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91" r:id="rId4"/>
    <p:sldId id="496" r:id="rId5"/>
    <p:sldId id="497" r:id="rId6"/>
    <p:sldId id="498" r:id="rId7"/>
    <p:sldId id="499" r:id="rId8"/>
    <p:sldId id="513" r:id="rId9"/>
    <p:sldId id="500" r:id="rId10"/>
    <p:sldId id="514" r:id="rId11"/>
    <p:sldId id="516" r:id="rId12"/>
    <p:sldId id="515" r:id="rId13"/>
    <p:sldId id="504" r:id="rId14"/>
    <p:sldId id="501" r:id="rId15"/>
    <p:sldId id="505" r:id="rId16"/>
    <p:sldId id="517" r:id="rId17"/>
    <p:sldId id="502" r:id="rId18"/>
    <p:sldId id="503" r:id="rId19"/>
    <p:sldId id="506" r:id="rId20"/>
    <p:sldId id="518" r:id="rId21"/>
    <p:sldId id="519" r:id="rId22"/>
    <p:sldId id="520" r:id="rId23"/>
    <p:sldId id="507" r:id="rId24"/>
    <p:sldId id="508" r:id="rId25"/>
    <p:sldId id="521" r:id="rId26"/>
    <p:sldId id="511" r:id="rId27"/>
    <p:sldId id="509" r:id="rId28"/>
    <p:sldId id="510" r:id="rId29"/>
    <p:sldId id="522" r:id="rId30"/>
    <p:sldId id="523" r:id="rId31"/>
    <p:sldId id="524" r:id="rId32"/>
    <p:sldId id="512" r:id="rId33"/>
    <p:sldId id="526" r:id="rId34"/>
    <p:sldId id="525" r:id="rId35"/>
    <p:sldId id="527" r:id="rId36"/>
    <p:sldId id="529" r:id="rId37"/>
    <p:sldId id="528" r:id="rId38"/>
    <p:sldId id="532" r:id="rId39"/>
    <p:sldId id="530" r:id="rId40"/>
    <p:sldId id="531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51059" autoAdjust="0"/>
  </p:normalViewPr>
  <p:slideViewPr>
    <p:cSldViewPr snapToGrid="0">
      <p:cViewPr varScale="1">
        <p:scale>
          <a:sx n="58" d="100"/>
          <a:sy n="58" d="100"/>
        </p:scale>
        <p:origin x="24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C7385-24F0-4F0B-AB1F-E9FA23E718E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AE7A5-0FAD-4194-89A7-E0F970423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9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 </a:t>
            </a:r>
            <a:r>
              <a:rPr lang="en-US" altLang="ko-KR" dirty="0"/>
              <a:t>468-469</a:t>
            </a:r>
            <a:r>
              <a:rPr lang="ko-KR" altLang="en-US" dirty="0"/>
              <a:t>봐야함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E7A5-0FAD-4194-89A7-E0F9704236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안에 있는 </a:t>
            </a:r>
            <a:r>
              <a:rPr lang="en-US" altLang="ko-KR" dirty="0"/>
              <a:t>num</a:t>
            </a:r>
            <a:r>
              <a:rPr lang="ko-KR" altLang="en-US" dirty="0"/>
              <a:t> 값을 직접 비교해줘야 함</a:t>
            </a:r>
            <a:endParaRPr lang="en-US" altLang="ko-KR" dirty="0"/>
          </a:p>
          <a:p>
            <a:r>
              <a:rPr lang="en-US" altLang="ko-KR" dirty="0"/>
              <a:t>(equals</a:t>
            </a:r>
            <a:r>
              <a:rPr lang="ko-KR" altLang="en-US" dirty="0"/>
              <a:t>의 재정의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E7A5-0FAD-4194-89A7-E0F9704236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4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 err="1"/>
              <a:t>바이너리서치</a:t>
            </a:r>
            <a:endParaRPr lang="en-US" altLang="ko-KR" dirty="0"/>
          </a:p>
          <a:p>
            <a:r>
              <a:rPr lang="ko-KR" altLang="en-US" dirty="0"/>
              <a:t>어떤 값을 찾고자 할 때 해당 배열의 </a:t>
            </a:r>
            <a:r>
              <a:rPr lang="ko-KR" altLang="en-US" dirty="0" err="1"/>
              <a:t>중간값과</a:t>
            </a:r>
            <a:r>
              <a:rPr lang="ko-KR" altLang="en-US" dirty="0"/>
              <a:t> 해당 값을 비교함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값이 더 작으면 중간의 오른쪽 부분들 다 날리고</a:t>
            </a:r>
            <a:endParaRPr lang="en-US" altLang="ko-KR" dirty="0"/>
          </a:p>
          <a:p>
            <a:r>
              <a:rPr lang="ko-KR" altLang="en-US" dirty="0"/>
              <a:t>남은 왼쪽 부분들의 가운데에서 다시 탐색</a:t>
            </a:r>
            <a:endParaRPr lang="en-US" altLang="ko-KR" dirty="0"/>
          </a:p>
          <a:p>
            <a:r>
              <a:rPr lang="ko-KR" altLang="en-US" dirty="0"/>
              <a:t>이를 반복하는 게 바이너리 </a:t>
            </a:r>
            <a:r>
              <a:rPr lang="ko-KR" altLang="en-US" dirty="0" err="1"/>
              <a:t>서치임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E7A5-0FAD-4194-89A7-E0F9704236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1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E7A5-0FAD-4194-89A7-E0F9704236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8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 are you</a:t>
            </a:r>
            <a:r>
              <a:rPr lang="ko-KR" altLang="en-US" dirty="0"/>
              <a:t>가 </a:t>
            </a:r>
            <a:r>
              <a:rPr lang="en-US" altLang="ko-KR" dirty="0"/>
              <a:t>name</a:t>
            </a:r>
            <a:r>
              <a:rPr lang="ko-KR" altLang="en-US" dirty="0"/>
              <a:t>이고 </a:t>
            </a:r>
            <a:r>
              <a:rPr lang="en-US" altLang="ko-KR" dirty="0"/>
              <a:t>age</a:t>
            </a:r>
            <a:r>
              <a:rPr lang="ko-KR" altLang="en-US" dirty="0"/>
              <a:t>는 </a:t>
            </a:r>
            <a:r>
              <a:rPr lang="en-US" altLang="ko-KR" dirty="0"/>
              <a:t>37</a:t>
            </a:r>
            <a:r>
              <a:rPr lang="ko-KR" altLang="en-US" dirty="0"/>
              <a:t>인 객체와 비교를 시작함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compareTo</a:t>
            </a:r>
            <a:r>
              <a:rPr lang="ko-KR" altLang="en-US" dirty="0"/>
              <a:t>에 </a:t>
            </a:r>
            <a:r>
              <a:rPr lang="en-US" altLang="ko-KR" dirty="0"/>
              <a:t>age</a:t>
            </a:r>
            <a:r>
              <a:rPr lang="ko-KR" altLang="en-US" dirty="0"/>
              <a:t>를 비교한다고 정의함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age</a:t>
            </a:r>
            <a:r>
              <a:rPr lang="ko-KR" altLang="en-US" dirty="0"/>
              <a:t>가 같은 것의 </a:t>
            </a:r>
            <a:r>
              <a:rPr lang="en-US" altLang="ko-KR" dirty="0"/>
              <a:t>index</a:t>
            </a:r>
            <a:r>
              <a:rPr lang="ko-KR" altLang="en-US" dirty="0"/>
              <a:t>를 반환함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E7A5-0FAD-4194-89A7-E0F9704236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5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20.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자바의 기본 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E39E6-82EF-4740-9AED-721C8144846A}"/>
              </a:ext>
            </a:extLst>
          </p:cNvPr>
          <p:cNvSpPr/>
          <p:nvPr/>
        </p:nvSpPr>
        <p:spPr>
          <a:xfrm>
            <a:off x="1193532" y="171050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java.lang.Number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2785AD-6EF9-4491-963A-C40696AFD842}"/>
              </a:ext>
            </a:extLst>
          </p:cNvPr>
          <p:cNvSpPr/>
          <p:nvPr/>
        </p:nvSpPr>
        <p:spPr>
          <a:xfrm>
            <a:off x="1193532" y="2079834"/>
            <a:ext cx="6371049" cy="46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   모든 래퍼 클래스가 상속하는 클래스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//extends Number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3F093-875F-4977-86FD-A2E7A57EE8C4}"/>
              </a:ext>
            </a:extLst>
          </p:cNvPr>
          <p:cNvSpPr/>
          <p:nvPr/>
        </p:nvSpPr>
        <p:spPr>
          <a:xfrm>
            <a:off x="1193531" y="2950522"/>
            <a:ext cx="9336818" cy="2425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java.lang.Number</a:t>
            </a:r>
            <a:r>
              <a:rPr lang="ko-KR" altLang="en-US" dirty="0">
                <a:latin typeface="Consolas" panose="020B0609020204030204" pitchFamily="49" charset="0"/>
              </a:rPr>
              <a:t>에 정의된 추상 메소드들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int intValue()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long </a:t>
            </a:r>
            <a:r>
              <a:rPr lang="en-US" altLang="ko-KR" sz="1500" dirty="0" err="1">
                <a:latin typeface="Consolas" panose="020B0609020204030204" pitchFamily="49" charset="0"/>
              </a:rPr>
              <a:t>longValue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double doubleValue()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→ </a:t>
            </a:r>
            <a:r>
              <a:rPr lang="ko-KR" altLang="en-US" sz="1500" dirty="0">
                <a:latin typeface="Consolas" panose="020B0609020204030204" pitchFamily="49" charset="0"/>
              </a:rPr>
              <a:t>즉 래퍼 인스턴스에 저장된 값을 원하는 형의 기본 자료형 값으로 반환할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클래스의 추상 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73BD6D-9E95-4FDA-ABA5-EAB8A5F9A67A}"/>
              </a:ext>
            </a:extLst>
          </p:cNvPr>
          <p:cNvSpPr/>
          <p:nvPr/>
        </p:nvSpPr>
        <p:spPr>
          <a:xfrm>
            <a:off x="1193531" y="1560476"/>
            <a:ext cx="8544234" cy="317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de-DE" altLang="ko-KR" sz="1500" dirty="0">
                <a:latin typeface="Consolas" panose="020B0609020204030204" pitchFamily="49" charset="0"/>
              </a:rPr>
              <a:t>Integer num1 = new Integer(29);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System.out.println(num1.intValue());    // int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System.out.println(num1.doubleValue());    // double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 num2 = new Double(3.14);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System.out.println(num2.intValue());    // int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System.out.println(num2.doubleValue());    // double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FAB1B-8C96-4FFD-8782-255AA7E1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69" y="4461847"/>
            <a:ext cx="3238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다양한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1E0A38-63A5-429B-A2A6-192A06218C59}"/>
              </a:ext>
            </a:extLst>
          </p:cNvPr>
          <p:cNvSpPr/>
          <p:nvPr/>
        </p:nvSpPr>
        <p:spPr>
          <a:xfrm>
            <a:off x="1097280" y="1305342"/>
            <a:ext cx="804672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메소드를 통한 인스턴스 생성 방법 두 가지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n1 =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ko-KR" sz="1400" dirty="0">
                <a:latin typeface="Consolas" panose="020B0609020204030204" pitchFamily="49" charset="0"/>
              </a:rPr>
              <a:t>(5);   // </a:t>
            </a:r>
            <a:r>
              <a:rPr lang="ko-KR" altLang="en-US" sz="1400" dirty="0">
                <a:latin typeface="Consolas" panose="020B0609020204030204" pitchFamily="49" charset="0"/>
              </a:rPr>
              <a:t>숫자 기반 </a:t>
            </a:r>
            <a:r>
              <a:rPr lang="en-US" altLang="ko-KR" sz="1400" dirty="0">
                <a:latin typeface="Consolas" panose="020B0609020204030204" pitchFamily="49" charset="0"/>
              </a:rPr>
              <a:t>Integer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n2 =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ko-KR" sz="1400" dirty="0">
                <a:latin typeface="Consolas" panose="020B0609020204030204" pitchFamily="49" charset="0"/>
              </a:rPr>
              <a:t>("1024");   // </a:t>
            </a:r>
            <a:r>
              <a:rPr lang="ko-KR" altLang="en-US" sz="1400" dirty="0">
                <a:latin typeface="Consolas" panose="020B0609020204030204" pitchFamily="49" charset="0"/>
              </a:rPr>
              <a:t>문자열 기반 </a:t>
            </a:r>
            <a:r>
              <a:rPr lang="en-US" altLang="ko-KR" sz="1400" dirty="0">
                <a:latin typeface="Consolas" panose="020B0609020204030204" pitchFamily="49" charset="0"/>
              </a:rPr>
              <a:t>Integer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대소 비교와 합을 계산하는 클래스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큰 수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Integer.max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작은 수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Integer.min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합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Integer.sum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정수에 대한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진</a:t>
            </a:r>
            <a:r>
              <a:rPr lang="en-US" altLang="ko-KR" sz="1400" dirty="0">
                <a:latin typeface="Consolas" panose="020B0609020204030204" pitchFamily="49" charset="0"/>
              </a:rPr>
              <a:t>, 8</a:t>
            </a:r>
            <a:r>
              <a:rPr lang="ko-KR" altLang="en-US" sz="1400" dirty="0">
                <a:latin typeface="Consolas" panose="020B0609020204030204" pitchFamily="49" charset="0"/>
              </a:rPr>
              <a:t>진</a:t>
            </a:r>
            <a:r>
              <a:rPr lang="en-US" altLang="ko-KR" sz="1400" dirty="0">
                <a:latin typeface="Consolas" panose="020B0609020204030204" pitchFamily="49" charset="0"/>
              </a:rPr>
              <a:t>, 16</a:t>
            </a:r>
            <a:r>
              <a:rPr lang="ko-KR" altLang="en-US" sz="1400" dirty="0">
                <a:latin typeface="Consolas" panose="020B0609020204030204" pitchFamily="49" charset="0"/>
              </a:rPr>
              <a:t>진수 표현 결과를 반환하는 클래스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Integer.toBinaryString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8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Integer.toOctalString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16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Integer.toHexString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AF25D-E57D-4D41-8B7B-9FC5B2EC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67" y="2601401"/>
            <a:ext cx="3223813" cy="19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20-2. BigInteger </a:t>
            </a:r>
            <a:r>
              <a:rPr lang="ko-KR" altLang="en-US" sz="4400" dirty="0">
                <a:solidFill>
                  <a:schemeClr val="tx2"/>
                </a:solidFill>
              </a:rPr>
              <a:t>클래스와 </a:t>
            </a:r>
            <a:r>
              <a:rPr lang="en-US" altLang="ko-KR" sz="4400" dirty="0">
                <a:solidFill>
                  <a:schemeClr val="tx2"/>
                </a:solidFill>
              </a:rPr>
              <a:t>BigDecimal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8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매우 큰 정수 표현 위한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java.math.BigInteger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91440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F5C896-10A8-4387-A66E-54A2D6D9455B}"/>
              </a:ext>
            </a:extLst>
          </p:cNvPr>
          <p:cNvSpPr/>
          <p:nvPr/>
        </p:nvSpPr>
        <p:spPr>
          <a:xfrm>
            <a:off x="1193531" y="1091234"/>
            <a:ext cx="804672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long</a:t>
            </a:r>
            <a:r>
              <a:rPr lang="ko-KR" altLang="en-US" sz="1300" dirty="0">
                <a:latin typeface="Consolas" panose="020B0609020204030204" pitchFamily="49" charset="0"/>
              </a:rPr>
              <a:t>형으로 표현 가능한 값의 크기 출력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최대 정수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Long.MAX_VALUE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최소 정수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Long.MIN_VALUE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매우 큰 수를 </a:t>
            </a:r>
            <a:r>
              <a:rPr lang="en-US" altLang="ko-KR" sz="1300" dirty="0">
                <a:latin typeface="Consolas" panose="020B0609020204030204" pitchFamily="49" charset="0"/>
              </a:rPr>
              <a:t>BigInteger </a:t>
            </a:r>
            <a:r>
              <a:rPr lang="ko-KR" altLang="en-US" sz="1300" dirty="0">
                <a:latin typeface="Consolas" panose="020B0609020204030204" pitchFamily="49" charset="0"/>
              </a:rPr>
              <a:t>인스턴스로 표현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big1 = new BigInteger("100000000000000000000");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big2 = new BigInteger("-99999999999999999999");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BigInteger </a:t>
            </a:r>
            <a:r>
              <a:rPr lang="ko-KR" altLang="en-US" sz="1300" dirty="0">
                <a:latin typeface="Consolas" panose="020B0609020204030204" pitchFamily="49" charset="0"/>
              </a:rPr>
              <a:t>기반 덧셈 연산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r1 = big1.add(big2);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덧셈 결과</a:t>
            </a:r>
            <a:r>
              <a:rPr lang="en-US" altLang="ko-KR" sz="1300" dirty="0">
                <a:latin typeface="Consolas" panose="020B0609020204030204" pitchFamily="49" charset="0"/>
              </a:rPr>
              <a:t>: " + r1);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BigInteger </a:t>
            </a:r>
            <a:r>
              <a:rPr lang="ko-KR" altLang="en-US" sz="1300" dirty="0">
                <a:latin typeface="Consolas" panose="020B0609020204030204" pitchFamily="49" charset="0"/>
              </a:rPr>
              <a:t>기반 곱셈 연산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r2 = big1.multiply(big2);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곱셈 결과</a:t>
            </a:r>
            <a:r>
              <a:rPr lang="en-US" altLang="ko-KR" sz="1300" dirty="0">
                <a:latin typeface="Consolas" panose="020B0609020204030204" pitchFamily="49" charset="0"/>
              </a:rPr>
              <a:t>: " + r2);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인스턴스에 저장된 값을 </a:t>
            </a:r>
            <a:r>
              <a:rPr lang="en-US" altLang="ko-KR" sz="1300" dirty="0">
                <a:latin typeface="Consolas" panose="020B0609020204030204" pitchFamily="49" charset="0"/>
              </a:rPr>
              <a:t>int</a:t>
            </a:r>
            <a:r>
              <a:rPr lang="ko-KR" altLang="en-US" sz="1300" dirty="0">
                <a:latin typeface="Consolas" panose="020B0609020204030204" pitchFamily="49" charset="0"/>
              </a:rPr>
              <a:t>형 정수로 반환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int num = r1.intValueExact();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System.out.println("From BigInteger: " + num);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6CF4F-EF35-43EC-9261-BC9DECD6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3638694"/>
            <a:ext cx="4943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오차 없는 실수 표현 위한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BigDecimal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FBAF5C-7A96-4ADF-9695-7AEB322DB1AB}"/>
              </a:ext>
            </a:extLst>
          </p:cNvPr>
          <p:cNvSpPr/>
          <p:nvPr/>
        </p:nvSpPr>
        <p:spPr>
          <a:xfrm>
            <a:off x="1193531" y="1876632"/>
            <a:ext cx="8230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BigDecimal d1 = new BigDecimal("1.6");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BigDecimal d2 = new BigDecimal("0.1");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덧셈 결과</a:t>
            </a:r>
            <a:r>
              <a:rPr lang="en-US" altLang="ko-KR" sz="1500" dirty="0">
                <a:latin typeface="Consolas" panose="020B0609020204030204" pitchFamily="49" charset="0"/>
              </a:rPr>
              <a:t>: " + d1.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latin typeface="Consolas" panose="020B0609020204030204" pitchFamily="49" charset="0"/>
              </a:rPr>
              <a:t>(d2));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곱셈 결과</a:t>
            </a:r>
            <a:r>
              <a:rPr lang="en-US" altLang="ko-KR" sz="1500" dirty="0">
                <a:latin typeface="Consolas" panose="020B0609020204030204" pitchFamily="49" charset="0"/>
              </a:rPr>
              <a:t>: " + d1.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multiply</a:t>
            </a:r>
            <a:r>
              <a:rPr lang="en-US" altLang="ko-KR" sz="1500" dirty="0">
                <a:latin typeface="Consolas" panose="020B0609020204030204" pitchFamily="49" charset="0"/>
              </a:rPr>
              <a:t>(d2));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F0A69-BE4B-4ECD-AE52-E88AD4E7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93" y="1934497"/>
            <a:ext cx="3486150" cy="1428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E4F93C-7BE7-4C19-8BCB-967411BE1E76}"/>
              </a:ext>
            </a:extLst>
          </p:cNvPr>
          <p:cNvSpPr/>
          <p:nvPr/>
        </p:nvSpPr>
        <p:spPr>
          <a:xfrm>
            <a:off x="5068528" y="4449614"/>
            <a:ext cx="663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덧셈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add(BigDecimal augend)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뺄셈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subtract(BigDecimal subtrahend)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곱셈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multiply(BigDecimal multiplicand)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나눗셈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public BigDecimal divide(BigDecimal divisor)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20-3. </a:t>
            </a:r>
            <a:r>
              <a:rPr lang="en-US" altLang="ko-KR" sz="3600" dirty="0">
                <a:solidFill>
                  <a:schemeClr val="tx2"/>
                </a:solidFill>
              </a:rPr>
              <a:t>Math </a:t>
            </a:r>
            <a:r>
              <a:rPr lang="ko-KR" altLang="en-US" sz="3600" dirty="0">
                <a:solidFill>
                  <a:schemeClr val="tx2"/>
                </a:solidFill>
              </a:rPr>
              <a:t>클래스와 난수의 생성</a:t>
            </a:r>
            <a:r>
              <a:rPr lang="en-US" altLang="ko-KR" sz="3600" dirty="0">
                <a:solidFill>
                  <a:schemeClr val="tx2"/>
                </a:solidFill>
              </a:rPr>
              <a:t>, </a:t>
            </a:r>
            <a:r>
              <a:rPr lang="ko-KR" altLang="en-US" sz="3600" dirty="0">
                <a:solidFill>
                  <a:schemeClr val="tx2"/>
                </a:solidFill>
              </a:rPr>
              <a:t>그리고 문자열 토큰의 구분</a:t>
            </a:r>
          </a:p>
        </p:txBody>
      </p:sp>
    </p:spTree>
    <p:extLst>
      <p:ext uri="{BB962C8B-B14F-4D97-AF65-F5344CB8AC3E}">
        <p14:creationId xmlns:p14="http://schemas.microsoft.com/office/powerpoint/2010/main" val="172320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수학 관련 연산 기능을 제공하는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B2A21-33FE-46B9-B0DE-26F6A1A8865E}"/>
              </a:ext>
            </a:extLst>
          </p:cNvPr>
          <p:cNvSpPr/>
          <p:nvPr/>
        </p:nvSpPr>
        <p:spPr>
          <a:xfrm>
            <a:off x="1193531" y="1484104"/>
            <a:ext cx="7845287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원주율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</a:t>
            </a:r>
            <a:r>
              <a:rPr lang="ko-KR" altLang="en-US" sz="1400" dirty="0">
                <a:latin typeface="YDVYMjOStd12"/>
              </a:rPr>
              <a:t>의 제곱근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Math.sqrt</a:t>
            </a:r>
            <a:r>
              <a:rPr lang="en-US" altLang="ko-KR" sz="1400" dirty="0"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파이에 대한 </a:t>
            </a:r>
            <a:r>
              <a:rPr lang="en-US" altLang="ko-KR" sz="1400" dirty="0">
                <a:latin typeface="Consolas" panose="020B0609020204030204" pitchFamily="49" charset="0"/>
              </a:rPr>
              <a:t>Degree: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Math.toDegrees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 </a:t>
            </a:r>
            <a:r>
              <a:rPr lang="ko-KR" altLang="en-US" sz="1400" dirty="0">
                <a:latin typeface="YDVYMjOStd12"/>
              </a:rPr>
              <a:t>파이에 대한 </a:t>
            </a:r>
            <a:r>
              <a:rPr lang="en-US" altLang="ko-KR" sz="1400" dirty="0">
                <a:latin typeface="Consolas" panose="020B0609020204030204" pitchFamily="49" charset="0"/>
              </a:rPr>
              <a:t>Degree: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Math.toDegrees</a:t>
            </a:r>
            <a:r>
              <a:rPr lang="en-US" altLang="ko-KR" sz="1400" dirty="0">
                <a:latin typeface="Consolas" panose="020B0609020204030204" pitchFamily="49" charset="0"/>
              </a:rPr>
              <a:t>(2.0 * 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radian45 = </a:t>
            </a:r>
            <a:r>
              <a:rPr lang="en-US" altLang="ko-KR" sz="1400" dirty="0" err="1">
                <a:latin typeface="Consolas" panose="020B0609020204030204" pitchFamily="49" charset="0"/>
              </a:rPr>
              <a:t>Math.toRadians</a:t>
            </a:r>
            <a:r>
              <a:rPr lang="en-US" altLang="ko-KR" sz="1400" dirty="0">
                <a:latin typeface="Consolas" panose="020B0609020204030204" pitchFamily="49" charset="0"/>
              </a:rPr>
              <a:t>(45); // </a:t>
            </a:r>
            <a:r>
              <a:rPr lang="ko-KR" altLang="en-US" sz="1400" dirty="0">
                <a:latin typeface="YDVYMjOStd12"/>
              </a:rPr>
              <a:t>라디안으로의 변환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싸인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Math.sin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 err="1">
                <a:latin typeface="YDVYMjOStd12"/>
              </a:rPr>
              <a:t>코싸인</a:t>
            </a:r>
            <a:r>
              <a:rPr lang="ko-KR" altLang="en-US" sz="1400" dirty="0">
                <a:latin typeface="YDVYMjOStd12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Math.cos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탄젠트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Math.tan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로그 </a:t>
            </a:r>
            <a:r>
              <a:rPr lang="en-US" altLang="ko-KR" sz="1400" dirty="0">
                <a:latin typeface="Consolas" panose="020B0609020204030204" pitchFamily="49" charset="0"/>
              </a:rPr>
              <a:t>25: " + Math.log(25));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</a:t>
            </a:r>
            <a:r>
              <a:rPr lang="ko-KR" altLang="en-US" sz="1400" dirty="0">
                <a:latin typeface="YDVYMjOStd12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16</a:t>
            </a:r>
            <a:r>
              <a:rPr lang="ko-KR" altLang="en-US" sz="1400" dirty="0">
                <a:latin typeface="YDVYMjOStd12"/>
              </a:rPr>
              <a:t>승</a:t>
            </a:r>
            <a:r>
              <a:rPr lang="en-US" altLang="ko-KR" sz="1400" dirty="0">
                <a:latin typeface="Consolas" panose="020B0609020204030204" pitchFamily="49" charset="0"/>
              </a:rPr>
              <a:t>: "+ </a:t>
            </a:r>
            <a:r>
              <a:rPr lang="en-US" altLang="ko-KR" sz="1400" dirty="0" err="1">
                <a:latin typeface="Consolas" panose="020B0609020204030204" pitchFamily="49" charset="0"/>
              </a:rPr>
              <a:t>Math.pow</a:t>
            </a:r>
            <a:r>
              <a:rPr lang="en-US" altLang="ko-KR" sz="1400" dirty="0">
                <a:latin typeface="Consolas" panose="020B0609020204030204" pitchFamily="49" charset="0"/>
              </a:rPr>
              <a:t>(2, 16));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32D32C-907E-45CE-97BF-00167A01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65" y="3330970"/>
            <a:ext cx="3033505" cy="29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난수의 생성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B3E5FB-7E2C-4002-A3BF-70B944FB67DD}"/>
              </a:ext>
            </a:extLst>
          </p:cNvPr>
          <p:cNvSpPr/>
          <p:nvPr/>
        </p:nvSpPr>
        <p:spPr>
          <a:xfrm>
            <a:off x="1295090" y="1786594"/>
            <a:ext cx="9763842" cy="337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Random rand = new Random();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boolean nextBoolean() 		boolean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nextInt() 				int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long nextLong() 				long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nextInt(int bound) 		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bound </a:t>
            </a:r>
            <a:r>
              <a:rPr lang="ko-KR" altLang="en-US" sz="1500" dirty="0">
                <a:latin typeface="Consolas" panose="020B0609020204030204" pitchFamily="49" charset="0"/>
              </a:rPr>
              <a:t>미만 범위의 </a:t>
            </a:r>
            <a:r>
              <a:rPr lang="en-US" altLang="ko-KR" sz="1500" dirty="0">
                <a:latin typeface="Consolas" panose="020B0609020204030204" pitchFamily="49" charset="0"/>
              </a:rPr>
              <a:t>int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float nextFloat() 			0.0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1.0 </a:t>
            </a:r>
            <a:r>
              <a:rPr lang="ko-KR" altLang="en-US" sz="1500" dirty="0">
                <a:latin typeface="Consolas" panose="020B0609020204030204" pitchFamily="49" charset="0"/>
              </a:rPr>
              <a:t>미만의 </a:t>
            </a:r>
            <a:r>
              <a:rPr lang="en-US" altLang="ko-KR" sz="1500" dirty="0">
                <a:latin typeface="Consolas" panose="020B0609020204030204" pitchFamily="49" charset="0"/>
              </a:rPr>
              <a:t>float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double nextDouble() 			0.0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1.0 </a:t>
            </a:r>
            <a:r>
              <a:rPr lang="ko-KR" altLang="en-US" sz="1500" dirty="0">
                <a:latin typeface="Consolas" panose="020B0609020204030204" pitchFamily="49" charset="0"/>
              </a:rPr>
              <a:t>미만의 </a:t>
            </a:r>
            <a:r>
              <a:rPr lang="en-US" altLang="ko-KR" sz="1500" dirty="0">
                <a:latin typeface="Consolas" panose="020B0609020204030204" pitchFamily="49" charset="0"/>
              </a:rPr>
              <a:t>double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</p:txBody>
      </p:sp>
    </p:spTree>
    <p:extLst>
      <p:ext uri="{BB962C8B-B14F-4D97-AF65-F5344CB8AC3E}">
        <p14:creationId xmlns:p14="http://schemas.microsoft.com/office/powerpoint/2010/main" val="147914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난수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243C13-8E5E-41D1-BC87-BB0FF0CF73C1}"/>
              </a:ext>
            </a:extLst>
          </p:cNvPr>
          <p:cNvSpPr/>
          <p:nvPr/>
        </p:nvSpPr>
        <p:spPr>
          <a:xfrm>
            <a:off x="1298713" y="1624184"/>
            <a:ext cx="897172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Random rand = new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Random()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7;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rand.nextInt</a:t>
            </a:r>
            <a:r>
              <a:rPr lang="en-US" altLang="ko-KR" sz="1500" dirty="0">
                <a:latin typeface="Consolas" panose="020B0609020204030204" pitchFamily="49" charset="0"/>
              </a:rPr>
              <a:t>(1000));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E07D93-782A-4313-9512-3C7B64D8B4F9}"/>
              </a:ext>
            </a:extLst>
          </p:cNvPr>
          <p:cNvSpPr/>
          <p:nvPr/>
        </p:nvSpPr>
        <p:spPr>
          <a:xfrm>
            <a:off x="5615272" y="1663940"/>
            <a:ext cx="3939545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실행할 때마다 다른 결과를 보인다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18A562-9DDA-444F-AA39-3E0F0C63DEB3}"/>
              </a:ext>
            </a:extLst>
          </p:cNvPr>
          <p:cNvSpPr/>
          <p:nvPr/>
        </p:nvSpPr>
        <p:spPr>
          <a:xfrm>
            <a:off x="1298713" y="4128242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Random rand = new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Random(12)</a:t>
            </a:r>
            <a:r>
              <a:rPr lang="en-US" altLang="ko-KR" sz="1500" dirty="0">
                <a:latin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7;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rand.nextInt</a:t>
            </a:r>
            <a:r>
              <a:rPr lang="en-US" altLang="ko-KR" sz="1500" dirty="0">
                <a:latin typeface="Consolas" panose="020B0609020204030204" pitchFamily="49" charset="0"/>
              </a:rPr>
              <a:t>(1000));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AF06F9-E2EF-45B9-9C11-5F6324554F21}"/>
              </a:ext>
            </a:extLst>
          </p:cNvPr>
          <p:cNvSpPr/>
          <p:nvPr/>
        </p:nvSpPr>
        <p:spPr>
          <a:xfrm>
            <a:off x="5615272" y="4128242"/>
            <a:ext cx="393954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실행할 때마다 같은 결과를 보인다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51667A46-2EEB-4617-9F1A-4588E8F6BB28}"/>
              </a:ext>
            </a:extLst>
          </p:cNvPr>
          <p:cNvSpPr/>
          <p:nvPr/>
        </p:nvSpPr>
        <p:spPr>
          <a:xfrm>
            <a:off x="6813116" y="2979173"/>
            <a:ext cx="4705374" cy="1022111"/>
          </a:xfrm>
          <a:prstGeom prst="borderCallout2">
            <a:avLst>
              <a:gd name="adj1" fmla="val 36556"/>
              <a:gd name="adj2" fmla="val -611"/>
              <a:gd name="adj3" fmla="val 35666"/>
              <a:gd name="adj4" fmla="val -14396"/>
              <a:gd name="adj5" fmla="val -67498"/>
              <a:gd name="adj6" fmla="val -48200"/>
            </a:avLst>
          </a:prstGeom>
          <a:solidFill>
            <a:schemeClr val="accent1">
              <a:lumMod val="40000"/>
              <a:lumOff val="60000"/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public Random() {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// Random(long seed)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생성자 호출 </a:t>
            </a: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this(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35694D-0F2F-4EC8-A127-62FFD92FBBE7}"/>
              </a:ext>
            </a:extLst>
          </p:cNvPr>
          <p:cNvSpPr/>
          <p:nvPr/>
        </p:nvSpPr>
        <p:spPr>
          <a:xfrm>
            <a:off x="6813116" y="5040030"/>
            <a:ext cx="50988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</a:rPr>
              <a:t>다음 메소드 호출을 통해서 씨드 값을 수시로 바꿀 수 있다</a:t>
            </a:r>
            <a:r>
              <a:rPr lang="en-US" altLang="ko-KR" sz="15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</a:rPr>
              <a:t>public void </a:t>
            </a:r>
            <a:r>
              <a:rPr lang="en-US" altLang="ko-KR" sz="1500" dirty="0" err="1">
                <a:solidFill>
                  <a:srgbClr val="002060"/>
                </a:solidFill>
              </a:rPr>
              <a:t>setSeed</a:t>
            </a:r>
            <a:r>
              <a:rPr lang="en-US" altLang="ko-KR" sz="1500" dirty="0">
                <a:solidFill>
                  <a:srgbClr val="002060"/>
                </a:solidFill>
              </a:rPr>
              <a:t>(long seed)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20-1. </a:t>
            </a:r>
            <a:r>
              <a:rPr lang="ko-KR" altLang="en-US" sz="4400" dirty="0">
                <a:solidFill>
                  <a:schemeClr val="tx2"/>
                </a:solidFill>
              </a:rPr>
              <a:t>래퍼 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토큰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422420-FB7B-4072-A56C-71C9BC8316DD}"/>
              </a:ext>
            </a:extLst>
          </p:cNvPr>
          <p:cNvSpPr/>
          <p:nvPr/>
        </p:nvSpPr>
        <p:spPr>
          <a:xfrm>
            <a:off x="1193531" y="1872734"/>
            <a:ext cx="901235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"PM:08:45"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ko-KR" altLang="en-US" sz="1600" dirty="0">
                <a:latin typeface="Consolas" panose="020B0609020204030204" pitchFamily="49" charset="0"/>
              </a:rPr>
              <a:t>이 문자열의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구분자</a:t>
            </a:r>
            <a:r>
              <a:rPr lang="ko-KR" altLang="en-US" sz="1600" dirty="0">
                <a:latin typeface="Consolas" panose="020B0609020204030204" pitchFamily="49" charset="0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토큰</a:t>
            </a:r>
            <a:r>
              <a:rPr lang="ko-KR" altLang="en-US" sz="1600" dirty="0">
                <a:latin typeface="Consolas" panose="020B0609020204030204" pitchFamily="49" charset="0"/>
              </a:rPr>
              <a:t>은 다음 세 가지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PM    08    45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위와 같이 토큰을 나누는 방법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StringTokenizer </a:t>
            </a:r>
            <a:r>
              <a:rPr lang="en-US" altLang="ko-KR" sz="1600" dirty="0" err="1">
                <a:latin typeface="Consolas" panose="020B0609020204030204" pitchFamily="49" charset="0"/>
              </a:rPr>
              <a:t>st</a:t>
            </a:r>
            <a:r>
              <a:rPr lang="en-US" altLang="ko-KR" sz="1600" dirty="0">
                <a:latin typeface="Consolas" panose="020B0609020204030204" pitchFamily="49" charset="0"/>
              </a:rPr>
              <a:t> = new StringTokenizer("PM:08:45", ":");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public boolean hasMoreTokens() 	</a:t>
            </a:r>
            <a:r>
              <a:rPr lang="ko-KR" altLang="en-US" sz="1600" dirty="0">
                <a:latin typeface="Consolas" panose="020B0609020204030204" pitchFamily="49" charset="0"/>
              </a:rPr>
              <a:t>반환할 토큰이 남아 있는가</a:t>
            </a:r>
            <a:r>
              <a:rPr lang="en-US" altLang="ko-KR" sz="16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public String nextToken() 		</a:t>
            </a:r>
            <a:r>
              <a:rPr lang="ko-KR" altLang="en-US" sz="1600" dirty="0">
                <a:latin typeface="Consolas" panose="020B0609020204030204" pitchFamily="49" charset="0"/>
              </a:rPr>
              <a:t>다음 토큰을 반환</a:t>
            </a: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22990914-888A-4339-AADC-AB1A417FBC0E}"/>
              </a:ext>
            </a:extLst>
          </p:cNvPr>
          <p:cNvSpPr/>
          <p:nvPr/>
        </p:nvSpPr>
        <p:spPr>
          <a:xfrm>
            <a:off x="7079124" y="1707446"/>
            <a:ext cx="4705374" cy="1022111"/>
          </a:xfrm>
          <a:prstGeom prst="borderCallout2">
            <a:avLst>
              <a:gd name="adj1" fmla="val 36556"/>
              <a:gd name="adj2" fmla="val -611"/>
              <a:gd name="adj3" fmla="val 102356"/>
              <a:gd name="adj4" fmla="val -6269"/>
              <a:gd name="adj5" fmla="val 217153"/>
              <a:gd name="adj6" fmla="val 11513"/>
            </a:avLst>
          </a:prstGeom>
          <a:solidFill>
            <a:schemeClr val="accent1">
              <a:lumMod val="40000"/>
              <a:lumOff val="60000"/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아무 것도 없는 경우에는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‘ ‘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을 기준으로 나눈다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0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토큰 구분의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ECB770-FEE9-4ED6-99BE-D33F906DC731}"/>
              </a:ext>
            </a:extLst>
          </p:cNvPr>
          <p:cNvSpPr/>
          <p:nvPr/>
        </p:nvSpPr>
        <p:spPr>
          <a:xfrm>
            <a:off x="1193531" y="1550301"/>
            <a:ext cx="9735024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StringTokenizer st1 = new StringTokenizer("PM:08:45",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while(st1.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ko-KR" sz="15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System.out.print(st1.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nextToken</a:t>
            </a:r>
            <a:r>
              <a:rPr lang="en-US" altLang="ko-KR" sz="1500" dirty="0">
                <a:latin typeface="Consolas" panose="020B0609020204030204" pitchFamily="49" charset="0"/>
              </a:rPr>
              <a:t>() + ' 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StringTokenizer st2 = new StringTokenizer("12 + 36 - 8 / 2 = 44",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"+-/= 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while(st2.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ko-KR" sz="15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System.out.print(st2.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nextToken</a:t>
            </a:r>
            <a:r>
              <a:rPr lang="en-US" altLang="ko-KR" sz="1500" dirty="0">
                <a:latin typeface="Consolas" panose="020B0609020204030204" pitchFamily="49" charset="0"/>
              </a:rPr>
              <a:t>() + ' 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44664-24EF-4CF2-85A2-EE980006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05" y="4243694"/>
            <a:ext cx="3371850" cy="1438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70F244-B3D2-47B7-A74A-E6B274F7D421}"/>
              </a:ext>
            </a:extLst>
          </p:cNvPr>
          <p:cNvSpPr/>
          <p:nvPr/>
        </p:nvSpPr>
        <p:spPr>
          <a:xfrm>
            <a:off x="7049090" y="3122524"/>
            <a:ext cx="3879465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둘 이상의 구분자</a:t>
            </a:r>
            <a:r>
              <a:rPr lang="en-US" altLang="ko-KR" sz="1500" dirty="0">
                <a:solidFill>
                  <a:srgbClr val="FF0000"/>
                </a:solidFill>
              </a:rPr>
              <a:t>! </a:t>
            </a:r>
            <a:r>
              <a:rPr lang="ko-KR" altLang="en-US" sz="1500" dirty="0">
                <a:solidFill>
                  <a:srgbClr val="FF0000"/>
                </a:solidFill>
              </a:rPr>
              <a:t>공백도 구분자에 포함</a:t>
            </a:r>
            <a:r>
              <a:rPr lang="en-US" altLang="ko-KR" sz="1500" dirty="0">
                <a:solidFill>
                  <a:srgbClr val="FF0000"/>
                </a:solidFill>
              </a:rPr>
              <a:t>!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7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20-4. Arrays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9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배열 복사 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833CD-6D20-48C5-A9D6-0B0DCF559902}"/>
              </a:ext>
            </a:extLst>
          </p:cNvPr>
          <p:cNvSpPr/>
          <p:nvPr/>
        </p:nvSpPr>
        <p:spPr>
          <a:xfrm>
            <a:off x="1193530" y="1647683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int[]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copyOf</a:t>
            </a:r>
            <a:r>
              <a:rPr lang="en-US" altLang="ko-KR" sz="1500" dirty="0">
                <a:latin typeface="Consolas" panose="020B0609020204030204" pitchFamily="49" charset="0"/>
              </a:rPr>
              <a:t>(int[] original, int </a:t>
            </a:r>
            <a:r>
              <a:rPr lang="en-US" altLang="ko-KR" sz="1500" dirty="0" err="1">
                <a:latin typeface="Consolas" panose="020B0609020204030204" pitchFamily="49" charset="0"/>
              </a:rPr>
              <a:t>newLength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original</a:t>
            </a:r>
            <a:r>
              <a:rPr lang="ko-KR" altLang="en-US" sz="1500" dirty="0">
                <a:latin typeface="Consolas" panose="020B0609020204030204" pitchFamily="49" charset="0"/>
              </a:rPr>
              <a:t>에 전달된 배열을 첫 번째 요소부터 </a:t>
            </a:r>
            <a:r>
              <a:rPr lang="en-US" altLang="ko-KR" sz="1500" dirty="0" err="1">
                <a:latin typeface="Consolas" panose="020B0609020204030204" pitchFamily="49" charset="0"/>
              </a:rPr>
              <a:t>newLength</a:t>
            </a:r>
            <a:r>
              <a:rPr lang="ko-KR" altLang="en-US" sz="1500" dirty="0">
                <a:latin typeface="Consolas" panose="020B0609020204030204" pitchFamily="49" charset="0"/>
              </a:rPr>
              <a:t>의 길이만큼 복사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FAECE1-27FE-4265-8E85-FE1D05C8BA1C}"/>
              </a:ext>
            </a:extLst>
          </p:cNvPr>
          <p:cNvSpPr/>
          <p:nvPr/>
        </p:nvSpPr>
        <p:spPr>
          <a:xfrm>
            <a:off x="1193530" y="3267299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int[]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copyOfRange</a:t>
            </a:r>
            <a:r>
              <a:rPr lang="en-US" altLang="ko-KR" sz="1500" dirty="0">
                <a:latin typeface="Consolas" panose="020B0609020204030204" pitchFamily="49" charset="0"/>
              </a:rPr>
              <a:t>(int[] original, int from, int to)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original</a:t>
            </a:r>
            <a:r>
              <a:rPr lang="ko-KR" altLang="en-US" sz="1500" dirty="0">
                <a:latin typeface="Consolas" panose="020B0609020204030204" pitchFamily="49" charset="0"/>
              </a:rPr>
              <a:t>에 전달된 배열을 인덱스 </a:t>
            </a:r>
            <a:r>
              <a:rPr lang="en-US" altLang="ko-KR" sz="1500" dirty="0">
                <a:latin typeface="Consolas" panose="020B0609020204030204" pitchFamily="49" charset="0"/>
              </a:rPr>
              <a:t>from</a:t>
            </a:r>
            <a:r>
              <a:rPr lang="ko-KR" altLang="en-US" sz="1500" dirty="0">
                <a:latin typeface="Consolas" panose="020B0609020204030204" pitchFamily="49" charset="0"/>
              </a:rPr>
              <a:t>부터 </a:t>
            </a:r>
            <a:r>
              <a:rPr lang="en-US" altLang="ko-KR" sz="1500" dirty="0">
                <a:latin typeface="Consolas" panose="020B0609020204030204" pitchFamily="49" charset="0"/>
              </a:rPr>
              <a:t>to </a:t>
            </a:r>
            <a:r>
              <a:rPr lang="ko-KR" altLang="en-US" sz="1500" dirty="0">
                <a:latin typeface="Consolas" panose="020B0609020204030204" pitchFamily="49" charset="0"/>
              </a:rPr>
              <a:t>이전 요소까지 복사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100DDF-36C6-4398-BCC0-A4675877112C}"/>
              </a:ext>
            </a:extLst>
          </p:cNvPr>
          <p:cNvSpPr/>
          <p:nvPr/>
        </p:nvSpPr>
        <p:spPr>
          <a:xfrm>
            <a:off x="1193530" y="4759594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arraycopy</a:t>
            </a:r>
            <a:r>
              <a:rPr lang="en-US" altLang="ko-KR" sz="1500" dirty="0">
                <a:latin typeface="Consolas" panose="020B0609020204030204" pitchFamily="49" charset="0"/>
              </a:rPr>
              <a:t>(Object src, int </a:t>
            </a:r>
            <a:r>
              <a:rPr lang="en-US" altLang="ko-KR" sz="1500" dirty="0" err="1">
                <a:latin typeface="Consolas" panose="020B0609020204030204" pitchFamily="49" charset="0"/>
              </a:rPr>
              <a:t>srcPos</a:t>
            </a:r>
            <a:r>
              <a:rPr lang="en-US" altLang="ko-KR" sz="1500" dirty="0">
                <a:latin typeface="Consolas" panose="020B0609020204030204" pitchFamily="49" charset="0"/>
              </a:rPr>
              <a:t>, Object dest, int </a:t>
            </a:r>
            <a:r>
              <a:rPr lang="en-US" altLang="ko-KR" sz="1500" dirty="0" err="1">
                <a:latin typeface="Consolas" panose="020B0609020204030204" pitchFamily="49" charset="0"/>
              </a:rPr>
              <a:t>destPos</a:t>
            </a:r>
            <a:r>
              <a:rPr lang="en-US" altLang="ko-KR" sz="1500" dirty="0">
                <a:latin typeface="Consolas" panose="020B0609020204030204" pitchFamily="49" charset="0"/>
              </a:rPr>
              <a:t>, int length)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배열 </a:t>
            </a:r>
            <a:r>
              <a:rPr lang="en-US" altLang="ko-KR" sz="1500" dirty="0">
                <a:latin typeface="Consolas" panose="020B0609020204030204" pitchFamily="49" charset="0"/>
              </a:rPr>
              <a:t>src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 err="1">
                <a:latin typeface="Consolas" panose="020B0609020204030204" pitchFamily="49" charset="0"/>
              </a:rPr>
              <a:t>srcPos</a:t>
            </a:r>
            <a:r>
              <a:rPr lang="ko-KR" altLang="en-US" sz="1500" dirty="0">
                <a:latin typeface="Consolas" panose="020B0609020204030204" pitchFamily="49" charset="0"/>
              </a:rPr>
              <a:t>에서 배열 </a:t>
            </a:r>
            <a:r>
              <a:rPr lang="en-US" altLang="ko-KR" sz="1500" dirty="0">
                <a:latin typeface="Consolas" panose="020B0609020204030204" pitchFamily="49" charset="0"/>
              </a:rPr>
              <a:t>dest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 err="1">
                <a:latin typeface="Consolas" panose="020B0609020204030204" pitchFamily="49" charset="0"/>
              </a:rPr>
              <a:t>destPos</a:t>
            </a:r>
            <a:r>
              <a:rPr lang="ko-KR" altLang="en-US" sz="1500" dirty="0">
                <a:latin typeface="Consolas" panose="020B0609020204030204" pitchFamily="49" charset="0"/>
              </a:rPr>
              <a:t>로 </a:t>
            </a:r>
            <a:r>
              <a:rPr lang="en-US" altLang="ko-KR" sz="1500" dirty="0">
                <a:latin typeface="Consolas" panose="020B0609020204030204" pitchFamily="49" charset="0"/>
              </a:rPr>
              <a:t>length </a:t>
            </a:r>
            <a:r>
              <a:rPr lang="ko-KR" altLang="en-US" sz="1500" dirty="0">
                <a:latin typeface="Consolas" panose="020B0609020204030204" pitchFamily="49" charset="0"/>
              </a:rPr>
              <a:t>길이만큼 복사</a:t>
            </a:r>
          </a:p>
        </p:txBody>
      </p:sp>
    </p:spTree>
    <p:extLst>
      <p:ext uri="{BB962C8B-B14F-4D97-AF65-F5344CB8AC3E}">
        <p14:creationId xmlns:p14="http://schemas.microsoft.com/office/powerpoint/2010/main" val="240856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copyOf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46C5B2-DB39-437A-9C34-74AA4CCE77B8}"/>
              </a:ext>
            </a:extLst>
          </p:cNvPr>
          <p:cNvSpPr/>
          <p:nvPr/>
        </p:nvSpPr>
        <p:spPr>
          <a:xfrm>
            <a:off x="1193532" y="1405365"/>
            <a:ext cx="6696856" cy="486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 = {1.1, 2.2, 3.3, 4.4, 5.5};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 전체를 복사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arCpy1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Arrays.copyOf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arOrg.length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세번째 </a:t>
            </a:r>
            <a:r>
              <a:rPr lang="ko-KR" altLang="en-US" sz="1400" dirty="0" err="1">
                <a:latin typeface="Consolas" panose="020B0609020204030204" pitchFamily="49" charset="0"/>
              </a:rPr>
              <a:t>요소까지만</a:t>
            </a:r>
            <a:r>
              <a:rPr lang="ko-KR" altLang="en-US" sz="1400" dirty="0">
                <a:latin typeface="Consolas" panose="020B0609020204030204" pitchFamily="49" charset="0"/>
              </a:rPr>
              <a:t> 복사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arCpy2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Arrays.copyOf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, 3);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arCpy1)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arCpy2)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ADC657-6B60-4CAF-AA50-AAF05218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40" y="4095750"/>
            <a:ext cx="34956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arraycopy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FAF392-0144-4C8F-ACA1-A07F5E4DA057}"/>
              </a:ext>
            </a:extLst>
          </p:cNvPr>
          <p:cNvSpPr/>
          <p:nvPr/>
        </p:nvSpPr>
        <p:spPr>
          <a:xfrm>
            <a:off x="1097280" y="1794581"/>
            <a:ext cx="90348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double[] org = {1.1, 2.2, 3.3, 4.4, 5.5};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double[] cpy = new double[3];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org</a:t>
            </a:r>
            <a:r>
              <a:rPr lang="ko-KR" altLang="en-US" sz="1500" dirty="0">
                <a:latin typeface="Consolas" panose="020B0609020204030204" pitchFamily="49" charset="0"/>
              </a:rPr>
              <a:t>의 인덱스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Consolas" panose="020B0609020204030204" pitchFamily="49" charset="0"/>
              </a:rPr>
              <a:t>에서 배열 </a:t>
            </a:r>
            <a:r>
              <a:rPr lang="en-US" altLang="ko-KR" sz="1500" dirty="0">
                <a:latin typeface="Consolas" panose="020B0609020204030204" pitchFamily="49" charset="0"/>
              </a:rPr>
              <a:t>cpy </a:t>
            </a:r>
            <a:r>
              <a:rPr lang="ko-KR" altLang="en-US" sz="1500" dirty="0">
                <a:latin typeface="Consolas" panose="020B0609020204030204" pitchFamily="49" charset="0"/>
              </a:rPr>
              <a:t>인덱스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으로 세 개의 요소 복사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System.arraycopy</a:t>
            </a:r>
            <a:r>
              <a:rPr lang="en-US" altLang="ko-KR" sz="1500" dirty="0">
                <a:latin typeface="Consolas" panose="020B0609020204030204" pitchFamily="49" charset="0"/>
              </a:rPr>
              <a:t>(org, 1, cpy, 0, 3);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for(double d : cpy)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0B72F-7FAD-4FD0-801D-A4083F0B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658736"/>
            <a:ext cx="3724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배열의 내용 비교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68CA29-5D88-450A-8FBE-E116998BD4C6}"/>
              </a:ext>
            </a:extLst>
          </p:cNvPr>
          <p:cNvSpPr/>
          <p:nvPr/>
        </p:nvSpPr>
        <p:spPr>
          <a:xfrm>
            <a:off x="1193531" y="1697693"/>
            <a:ext cx="101479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boolean equals(int[] a, int[] a2)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→ </a:t>
            </a:r>
            <a:r>
              <a:rPr lang="ko-KR" altLang="en-US" sz="1600" dirty="0">
                <a:latin typeface="Consolas" panose="020B0609020204030204" pitchFamily="49" charset="0"/>
              </a:rPr>
              <a:t>매개변수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a2</a:t>
            </a:r>
            <a:r>
              <a:rPr lang="ko-KR" altLang="en-US" sz="1600" dirty="0">
                <a:latin typeface="Consolas" panose="020B0609020204030204" pitchFamily="49" charset="0"/>
              </a:rPr>
              <a:t>로 전달된 배열의 내용을 비교하여 </a:t>
            </a:r>
            <a:r>
              <a:rPr lang="en-US" altLang="ko-KR" sz="1600" dirty="0">
                <a:latin typeface="Consolas" panose="020B0609020204030204" pitchFamily="49" charset="0"/>
              </a:rPr>
              <a:t>true </a:t>
            </a:r>
            <a:r>
              <a:rPr lang="ko-KR" altLang="en-US" sz="1600" dirty="0">
                <a:latin typeface="Consolas" panose="020B0609020204030204" pitchFamily="49" charset="0"/>
              </a:rPr>
              <a:t>또는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5E76D-0C24-4991-BA0E-96F7F6B1ED97}"/>
              </a:ext>
            </a:extLst>
          </p:cNvPr>
          <p:cNvSpPr/>
          <p:nvPr/>
        </p:nvSpPr>
        <p:spPr>
          <a:xfrm>
            <a:off x="1193531" y="3486749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ar1 = {1, 2, 3, 4, 5};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ar2 = Arrays.copyOf(ar1, ar1.length);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System.out.println(Arrays.</a:t>
            </a:r>
            <a:r>
              <a:rPr lang="pt-B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500" dirty="0">
                <a:latin typeface="Consolas" panose="020B0609020204030204" pitchFamily="49" charset="0"/>
              </a:rPr>
              <a:t>(ar1, ar2));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5A0344-8615-46E9-BEC4-60FB3152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34" y="3769887"/>
            <a:ext cx="3695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저장 배열의 비교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84A012-9FD7-48E4-ADC2-DCD21E53BDCA}"/>
              </a:ext>
            </a:extLst>
          </p:cNvPr>
          <p:cNvSpPr/>
          <p:nvPr/>
        </p:nvSpPr>
        <p:spPr>
          <a:xfrm>
            <a:off x="1193531" y="1411809"/>
            <a:ext cx="7536426" cy="4865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INum(int num)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ArrayObjEquals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INum[] ar1 = new INum[3];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INum[] ar2 = new INum[3];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 ar2[0]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 ar2[1]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 ar2[2]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Arrays.equals</a:t>
            </a:r>
            <a:r>
              <a:rPr lang="pt-BR" altLang="ko-KR" sz="1400" dirty="0">
                <a:latin typeface="Consolas" panose="020B0609020204030204" pitchFamily="49" charset="0"/>
              </a:rPr>
              <a:t>(ar1, ar2));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C0BDB-226D-4D64-83B6-5E7E28AD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20" y="4393758"/>
            <a:ext cx="3419475" cy="1257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BA1A3-F9C0-4E75-A4E0-61E792AC229A}"/>
              </a:ext>
            </a:extLst>
          </p:cNvPr>
          <p:cNvSpPr/>
          <p:nvPr/>
        </p:nvSpPr>
        <p:spPr>
          <a:xfrm>
            <a:off x="6096000" y="2893140"/>
            <a:ext cx="6072221" cy="1439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결과가 의미하는 바는</a:t>
            </a:r>
            <a:r>
              <a:rPr lang="en-US" altLang="ko-KR" sz="1500" dirty="0">
                <a:solidFill>
                  <a:srgbClr val="FF0000"/>
                </a:solidFill>
              </a:rPr>
              <a:t>? </a:t>
            </a:r>
            <a:r>
              <a:rPr lang="ko-KR" altLang="en-US" sz="1500" dirty="0">
                <a:solidFill>
                  <a:srgbClr val="FF0000"/>
                </a:solidFill>
              </a:rPr>
              <a:t>어떤 식으로 비교</a:t>
            </a:r>
            <a:r>
              <a:rPr lang="en-US" altLang="ko-KR" sz="1500" dirty="0">
                <a:solidFill>
                  <a:srgbClr val="FF0000"/>
                </a:solidFill>
              </a:rPr>
              <a:t>?(</a:t>
            </a:r>
            <a:r>
              <a:rPr lang="ko-KR" altLang="en-US" sz="1500" dirty="0">
                <a:solidFill>
                  <a:srgbClr val="FF0000"/>
                </a:solidFill>
              </a:rPr>
              <a:t>다음페이지들 참고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500" dirty="0">
                <a:solidFill>
                  <a:srgbClr val="FF0000"/>
                </a:solidFill>
              </a:rPr>
              <a:t>내용 비교가 아니라 동일한 인스턴스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동일한 </a:t>
            </a:r>
            <a:r>
              <a:rPr lang="ko-KR" altLang="en-US" sz="1500" dirty="0" err="1">
                <a:solidFill>
                  <a:srgbClr val="FF0000"/>
                </a:solidFill>
              </a:rPr>
              <a:t>참조값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>
                <a:solidFill>
                  <a:srgbClr val="FF0000"/>
                </a:solidFill>
              </a:rPr>
              <a:t>일 때만 </a:t>
            </a:r>
            <a:r>
              <a:rPr lang="en-US" altLang="ko-KR" sz="1500" dirty="0">
                <a:solidFill>
                  <a:srgbClr val="FF0000"/>
                </a:solidFill>
              </a:rPr>
              <a:t>true</a:t>
            </a:r>
            <a:r>
              <a:rPr lang="ko-KR" altLang="en-US" sz="1500" dirty="0">
                <a:solidFill>
                  <a:srgbClr val="FF0000"/>
                </a:solidFill>
              </a:rPr>
              <a:t>이다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500" dirty="0">
                <a:solidFill>
                  <a:srgbClr val="FF0000"/>
                </a:solidFill>
              </a:rPr>
              <a:t>따라서 </a:t>
            </a:r>
            <a:r>
              <a:rPr lang="en-US" altLang="ko-KR" sz="1500" dirty="0">
                <a:solidFill>
                  <a:srgbClr val="FF0000"/>
                </a:solidFill>
              </a:rPr>
              <a:t>false</a:t>
            </a:r>
            <a:r>
              <a:rPr lang="ko-KR" altLang="en-US" sz="1500" dirty="0">
                <a:solidFill>
                  <a:srgbClr val="FF0000"/>
                </a:solidFill>
              </a:rPr>
              <a:t>가 출력된다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내용만 비교하도록 </a:t>
            </a:r>
            <a:r>
              <a:rPr lang="ko-KR" altLang="en-US" sz="1500" dirty="0" err="1">
                <a:solidFill>
                  <a:srgbClr val="FF0000"/>
                </a:solidFill>
              </a:rPr>
              <a:t>오버라이딩해야</a:t>
            </a:r>
            <a:r>
              <a:rPr lang="ko-KR" altLang="en-US" sz="1500" dirty="0">
                <a:solidFill>
                  <a:srgbClr val="FF0000"/>
                </a:solidFill>
              </a:rPr>
              <a:t> 한다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380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 내용을 비교하는 방식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58BBD-A5F5-4D60-B028-23737F5F2461}"/>
              </a:ext>
            </a:extLst>
          </p:cNvPr>
          <p:cNvSpPr/>
          <p:nvPr/>
        </p:nvSpPr>
        <p:spPr>
          <a:xfrm>
            <a:off x="1193531" y="1837474"/>
            <a:ext cx="74774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boolean equals(Object[] a, Object[] a2)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700" dirty="0">
                <a:latin typeface="Consolas" panose="020B0609020204030204" pitchFamily="49" charset="0"/>
              </a:rPr>
              <a:t>다음은 실제 </a:t>
            </a:r>
            <a:r>
              <a:rPr lang="en-US" altLang="ko-KR" sz="1700" dirty="0">
                <a:latin typeface="Consolas" panose="020B0609020204030204" pitchFamily="49" charset="0"/>
              </a:rPr>
              <a:t>Java</a:t>
            </a:r>
            <a:r>
              <a:rPr lang="ko-KR" altLang="en-US" sz="1700" dirty="0">
                <a:latin typeface="Consolas" panose="020B0609020204030204" pitchFamily="49" charset="0"/>
              </a:rPr>
              <a:t>의 </a:t>
            </a:r>
            <a:r>
              <a:rPr lang="en-US" altLang="ko-KR" sz="1700" dirty="0" err="1">
                <a:latin typeface="Consolas" panose="020B0609020204030204" pitchFamily="49" charset="0"/>
              </a:rPr>
              <a:t>Arrays.equals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Consolas" panose="020B0609020204030204" pitchFamily="49" charset="0"/>
              </a:rPr>
              <a:t>메소드의 일부</a:t>
            </a:r>
            <a:r>
              <a:rPr lang="en-US" altLang="ko-KR" sz="17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for (int i=0; i&lt;length; i++) {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Object o1 = a[i];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Object o2 = a2[i];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if (!(o1==null ? o2==null : o1.</a:t>
            </a:r>
            <a:r>
              <a:rPr lang="pt-BR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(o2)))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1DC8ED-D3A5-4CD5-9BFB-3E947754D9BE}"/>
              </a:ext>
            </a:extLst>
          </p:cNvPr>
          <p:cNvSpPr/>
          <p:nvPr/>
        </p:nvSpPr>
        <p:spPr>
          <a:xfrm>
            <a:off x="7934633" y="3628103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BE6D0F-A1AF-4F5B-BBE8-14B01A0771E1}"/>
              </a:ext>
            </a:extLst>
          </p:cNvPr>
          <p:cNvSpPr/>
          <p:nvPr/>
        </p:nvSpPr>
        <p:spPr>
          <a:xfrm>
            <a:off x="8391289" y="3628103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24192-32EB-41F6-AD0E-FD2A691EF164}"/>
              </a:ext>
            </a:extLst>
          </p:cNvPr>
          <p:cNvSpPr/>
          <p:nvPr/>
        </p:nvSpPr>
        <p:spPr>
          <a:xfrm>
            <a:off x="8847945" y="3628102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ACC22-198A-4911-848B-6895470969B4}"/>
              </a:ext>
            </a:extLst>
          </p:cNvPr>
          <p:cNvSpPr/>
          <p:nvPr/>
        </p:nvSpPr>
        <p:spPr>
          <a:xfrm>
            <a:off x="9304601" y="362810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A9623-3F16-471B-B0FF-A0C5B92F3ED0}"/>
              </a:ext>
            </a:extLst>
          </p:cNvPr>
          <p:cNvSpPr/>
          <p:nvPr/>
        </p:nvSpPr>
        <p:spPr>
          <a:xfrm>
            <a:off x="7934633" y="476556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99B49-F5F7-4E99-AF3E-0C77CA9B10D0}"/>
              </a:ext>
            </a:extLst>
          </p:cNvPr>
          <p:cNvSpPr/>
          <p:nvPr/>
        </p:nvSpPr>
        <p:spPr>
          <a:xfrm>
            <a:off x="8391289" y="476556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21EEE-9EA4-4222-B710-28A265E7FB57}"/>
              </a:ext>
            </a:extLst>
          </p:cNvPr>
          <p:cNvSpPr/>
          <p:nvPr/>
        </p:nvSpPr>
        <p:spPr>
          <a:xfrm>
            <a:off x="8847945" y="4765560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7AF74A-92F5-43DD-B3E5-23DD8268FE9D}"/>
              </a:ext>
            </a:extLst>
          </p:cNvPr>
          <p:cNvSpPr/>
          <p:nvPr/>
        </p:nvSpPr>
        <p:spPr>
          <a:xfrm>
            <a:off x="9304601" y="4765559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CC62CC-6F23-4F77-B33D-57C18013B369}"/>
              </a:ext>
            </a:extLst>
          </p:cNvPr>
          <p:cNvSpPr/>
          <p:nvPr/>
        </p:nvSpPr>
        <p:spPr>
          <a:xfrm>
            <a:off x="9836086" y="3628101"/>
            <a:ext cx="1319593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</a:rPr>
              <a:t>배열</a:t>
            </a:r>
            <a:r>
              <a:rPr lang="en-US" altLang="ko-KR" sz="1700" dirty="0">
                <a:solidFill>
                  <a:srgbClr val="0070C0"/>
                </a:solidFill>
              </a:rPr>
              <a:t> a</a:t>
            </a:r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0B673-A2A6-46A1-907A-669C3A242818}"/>
              </a:ext>
            </a:extLst>
          </p:cNvPr>
          <p:cNvSpPr/>
          <p:nvPr/>
        </p:nvSpPr>
        <p:spPr>
          <a:xfrm>
            <a:off x="9836086" y="4739932"/>
            <a:ext cx="1319593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</a:rPr>
              <a:t>배열</a:t>
            </a:r>
            <a:r>
              <a:rPr lang="en-US" altLang="ko-KR" sz="1700" dirty="0">
                <a:solidFill>
                  <a:srgbClr val="0070C0"/>
                </a:solidFill>
              </a:rPr>
              <a:t> a2</a:t>
            </a:r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796C7CB-A78D-4EC9-8B03-6C3D6936C6E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8148485" y="4041058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9F2F05-9B2D-429C-A568-71EFDA13D5B3}"/>
              </a:ext>
            </a:extLst>
          </p:cNvPr>
          <p:cNvCxnSpPr/>
          <p:nvPr/>
        </p:nvCxnSpPr>
        <p:spPr>
          <a:xfrm>
            <a:off x="8595852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1F8F5A-F8DD-474C-8A6D-2B3EE4D77052}"/>
              </a:ext>
            </a:extLst>
          </p:cNvPr>
          <p:cNvCxnSpPr/>
          <p:nvPr/>
        </p:nvCxnSpPr>
        <p:spPr>
          <a:xfrm>
            <a:off x="9057968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063E54-9EC5-47E2-BA34-F2EA063C399C}"/>
              </a:ext>
            </a:extLst>
          </p:cNvPr>
          <p:cNvCxnSpPr/>
          <p:nvPr/>
        </p:nvCxnSpPr>
        <p:spPr>
          <a:xfrm>
            <a:off x="9490587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BB0C0D-00BC-4669-ACAE-D55A2FBE2EDB}"/>
              </a:ext>
            </a:extLst>
          </p:cNvPr>
          <p:cNvSpPr/>
          <p:nvPr/>
        </p:nvSpPr>
        <p:spPr>
          <a:xfrm>
            <a:off x="7481260" y="5384945"/>
            <a:ext cx="44354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</a:rPr>
              <a:t>각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ko-KR" altLang="en-US" sz="1500" dirty="0">
                <a:solidFill>
                  <a:srgbClr val="0070C0"/>
                </a:solidFill>
              </a:rPr>
              <a:t>요소별로 </a:t>
            </a:r>
            <a:r>
              <a:rPr lang="en-US" altLang="ko-KR" sz="1500" dirty="0">
                <a:solidFill>
                  <a:srgbClr val="0070C0"/>
                </a:solidFill>
              </a:rPr>
              <a:t>Object </a:t>
            </a:r>
            <a:r>
              <a:rPr lang="ko-KR" altLang="en-US" sz="1500" dirty="0">
                <a:solidFill>
                  <a:srgbClr val="0070C0"/>
                </a:solidFill>
              </a:rPr>
              <a:t>클래스의 </a:t>
            </a:r>
            <a:r>
              <a:rPr lang="en-US" altLang="ko-KR" sz="1500" dirty="0">
                <a:solidFill>
                  <a:srgbClr val="0070C0"/>
                </a:solidFill>
              </a:rPr>
              <a:t>equals </a:t>
            </a:r>
            <a:r>
              <a:rPr lang="ko-KR" altLang="en-US" sz="1500" dirty="0">
                <a:solidFill>
                  <a:srgbClr val="0070C0"/>
                </a:solidFill>
              </a:rPr>
              <a:t>메소드로 비교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7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CD717A-E4B5-4FE8-948B-E5C46F2599F3}"/>
              </a:ext>
            </a:extLst>
          </p:cNvPr>
          <p:cNvSpPr/>
          <p:nvPr/>
        </p:nvSpPr>
        <p:spPr>
          <a:xfrm>
            <a:off x="1097280" y="1808654"/>
            <a:ext cx="9905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boolean equals(Object 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if(this == 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) // </a:t>
            </a:r>
            <a:r>
              <a:rPr lang="ko-KR" altLang="en-US" sz="1600" dirty="0">
                <a:latin typeface="Consolas" panose="020B0609020204030204" pitchFamily="49" charset="0"/>
              </a:rPr>
              <a:t>두 인스턴스가 동일 인스턴스이면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return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return false;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    // </a:t>
            </a:r>
            <a:r>
              <a:rPr lang="ko-KR" altLang="en-US" sz="1600" dirty="0">
                <a:latin typeface="Consolas" panose="020B0609020204030204" pitchFamily="49" charset="0"/>
              </a:rPr>
              <a:t>이렇듯 </a:t>
            </a:r>
            <a:r>
              <a:rPr lang="en-US" altLang="ko-KR" sz="1600" dirty="0">
                <a:latin typeface="Consolas" panose="020B0609020204030204" pitchFamily="49" charset="0"/>
              </a:rPr>
              <a:t>Object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정의된 </a:t>
            </a:r>
            <a:r>
              <a:rPr lang="en-US" altLang="ko-KR" sz="1600" dirty="0"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latin typeface="Consolas" panose="020B0609020204030204" pitchFamily="49" charset="0"/>
              </a:rPr>
              <a:t>메소드는 참조 값 비교를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9B8291-77C4-4445-8AE7-A86862E7D1EE}"/>
              </a:ext>
            </a:extLst>
          </p:cNvPr>
          <p:cNvSpPr/>
          <p:nvPr/>
        </p:nvSpPr>
        <p:spPr>
          <a:xfrm>
            <a:off x="1193531" y="4883500"/>
            <a:ext cx="9081179" cy="88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Arrays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메소드가 두 배열의 내용 비교를 하도록 하려면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비교 대상의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메소드를 내용 비교의 형태로 오버라이딩 해야 한다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1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자료형의 값을 감싸는 래퍼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45D6E-B2C4-416E-A4FA-A4A7C3507413}"/>
              </a:ext>
            </a:extLst>
          </p:cNvPr>
          <p:cNvSpPr/>
          <p:nvPr/>
        </p:nvSpPr>
        <p:spPr>
          <a:xfrm>
            <a:off x="1473984" y="1993810"/>
            <a:ext cx="4602352" cy="91162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7C565E-5BED-4812-8590-7F47C2F4E4D7}"/>
              </a:ext>
            </a:extLst>
          </p:cNvPr>
          <p:cNvSpPr/>
          <p:nvPr/>
        </p:nvSpPr>
        <p:spPr>
          <a:xfrm>
            <a:off x="1193531" y="1622098"/>
            <a:ext cx="7950469" cy="345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UseWrapperClass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Integer </a:t>
            </a:r>
            <a:r>
              <a:rPr lang="en-US" altLang="ko-KR" sz="1500" dirty="0" err="1">
                <a:latin typeface="Consolas" panose="020B0609020204030204" pitchFamily="49" charset="0"/>
              </a:rPr>
              <a:t>iInst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new Integer(3);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iInst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new Double(7.15)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4F542C-77B7-4FB8-83CC-10C1117D76A7}"/>
              </a:ext>
            </a:extLst>
          </p:cNvPr>
          <p:cNvSpPr/>
          <p:nvPr/>
        </p:nvSpPr>
        <p:spPr>
          <a:xfrm>
            <a:off x="6076336" y="1907803"/>
            <a:ext cx="581086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인스턴스를 요구하는 메소드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(new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키워드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 메소드를 통해서 정수나 실수를 출력하려면 해당 값을 인스턴스화 해야 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B339E-96A8-4752-8C52-EB2FC50FC827}"/>
              </a:ext>
            </a:extLst>
          </p:cNvPr>
          <p:cNvSpPr/>
          <p:nvPr/>
        </p:nvSpPr>
        <p:spPr>
          <a:xfrm>
            <a:off x="1193531" y="5050288"/>
            <a:ext cx="88835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이렇듯 기본 자료형의 값을 인스턴스로 감싸는 목적의 클래스를 가리켜 래퍼 클래스라 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FB56A-4C97-4047-9B97-CC3AE8CB1E98}"/>
              </a:ext>
            </a:extLst>
          </p:cNvPr>
          <p:cNvSpPr txBox="1"/>
          <p:nvPr/>
        </p:nvSpPr>
        <p:spPr>
          <a:xfrm>
            <a:off x="5390804" y="3512684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인스턴스화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86AEBD-55F2-4BA2-8275-3364383716A8}"/>
              </a:ext>
            </a:extLst>
          </p:cNvPr>
          <p:cNvSpPr/>
          <p:nvPr/>
        </p:nvSpPr>
        <p:spPr>
          <a:xfrm>
            <a:off x="1097280" y="1629806"/>
            <a:ext cx="494956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INum(int num)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boolean equals(Object 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== ((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).num)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true;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555705-7CB8-456D-A7EC-629A2BD3C606}"/>
              </a:ext>
            </a:extLst>
          </p:cNvPr>
          <p:cNvSpPr/>
          <p:nvPr/>
        </p:nvSpPr>
        <p:spPr>
          <a:xfrm>
            <a:off x="5664364" y="1615737"/>
            <a:ext cx="549131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INum[] ar1 = new INum[3];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INum[] ar2 = new INum[3];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 ar2[0]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 ar2[1]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 ar2[2]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System.out.println(Arrays.equals(ar1, ar2));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77E9F-0B7A-4875-BD46-F13A796D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45" y="4204155"/>
            <a:ext cx="3524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정렬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Arrays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C01D04-AF04-4537-AEE1-56FD51C02FF3}"/>
              </a:ext>
            </a:extLst>
          </p:cNvPr>
          <p:cNvSpPr/>
          <p:nvPr/>
        </p:nvSpPr>
        <p:spPr>
          <a:xfrm>
            <a:off x="1193531" y="1534323"/>
            <a:ext cx="9764521" cy="8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sort(int[] a)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</a:t>
            </a:r>
            <a:r>
              <a:rPr lang="ko-KR" altLang="en-US" sz="1700" dirty="0">
                <a:latin typeface="Consolas" panose="020B0609020204030204" pitchFamily="49" charset="0"/>
              </a:rPr>
              <a:t>→ 매개변수 </a:t>
            </a:r>
            <a:r>
              <a:rPr lang="en-US" altLang="ko-KR" sz="1700" dirty="0"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latin typeface="Consolas" panose="020B0609020204030204" pitchFamily="49" charset="0"/>
              </a:rPr>
              <a:t>로 전달된 배열을 오름차순</a:t>
            </a:r>
            <a:r>
              <a:rPr lang="en-US" altLang="ko-KR" sz="1700" dirty="0">
                <a:latin typeface="Consolas" panose="020B0609020204030204" pitchFamily="49" charset="0"/>
              </a:rPr>
              <a:t>(Ascending Numerical Order)</a:t>
            </a:r>
            <a:r>
              <a:rPr lang="ko-KR" altLang="en-US" sz="1700" dirty="0">
                <a:latin typeface="Consolas" panose="020B0609020204030204" pitchFamily="49" charset="0"/>
              </a:rPr>
              <a:t>으로 정렬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06592A-1347-4E37-B81F-D7CF3B6BB4D1}"/>
              </a:ext>
            </a:extLst>
          </p:cNvPr>
          <p:cNvSpPr/>
          <p:nvPr/>
        </p:nvSpPr>
        <p:spPr>
          <a:xfrm>
            <a:off x="1193531" y="2635148"/>
            <a:ext cx="7659329" cy="366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int[] ar1 = {1, 5, 3, 2, 4};</a:t>
            </a:r>
          </a:p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double[] ar2 = {3.3, 2.2, 5.5, 1.1, 4.4};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(ar1);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(ar2);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for(int n : ar1)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   System.out.print(n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ar2)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CD476-0A75-497B-B1B3-3F5749D7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635148"/>
            <a:ext cx="3790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3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정렬이란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9114ED-73BB-4A3A-9791-4938C02A47C8}"/>
              </a:ext>
            </a:extLst>
          </p:cNvPr>
          <p:cNvSpPr/>
          <p:nvPr/>
        </p:nvSpPr>
        <p:spPr>
          <a:xfrm>
            <a:off x="1193531" y="1534323"/>
            <a:ext cx="976452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값이 작은 순에서 큰 순으로 세워 나가는 정렬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ex) 1, 2, 3, 4, 5, 6, 7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수의 경우는 오름차순에 대한 기준이 명확하다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r>
              <a:rPr lang="ko-KR" altLang="en-US" sz="1700" dirty="0">
                <a:latin typeface="Consolas" panose="020B0609020204030204" pitchFamily="49" charset="0"/>
              </a:rPr>
              <a:t>그렇다면 다음 두 사람을 오름차순으로 정렬해서 줄을 세운다고 하면</a:t>
            </a:r>
            <a:r>
              <a:rPr lang="en-US" altLang="ko-KR" sz="1700" dirty="0">
                <a:latin typeface="Consolas" panose="020B0609020204030204" pitchFamily="49" charset="0"/>
              </a:rPr>
              <a:t>? </a:t>
            </a:r>
            <a:r>
              <a:rPr lang="ko-KR" altLang="en-US" sz="1700" dirty="0">
                <a:latin typeface="Consolas" panose="020B0609020204030204" pitchFamily="49" charset="0"/>
              </a:rPr>
              <a:t>한 사람은 키가 크고 다른 한 사람은 무게가 많이 나간다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 때에는 기준이 필요하다 오름차순 순서상 크고 작음에 대한 기준이 필요하다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그래서 클래스를 정의할 때 오름차순 순서상 크고 작음에 대한 기준을 정의해야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CFE0FB3B-5272-4606-9D3F-3816602A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32" y="3752948"/>
            <a:ext cx="914400" cy="1077148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2C283C67-4592-4BEF-8022-472E5061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3651" y="4084883"/>
            <a:ext cx="1912375" cy="7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67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 정의 기준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63EEA5-6EF6-44F4-B28C-1DF41C3CA10E}"/>
              </a:ext>
            </a:extLst>
          </p:cNvPr>
          <p:cNvSpPr/>
          <p:nvPr/>
        </p:nvSpPr>
        <p:spPr>
          <a:xfrm>
            <a:off x="1193531" y="1823365"/>
            <a:ext cx="97447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interface Comparable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  → int compareTo(Object o)</a:t>
            </a:r>
          </a:p>
          <a:p>
            <a:pPr>
              <a:lnSpc>
                <a:spcPct val="200000"/>
              </a:lnSpc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와 같다면 </a:t>
            </a:r>
            <a:r>
              <a:rPr lang="en-US" altLang="ko-KR" sz="1900" dirty="0">
                <a:latin typeface="Consolas" panose="020B0609020204030204" pitchFamily="49" charset="0"/>
              </a:rPr>
              <a:t>0</a:t>
            </a:r>
            <a:r>
              <a:rPr lang="ko-KR" altLang="en-US" sz="1900" dirty="0">
                <a:latin typeface="Consolas" panose="020B0609020204030204" pitchFamily="49" charset="0"/>
              </a:rPr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300642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클래스에 정의하는 오름차순 기준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552AD0-DE2F-4A2A-AF94-28417FCB6AC3}"/>
              </a:ext>
            </a:extLst>
          </p:cNvPr>
          <p:cNvSpPr/>
          <p:nvPr/>
        </p:nvSpPr>
        <p:spPr>
          <a:xfrm>
            <a:off x="1097280" y="1407255"/>
            <a:ext cx="8155858" cy="491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Person p = (Person)o;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1;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else if(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-1;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0;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와 같다면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49268A-4715-4F5D-86BE-C8864AE6DB3A}"/>
              </a:ext>
            </a:extLst>
          </p:cNvPr>
          <p:cNvSpPr/>
          <p:nvPr/>
        </p:nvSpPr>
        <p:spPr>
          <a:xfrm>
            <a:off x="4880627" y="1378438"/>
            <a:ext cx="56998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인터페이스를 구현한다는 것은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오름차순 순서상 크고 작음에 대한 기준을 제공한다는 의미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4ACD2-E8E9-4DA9-8815-F555AC558E7D}"/>
              </a:ext>
            </a:extLst>
          </p:cNvPr>
          <p:cNvSpPr/>
          <p:nvPr/>
        </p:nvSpPr>
        <p:spPr>
          <a:xfrm>
            <a:off x="4752807" y="3256388"/>
            <a:ext cx="569986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나이가 어릴수록 오름차순 순서상 작은 것으로 정의됨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0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같이 구현도 가능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AA6675-C38E-4ECF-A8DC-55A85B95E0EE}"/>
              </a:ext>
            </a:extLst>
          </p:cNvPr>
          <p:cNvSpPr/>
          <p:nvPr/>
        </p:nvSpPr>
        <p:spPr>
          <a:xfrm>
            <a:off x="1097280" y="1720840"/>
            <a:ext cx="6807855" cy="2640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 = (Person)o;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&gt;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1;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가 작다면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양의 정수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&lt;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-1;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가 크다면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음의 정수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0;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와 같다면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CB22B0-2A8A-4291-B624-870679578EB7}"/>
              </a:ext>
            </a:extLst>
          </p:cNvPr>
          <p:cNvSpPr/>
          <p:nvPr/>
        </p:nvSpPr>
        <p:spPr>
          <a:xfrm>
            <a:off x="5481484" y="4449474"/>
            <a:ext cx="4621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Person p = (Person)o;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this.age</a:t>
            </a: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en-US" altLang="ko-KR" sz="1500" dirty="0" err="1">
                <a:latin typeface="Consolas" panose="020B0609020204030204" pitchFamily="49" charset="0"/>
              </a:rPr>
              <a:t>p.age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AE2E27-837D-4F28-9F6D-CE3C9AAB0FF8}"/>
              </a:ext>
            </a:extLst>
          </p:cNvPr>
          <p:cNvSpPr/>
          <p:nvPr/>
        </p:nvSpPr>
        <p:spPr>
          <a:xfrm>
            <a:off x="4243110" y="4791875"/>
            <a:ext cx="516194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9FC4FA-07EB-478B-A11C-AE4CE9FEA8DB}"/>
              </a:ext>
            </a:extLst>
          </p:cNvPr>
          <p:cNvSpPr/>
          <p:nvPr/>
        </p:nvSpPr>
        <p:spPr>
          <a:xfrm>
            <a:off x="4085250" y="5147312"/>
            <a:ext cx="77292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대신</a:t>
            </a:r>
            <a:endParaRPr lang="en-US" altLang="ko-K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9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저장된 인스턴스들의 정렬의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7F05FD-16D6-468A-854C-564F3333E194}"/>
              </a:ext>
            </a:extLst>
          </p:cNvPr>
          <p:cNvSpPr/>
          <p:nvPr/>
        </p:nvSpPr>
        <p:spPr>
          <a:xfrm>
            <a:off x="1097280" y="1407255"/>
            <a:ext cx="4846320" cy="458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Person(String name, int age)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latin typeface="Consolas" panose="020B0609020204030204" pitchFamily="49" charset="0"/>
              </a:rPr>
              <a:t>Person p = (Person)o;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name + ": " +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71C66-8A92-4346-AF73-604E7BFBD648}"/>
              </a:ext>
            </a:extLst>
          </p:cNvPr>
          <p:cNvSpPr/>
          <p:nvPr/>
        </p:nvSpPr>
        <p:spPr>
          <a:xfrm>
            <a:off x="6177011" y="1407255"/>
            <a:ext cx="463591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Person[] ar = new Person[3];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ar[0] = new Person("Lee", 29);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ar[1] = new Person("Goo", 15);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ar[2] = new Person("Soo", 37);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Arrays.sort</a:t>
            </a:r>
            <a:r>
              <a:rPr lang="en-US" altLang="ko-KR" sz="1500" dirty="0">
                <a:latin typeface="Consolas" panose="020B0609020204030204" pitchFamily="49" charset="0"/>
              </a:rPr>
              <a:t>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for(Person p : ar)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System.out.println(p);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0DB41-D9E2-4106-AC33-B5128ED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424109"/>
            <a:ext cx="3572244" cy="14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1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 값 대상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B9C3-9C5E-46E2-B287-8E561386CAE7}"/>
              </a:ext>
            </a:extLst>
          </p:cNvPr>
          <p:cNvSpPr/>
          <p:nvPr/>
        </p:nvSpPr>
        <p:spPr>
          <a:xfrm>
            <a:off x="1193531" y="1876384"/>
            <a:ext cx="95539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int binarySearch(int[] a, int key)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→ 배열 </a:t>
            </a:r>
            <a:r>
              <a:rPr lang="en-US" altLang="ko-KR" sz="1700" dirty="0"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latin typeface="Consolas" panose="020B0609020204030204" pitchFamily="49" charset="0"/>
              </a:rPr>
              <a:t>에서 </a:t>
            </a:r>
            <a:r>
              <a:rPr lang="en-US" altLang="ko-KR" sz="1700" dirty="0">
                <a:latin typeface="Consolas" panose="020B0609020204030204" pitchFamily="49" charset="0"/>
              </a:rPr>
              <a:t>key</a:t>
            </a:r>
            <a:r>
              <a:rPr lang="ko-KR" altLang="en-US" sz="1700" dirty="0">
                <a:latin typeface="Consolas" panose="020B0609020204030204" pitchFamily="49" charset="0"/>
              </a:rPr>
              <a:t>를 찾아서 있으면 </a:t>
            </a:r>
            <a:r>
              <a:rPr lang="en-US" altLang="ko-KR" sz="1700" dirty="0">
                <a:latin typeface="Consolas" panose="020B0609020204030204" pitchFamily="49" charset="0"/>
              </a:rPr>
              <a:t>key</a:t>
            </a:r>
            <a:r>
              <a:rPr lang="ko-KR" altLang="en-US" sz="1700" dirty="0">
                <a:latin typeface="Consolas" panose="020B0609020204030204" pitchFamily="49" charset="0"/>
              </a:rPr>
              <a:t>의 인덱스 값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없으면 </a:t>
            </a:r>
            <a:r>
              <a:rPr lang="en-US" altLang="ko-KR" sz="1700" dirty="0">
                <a:latin typeface="Consolas" panose="020B0609020204030204" pitchFamily="49" charset="0"/>
              </a:rPr>
              <a:t>0</a:t>
            </a:r>
            <a:r>
              <a:rPr lang="ko-KR" altLang="en-US" sz="1700" dirty="0">
                <a:latin typeface="Consolas" panose="020B0609020204030204" pitchFamily="49" charset="0"/>
              </a:rPr>
              <a:t>보다 작은 수 반환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853EA3-9D15-401B-AA33-F04F1D2E5841}"/>
              </a:ext>
            </a:extLst>
          </p:cNvPr>
          <p:cNvSpPr/>
          <p:nvPr/>
        </p:nvSpPr>
        <p:spPr>
          <a:xfrm>
            <a:off x="1220035" y="3716078"/>
            <a:ext cx="9169669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binarySearch</a:t>
            </a:r>
            <a:r>
              <a:rPr lang="ko-KR" altLang="en-US" sz="1500" dirty="0">
                <a:latin typeface="Consolas" panose="020B0609020204030204" pitchFamily="49" charset="0"/>
              </a:rPr>
              <a:t>는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이진 탐색을 진행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그리고 이진 탐색을 위해서는 탐색 이전에 데이터들이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오름차순으로 정렬되어 있어야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302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 값 대상의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63D88-9A36-4842-BDFF-1FB7B38B7D12}"/>
              </a:ext>
            </a:extLst>
          </p:cNvPr>
          <p:cNvSpPr/>
          <p:nvPr/>
        </p:nvSpPr>
        <p:spPr>
          <a:xfrm>
            <a:off x="1193531" y="1735387"/>
            <a:ext cx="7195095" cy="373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ArraySearch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int[] ar = {33, 55, 11, 44, 22};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(ar);   // </a:t>
            </a:r>
            <a:r>
              <a:rPr lang="ko-KR" altLang="en-US" sz="1400" dirty="0">
                <a:latin typeface="YDVYMjOStd12"/>
              </a:rPr>
              <a:t>탐색 이전에 정렬이 선행되어야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for(int n : ar)</a:t>
            </a:r>
          </a:p>
          <a:p>
            <a:pPr>
              <a:lnSpc>
                <a:spcPts val="22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      System.out.print(n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US" altLang="ko-KR" sz="1400" dirty="0">
                <a:latin typeface="Consolas" panose="020B0609020204030204" pitchFamily="49" charset="0"/>
              </a:rPr>
              <a:t>(ar, 33); // </a:t>
            </a:r>
            <a:r>
              <a:rPr lang="ko-KR" altLang="en-US" sz="1400" dirty="0">
                <a:latin typeface="YDVYMjOStd12"/>
              </a:rPr>
              <a:t>배열 </a:t>
            </a:r>
            <a:r>
              <a:rPr lang="en-US" altLang="ko-KR" sz="1400" dirty="0">
                <a:latin typeface="Consolas" panose="020B0609020204030204" pitchFamily="49" charset="0"/>
              </a:rPr>
              <a:t>ar</a:t>
            </a:r>
            <a:r>
              <a:rPr lang="ko-KR" altLang="en-US" sz="1400" dirty="0">
                <a:latin typeface="YDVYMjOStd12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33</a:t>
            </a:r>
            <a:r>
              <a:rPr lang="ko-KR" altLang="en-US" sz="1400" dirty="0">
                <a:latin typeface="YDVYMjOStd12"/>
              </a:rPr>
              <a:t>을 찾아라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System.out.println("Index of 33: " +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9D1DA-D323-48BA-BC64-F0A14EDC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80" y="1964011"/>
            <a:ext cx="3390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5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E5F4BC-4E77-4D2C-9D13-ADD297F478A6}"/>
              </a:ext>
            </a:extLst>
          </p:cNvPr>
          <p:cNvSpPr/>
          <p:nvPr/>
        </p:nvSpPr>
        <p:spPr>
          <a:xfrm>
            <a:off x="1193531" y="1886635"/>
            <a:ext cx="767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int binarySearch(Object[] a, Object key)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ACF7D-6EB2-48B8-A0F4-B98C9F2A065A}"/>
              </a:ext>
            </a:extLst>
          </p:cNvPr>
          <p:cNvSpPr/>
          <p:nvPr/>
        </p:nvSpPr>
        <p:spPr>
          <a:xfrm>
            <a:off x="1193531" y="3318513"/>
            <a:ext cx="9169669" cy="140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마찬가지로 탐색 대상들은 오름차순으로 정렬되어 있어야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그리고 탐색 대상의 확인 여부는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compareTo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메소드의 호출 결과</a:t>
            </a:r>
            <a:r>
              <a:rPr lang="ko-KR" altLang="en-US" sz="1500" dirty="0">
                <a:latin typeface="Consolas" panose="020B0609020204030204" pitchFamily="49" charset="0"/>
              </a:rPr>
              <a:t>를 근거로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즉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탐색 방식은 인스턴스의 내용 비교이다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r>
              <a:rPr lang="ko-KR" altLang="en-US" sz="1500" dirty="0">
                <a:latin typeface="Consolas" panose="020B0609020204030204" pitchFamily="49" charset="0"/>
              </a:rPr>
              <a:t>  </a:t>
            </a:r>
            <a:endParaRPr lang="en-US" altLang="ko-K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종류와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9BA4B-CC34-4850-ADCC-AAE209E9750F}"/>
              </a:ext>
            </a:extLst>
          </p:cNvPr>
          <p:cNvSpPr/>
          <p:nvPr/>
        </p:nvSpPr>
        <p:spPr>
          <a:xfrm>
            <a:off x="1251594" y="1466225"/>
            <a:ext cx="97497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700" dirty="0">
                <a:latin typeface="Consolas" panose="020B0609020204030204" pitchFamily="49" charset="0"/>
              </a:rPr>
              <a:t> 		public Boolean(boolean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altLang="ko-KR" sz="1700" dirty="0">
                <a:latin typeface="Consolas" panose="020B0609020204030204" pitchFamily="49" charset="0"/>
              </a:rPr>
              <a:t> 		public Character(char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700" dirty="0">
                <a:latin typeface="Consolas" panose="020B0609020204030204" pitchFamily="49" charset="0"/>
              </a:rPr>
              <a:t> 			public Byte(byte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ko-KR" sz="1700" dirty="0">
                <a:latin typeface="Consolas" panose="020B0609020204030204" pitchFamily="49" charset="0"/>
              </a:rPr>
              <a:t> 			public Short(short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700" dirty="0">
                <a:latin typeface="Consolas" panose="020B0609020204030204" pitchFamily="49" charset="0"/>
              </a:rPr>
              <a:t> 		public Integer(int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700" dirty="0">
                <a:latin typeface="Consolas" panose="020B0609020204030204" pitchFamily="49" charset="0"/>
              </a:rPr>
              <a:t> 			public Long(long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700" dirty="0">
                <a:latin typeface="Consolas" panose="020B0609020204030204" pitchFamily="49" charset="0"/>
              </a:rPr>
              <a:t> 			public Float(float value), public Float(double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700" dirty="0">
                <a:latin typeface="Consolas" panose="020B0609020204030204" pitchFamily="49" charset="0"/>
              </a:rPr>
              <a:t> 			public Double(double value)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8C8BCD-2CB6-40C4-A52E-BF4187C43488}"/>
              </a:ext>
            </a:extLst>
          </p:cNvPr>
          <p:cNvSpPr/>
          <p:nvPr/>
        </p:nvSpPr>
        <p:spPr>
          <a:xfrm>
            <a:off x="1193531" y="1508015"/>
            <a:ext cx="6665008" cy="303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400" dirty="0">
                <a:latin typeface="Consolas" panose="020B0609020204030204" pitchFamily="49" charset="0"/>
              </a:rPr>
              <a:t>(Object o)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Person p = (Person)o;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나이가 같으면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D97CA7-FE35-40E3-9403-6AD8B391D33D}"/>
              </a:ext>
            </a:extLst>
          </p:cNvPr>
          <p:cNvSpPr/>
          <p:nvPr/>
        </p:nvSpPr>
        <p:spPr>
          <a:xfrm>
            <a:off x="4240695" y="3837707"/>
            <a:ext cx="7235687" cy="249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Person[] ar = new Person[3];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ar[0] = new Person("Lee", 29);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ar[1] = new Person("Goo", 15);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ar[2] = new Person("Soo", 37);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Arrays.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sz="1400" dirty="0">
                <a:latin typeface="Consolas" panose="020B0609020204030204" pitchFamily="49" charset="0"/>
              </a:rPr>
              <a:t>(ar);   // </a:t>
            </a:r>
            <a:r>
              <a:rPr lang="ko-KR" altLang="en-US" sz="1400" dirty="0">
                <a:latin typeface="Consolas" panose="020B0609020204030204" pitchFamily="49" charset="0"/>
              </a:rPr>
              <a:t>탐색에 앞서 정렬을 진행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ko-KR" sz="1400" dirty="0">
                <a:latin typeface="Consolas" panose="020B0609020204030204" pitchFamily="49" charset="0"/>
              </a:rPr>
              <a:t>(ar, new Person("Who are you?", 37));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System.out.println(ar[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5CC5F-229B-40BF-B25B-BE03930B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1443554"/>
            <a:ext cx="3600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7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20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두 가지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E1D472D-7C09-438A-89E1-2480EDE7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30" y="2131583"/>
            <a:ext cx="5767708" cy="2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박싱과 언박싱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7B2BD9-3820-44BA-9978-28DAB93F6D74}"/>
              </a:ext>
            </a:extLst>
          </p:cNvPr>
          <p:cNvSpPr/>
          <p:nvPr/>
        </p:nvSpPr>
        <p:spPr>
          <a:xfrm>
            <a:off x="1193531" y="1691343"/>
            <a:ext cx="6096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iObj = new Integer(10);    // </a:t>
            </a:r>
            <a:r>
              <a:rPr lang="ko-KR" altLang="en-US" sz="1400" dirty="0">
                <a:latin typeface="Consolas" panose="020B0609020204030204" pitchFamily="49" charset="0"/>
              </a:rPr>
              <a:t>박싱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dObj = new Double(3.14);    // </a:t>
            </a:r>
            <a:r>
              <a:rPr lang="ko-KR" altLang="en-US" sz="1400" dirty="0">
                <a:latin typeface="Consolas" panose="020B0609020204030204" pitchFamily="49" charset="0"/>
              </a:rPr>
              <a:t>박싱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iObj.intValue</a:t>
            </a:r>
            <a:r>
              <a:rPr lang="en-US" altLang="ko-KR" sz="1400" dirty="0">
                <a:latin typeface="Consolas" panose="020B0609020204030204" pitchFamily="49" charset="0"/>
              </a:rPr>
              <a:t>();           // </a:t>
            </a:r>
            <a:r>
              <a:rPr lang="ko-KR" altLang="en-US" sz="1400" dirty="0">
                <a:latin typeface="Consolas" panose="020B0609020204030204" pitchFamily="49" charset="0"/>
              </a:rPr>
              <a:t>언박싱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dObj.doubleValue</a:t>
            </a:r>
            <a:r>
              <a:rPr lang="en-US" altLang="ko-KR" sz="1400" dirty="0">
                <a:latin typeface="Consolas" panose="020B0609020204030204" pitchFamily="49" charset="0"/>
              </a:rPr>
              <a:t>();     // </a:t>
            </a:r>
            <a:r>
              <a:rPr lang="ko-KR" altLang="en-US" sz="1400" dirty="0">
                <a:latin typeface="Consolas" panose="020B0609020204030204" pitchFamily="49" charset="0"/>
              </a:rPr>
              <a:t>언박싱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래퍼 인스턴스 값의 증가 방법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iObj = new Integer(</a:t>
            </a:r>
            <a:r>
              <a:rPr lang="en-US" altLang="ko-KR" sz="1400" dirty="0" err="1">
                <a:latin typeface="Consolas" panose="020B0609020204030204" pitchFamily="49" charset="0"/>
              </a:rPr>
              <a:t>iObj.intValue</a:t>
            </a:r>
            <a:r>
              <a:rPr lang="en-US" altLang="ko-KR" sz="1400" dirty="0">
                <a:latin typeface="Consolas" panose="020B0609020204030204" pitchFamily="49" charset="0"/>
              </a:rPr>
              <a:t>() + 10);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dObj = new Double(</a:t>
            </a:r>
            <a:r>
              <a:rPr lang="en-US" altLang="ko-KR" sz="1400" dirty="0" err="1">
                <a:latin typeface="Consolas" panose="020B0609020204030204" pitchFamily="49" charset="0"/>
              </a:rPr>
              <a:t>dObj.doubleValue</a:t>
            </a:r>
            <a:r>
              <a:rPr lang="en-US" altLang="ko-KR" sz="1400" dirty="0">
                <a:latin typeface="Consolas" panose="020B0609020204030204" pitchFamily="49" charset="0"/>
              </a:rPr>
              <a:t>() + 1.2);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언박싱 메소드의 이름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B8A6E-3F03-4F46-93B9-2F9DBD5FEDDC}"/>
              </a:ext>
            </a:extLst>
          </p:cNvPr>
          <p:cNvSpPr/>
          <p:nvPr/>
        </p:nvSpPr>
        <p:spPr>
          <a:xfrm>
            <a:off x="1193531" y="1687446"/>
            <a:ext cx="6096000" cy="30689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Boolean 			public boolean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Character 		public char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Integer 			public int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Long 			public long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Double 			public double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박싱과 오토 언박싱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9DEAE-E021-45DC-A09B-47F9CD9A52FD}"/>
              </a:ext>
            </a:extLst>
          </p:cNvPr>
          <p:cNvSpPr/>
          <p:nvPr/>
        </p:nvSpPr>
        <p:spPr>
          <a:xfrm>
            <a:off x="1193531" y="187154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AutoBoxingUnboxing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 iObj = 10;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Double dObj = 3.14;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int num1 = iObj;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double num2 = dObj;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E318F-8472-4340-96CD-EFEFD564731D}"/>
              </a:ext>
            </a:extLst>
          </p:cNvPr>
          <p:cNvSpPr/>
          <p:nvPr/>
        </p:nvSpPr>
        <p:spPr>
          <a:xfrm>
            <a:off x="2714582" y="3210827"/>
            <a:ext cx="61344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인스턴스가 와야 할 위치에 기본 자료형 값이 오면 오토 박싱 진행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CAA55-3FED-42CA-8410-A5426FDAB943}"/>
              </a:ext>
            </a:extLst>
          </p:cNvPr>
          <p:cNvSpPr/>
          <p:nvPr/>
        </p:nvSpPr>
        <p:spPr>
          <a:xfrm>
            <a:off x="2714581" y="4453907"/>
            <a:ext cx="61344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기본 자료형 값이 와야 할 위치에 인스턴스가 오면 오토 언박싱 진행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박싱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언박싱의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또 다른 예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16BF3-9E74-4A0F-A6B9-6B72469769DC}"/>
              </a:ext>
            </a:extLst>
          </p:cNvPr>
          <p:cNvSpPr/>
          <p:nvPr/>
        </p:nvSpPr>
        <p:spPr>
          <a:xfrm>
            <a:off x="1193531" y="1685580"/>
            <a:ext cx="9446760" cy="4210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Integer num = 10;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num++;     // new Integer(</a:t>
            </a:r>
            <a:r>
              <a:rPr lang="en-US" altLang="ko-KR" sz="1500" dirty="0" err="1">
                <a:latin typeface="Consolas" panose="020B0609020204030204" pitchFamily="49" charset="0"/>
              </a:rPr>
              <a:t>num.intValue</a:t>
            </a:r>
            <a:r>
              <a:rPr lang="en-US" altLang="ko-KR" sz="1500" dirty="0">
                <a:latin typeface="Consolas" panose="020B0609020204030204" pitchFamily="49" charset="0"/>
              </a:rPr>
              <a:t>() + 1);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num += 3;     // new Integer(</a:t>
            </a:r>
            <a:r>
              <a:rPr lang="en-US" altLang="ko-KR" sz="1500" dirty="0" err="1">
                <a:latin typeface="Consolas" panose="020B0609020204030204" pitchFamily="49" charset="0"/>
              </a:rPr>
              <a:t>num.intValue</a:t>
            </a:r>
            <a:r>
              <a:rPr lang="en-US" altLang="ko-KR" sz="1500" dirty="0">
                <a:latin typeface="Consolas" panose="020B0609020204030204" pitchFamily="49" charset="0"/>
              </a:rPr>
              <a:t>() + 3);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r = num + 5;   // </a:t>
            </a:r>
            <a:r>
              <a:rPr lang="ko-KR" altLang="en-US" sz="15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Integer </a:t>
            </a:r>
            <a:r>
              <a:rPr lang="en-US" altLang="ko-KR" sz="1500" dirty="0" err="1">
                <a:latin typeface="Consolas" panose="020B0609020204030204" pitchFamily="49" charset="0"/>
              </a:rPr>
              <a:t>rObj</a:t>
            </a:r>
            <a:r>
              <a:rPr lang="en-US" altLang="ko-KR" sz="1500" dirty="0">
                <a:latin typeface="Consolas" panose="020B0609020204030204" pitchFamily="49" charset="0"/>
              </a:rPr>
              <a:t> = num - 5;   // </a:t>
            </a:r>
            <a:r>
              <a:rPr lang="ko-KR" altLang="en-US" sz="1500" dirty="0">
                <a:latin typeface="Consolas" panose="020B0609020204030204" pitchFamily="49" charset="0"/>
              </a:rPr>
              <a:t>오토 </a:t>
            </a:r>
            <a:r>
              <a:rPr lang="ko-KR" altLang="en-US" sz="1500" dirty="0" err="1">
                <a:latin typeface="Consolas" panose="020B0609020204030204" pitchFamily="49" charset="0"/>
              </a:rPr>
              <a:t>언박싱</a:t>
            </a:r>
            <a:r>
              <a:rPr lang="ko-KR" altLang="en-US" sz="1500" dirty="0">
                <a:latin typeface="Consolas" panose="020B0609020204030204" pitchFamily="49" charset="0"/>
              </a:rPr>
              <a:t> 진행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latin typeface="Consolas" panose="020B0609020204030204" pitchFamily="49" charset="0"/>
              </a:rPr>
              <a:t>오토 </a:t>
            </a:r>
            <a:r>
              <a:rPr lang="ko-KR" altLang="en-US" sz="1500" dirty="0" err="1">
                <a:latin typeface="Consolas" panose="020B0609020204030204" pitchFamily="49" charset="0"/>
              </a:rPr>
              <a:t>박싱아닌가</a:t>
            </a:r>
            <a:r>
              <a:rPr lang="en-US" altLang="ko-KR" sz="1500" dirty="0">
                <a:latin typeface="Consolas" panose="020B0609020204030204" pitchFamily="49" charset="0"/>
              </a:rPr>
              <a:t>…?)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F68528-0568-4032-954B-8DDE5BBA631A}"/>
              </a:ext>
            </a:extLst>
          </p:cNvPr>
          <p:cNvSpPr/>
          <p:nvPr/>
        </p:nvSpPr>
        <p:spPr>
          <a:xfrm>
            <a:off x="2921060" y="2787339"/>
            <a:ext cx="409917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오토 박싱과 오토 언박싱 동시에 진행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EE7D50-F7B7-4834-916C-E7E130E8E113}"/>
              </a:ext>
            </a:extLst>
          </p:cNvPr>
          <p:cNvSpPr/>
          <p:nvPr/>
        </p:nvSpPr>
        <p:spPr>
          <a:xfrm>
            <a:off x="3190357" y="3805455"/>
            <a:ext cx="409917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오토 박싱과 오토 언박싱 동시에 진행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A493D-EB4C-4FDE-BD9E-38ABF0432645}"/>
              </a:ext>
            </a:extLst>
          </p:cNvPr>
          <p:cNvSpPr txBox="1"/>
          <p:nvPr/>
        </p:nvSpPr>
        <p:spPr>
          <a:xfrm>
            <a:off x="3462251" y="210902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latin typeface="Consolas" panose="020B0609020204030204" pitchFamily="49" charset="0"/>
              </a:rPr>
              <a:t>오토 </a:t>
            </a:r>
            <a:r>
              <a:rPr lang="ko-KR" altLang="en-US" sz="1800" dirty="0" err="1">
                <a:latin typeface="Consolas" panose="020B0609020204030204" pitchFamily="49" charset="0"/>
              </a:rPr>
              <a:t>박싱</a:t>
            </a:r>
            <a:r>
              <a:rPr lang="ko-KR" altLang="en-US" sz="1800" dirty="0">
                <a:latin typeface="Consolas" panose="020B0609020204030204" pitchFamily="49" charset="0"/>
              </a:rPr>
              <a:t> 진행</a:t>
            </a:r>
            <a:endParaRPr lang="ko-KR" altLang="en-US" dirty="0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B2EC16EC-A6A7-4572-9811-DD7FAC21E50C}"/>
              </a:ext>
            </a:extLst>
          </p:cNvPr>
          <p:cNvSpPr/>
          <p:nvPr/>
        </p:nvSpPr>
        <p:spPr>
          <a:xfrm>
            <a:off x="7747462" y="2109029"/>
            <a:ext cx="3906982" cy="25793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&lt;-&gt;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Integer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자연스럽게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8923</TotalTime>
  <Words>4019</Words>
  <Application>Microsoft Office PowerPoint</Application>
  <PresentationFormat>와이드스크린</PresentationFormat>
  <Paragraphs>503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YDVYMjOStd12</vt:lpstr>
      <vt:lpstr>맑은 고딕</vt:lpstr>
      <vt:lpstr>Calibri</vt:lpstr>
      <vt:lpstr>Calibri Light</vt:lpstr>
      <vt:lpstr>Consolas</vt:lpstr>
      <vt:lpstr>Symbol</vt:lpstr>
      <vt:lpstr>추억</vt:lpstr>
      <vt:lpstr> 열혈 Java 프로그래밍</vt:lpstr>
      <vt:lpstr>20-1. 래퍼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20-2. BigInteger 클래스와 BigDecimal 클래스</vt:lpstr>
      <vt:lpstr>PowerPoint 프레젠테이션</vt:lpstr>
      <vt:lpstr>PowerPoint 프레젠테이션</vt:lpstr>
      <vt:lpstr>20-3. Math 클래스와 난수의 생성, 그리고 문자열 토큰의 구분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20-4. Arrays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1872</cp:revision>
  <dcterms:created xsi:type="dcterms:W3CDTF">2017-07-09T08:11:09Z</dcterms:created>
  <dcterms:modified xsi:type="dcterms:W3CDTF">2020-06-30T21:06:09Z</dcterms:modified>
</cp:coreProperties>
</file>