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580" r:id="rId5"/>
    <p:sldId id="575" r:id="rId6"/>
    <p:sldId id="549" r:id="rId7"/>
    <p:sldId id="586" r:id="rId8"/>
    <p:sldId id="587" r:id="rId9"/>
    <p:sldId id="563" r:id="rId10"/>
    <p:sldId id="576" r:id="rId11"/>
    <p:sldId id="582" r:id="rId12"/>
    <p:sldId id="588" r:id="rId13"/>
    <p:sldId id="598" r:id="rId14"/>
    <p:sldId id="581" r:id="rId15"/>
    <p:sldId id="589" r:id="rId16"/>
    <p:sldId id="590" r:id="rId17"/>
    <p:sldId id="595" r:id="rId18"/>
    <p:sldId id="591" r:id="rId19"/>
    <p:sldId id="594" r:id="rId20"/>
    <p:sldId id="577" r:id="rId21"/>
    <p:sldId id="596" r:id="rId22"/>
    <p:sldId id="599" r:id="rId23"/>
    <p:sldId id="597" r:id="rId24"/>
    <p:sldId id="600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27.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람다 표현식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	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람다식과 제네릭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CF9898-E581-40A3-8625-DBB14247D6B2}"/>
              </a:ext>
            </a:extLst>
          </p:cNvPr>
          <p:cNvSpPr/>
          <p:nvPr/>
        </p:nvSpPr>
        <p:spPr>
          <a:xfrm>
            <a:off x="1176792" y="1464370"/>
            <a:ext cx="8046720" cy="4021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Calculate &lt;T&gt;</a:t>
            </a:r>
            <a:r>
              <a:rPr lang="en-US" altLang="ko-KR" sz="1500" dirty="0">
                <a:latin typeface="Consolas" panose="020B0609020204030204" pitchFamily="49" charset="0"/>
              </a:rPr>
              <a:t> {   // </a:t>
            </a:r>
            <a:r>
              <a:rPr lang="ko-KR" altLang="en-US" sz="1500" dirty="0">
                <a:latin typeface="Consolas" panose="020B0609020204030204" pitchFamily="49" charset="0"/>
              </a:rPr>
              <a:t>제네릭 기반의 함수형 인터페이스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T cal(T a, T b);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LambdaGeneric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it-IT" altLang="ko-KR" sz="1500" dirty="0">
                <a:latin typeface="Consolas" panose="020B0609020204030204" pitchFamily="49" charset="0"/>
              </a:rPr>
              <a:t>      </a:t>
            </a:r>
            <a:r>
              <a:rPr lang="it-IT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Calculate&lt;Integer&gt;</a:t>
            </a:r>
            <a:r>
              <a:rPr lang="it-IT" altLang="ko-KR" sz="1500" dirty="0">
                <a:latin typeface="Consolas" panose="020B0609020204030204" pitchFamily="49" charset="0"/>
              </a:rPr>
              <a:t> ci = (a, b) -&gt; a + 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ci.cal</a:t>
            </a:r>
            <a:r>
              <a:rPr lang="en-US" altLang="ko-KR" sz="1500" dirty="0">
                <a:latin typeface="Consolas" panose="020B0609020204030204" pitchFamily="49" charset="0"/>
              </a:rPr>
              <a:t>(4, 3));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Calculate&lt;Double&gt; cd = (a, b) -&gt; a + 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cd.cal</a:t>
            </a:r>
            <a:r>
              <a:rPr lang="en-US" altLang="ko-KR" sz="1500" dirty="0">
                <a:latin typeface="Consolas" panose="020B0609020204030204" pitchFamily="49" charset="0"/>
              </a:rPr>
              <a:t>(4.32, 3.45));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F2F5CD-C88C-4E0E-B98B-CB6CED72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87" y="4275796"/>
            <a:ext cx="3114675" cy="1209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E08ABB-780E-4FFA-AD5A-833B9CCDA5B4}"/>
              </a:ext>
            </a:extLst>
          </p:cNvPr>
          <p:cNvSpPr/>
          <p:nvPr/>
        </p:nvSpPr>
        <p:spPr>
          <a:xfrm>
            <a:off x="1180279" y="5540260"/>
            <a:ext cx="6949141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인터페이스가 제네릭 기반이라 하여 특별히 신경 쓸 부분은 없다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타입 인자가 전달이 되면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결정이 되면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추상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메소드의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는 결정이 되므로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2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27-2. </a:t>
            </a:r>
            <a:r>
              <a:rPr lang="ko-KR" altLang="en-US" sz="4400" dirty="0">
                <a:solidFill>
                  <a:schemeClr val="tx2"/>
                </a:solidFill>
              </a:rPr>
              <a:t>정의되어 있는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		</a:t>
            </a:r>
            <a:r>
              <a:rPr lang="ko-KR" altLang="en-US" sz="4400" dirty="0">
                <a:solidFill>
                  <a:schemeClr val="tx2"/>
                </a:solidFill>
              </a:rPr>
              <a:t>함수형 인터페이스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미리 정의되어 있는 함수형 인터페이스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84B56F-08CA-4ADD-8CAA-219A72D55001}"/>
              </a:ext>
            </a:extLst>
          </p:cNvPr>
          <p:cNvSpPr/>
          <p:nvPr/>
        </p:nvSpPr>
        <p:spPr>
          <a:xfrm>
            <a:off x="1193531" y="1648096"/>
            <a:ext cx="83753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default boolean removeIf(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Predicate&lt;? super E&gt; filter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→ Collection&lt;E&gt; </a:t>
            </a:r>
            <a:r>
              <a:rPr lang="ko-KR" altLang="en-US" sz="1500" dirty="0">
                <a:latin typeface="Consolas" panose="020B0609020204030204" pitchFamily="49" charset="0"/>
              </a:rPr>
              <a:t>인터페이스에 정의되어 있는 디폴트 메소드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5C8292-E505-4FFE-BC7B-E7683965CC38}"/>
              </a:ext>
            </a:extLst>
          </p:cNvPr>
          <p:cNvSpPr/>
          <p:nvPr/>
        </p:nvSpPr>
        <p:spPr>
          <a:xfrm>
            <a:off x="7928137" y="3367905"/>
            <a:ext cx="3733777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interface Predicate&lt;T&gt;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boolean test(T t);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D38CDF-B919-4647-8E98-FF70F14B0EF8}"/>
              </a:ext>
            </a:extLst>
          </p:cNvPr>
          <p:cNvSpPr/>
          <p:nvPr/>
        </p:nvSpPr>
        <p:spPr>
          <a:xfrm>
            <a:off x="1193531" y="3367905"/>
            <a:ext cx="694914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Predicate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인터페이스의 추상 메소드는 다음과 같이 정의해 두었다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boolean test(T t);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미리 정의해 두었으므로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Predicate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라는 이름만으로 통한다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131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선수들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21DBD2-5CA0-4555-AF46-EFF7273A4E8A}"/>
              </a:ext>
            </a:extLst>
          </p:cNvPr>
          <p:cNvSpPr/>
          <p:nvPr/>
        </p:nvSpPr>
        <p:spPr>
          <a:xfrm>
            <a:off x="1193531" y="1640587"/>
            <a:ext cx="8427547" cy="3732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Predicate&lt;T&gt; 			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boolean test(T t)</a:t>
            </a:r>
          </a:p>
          <a:p>
            <a:pPr>
              <a:lnSpc>
                <a:spcPts val="26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						  </a:t>
            </a:r>
            <a:r>
              <a:rPr lang="ko-KR" alt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전달 인자를 근거로 참 또는 거짓을 반환</a:t>
            </a:r>
            <a:endParaRPr lang="en-US" altLang="ko-KR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endParaRPr lang="en-US" altLang="ko-KR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Supplier&lt;T&gt; 				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T get()</a:t>
            </a:r>
          </a:p>
          <a:p>
            <a:pPr>
              <a:lnSpc>
                <a:spcPts val="26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						  </a:t>
            </a:r>
            <a:r>
              <a:rPr lang="ko-KR" alt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메소드 호출 시 무엇인가를 제공함</a:t>
            </a:r>
            <a:endParaRPr lang="en-US" altLang="ko-KR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endParaRPr lang="fr-FR" altLang="ko-KR" sz="1600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Consumer&lt;T&gt; 				</a:t>
            </a:r>
            <a:r>
              <a:rPr lang="fr-FR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void accept(T t)</a:t>
            </a:r>
          </a:p>
          <a:p>
            <a:pPr>
              <a:lnSpc>
                <a:spcPts val="2600"/>
              </a:lnSpc>
            </a:pPr>
            <a:r>
              <a:rPr lang="fr-FR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						  </a:t>
            </a:r>
            <a:r>
              <a:rPr lang="ko-KR" alt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무엇인자를 받아 들이기만 함</a:t>
            </a:r>
            <a:endParaRPr lang="en-US" altLang="ko-KR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endParaRPr lang="fr-FR" altLang="ko-KR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Function&lt;T, R&gt; 			</a:t>
            </a:r>
            <a:r>
              <a:rPr lang="fr-FR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R apply(T t)</a:t>
            </a:r>
          </a:p>
          <a:p>
            <a:pPr>
              <a:lnSpc>
                <a:spcPts val="2600"/>
              </a:lnSpc>
            </a:pPr>
            <a:r>
              <a:rPr lang="fr-FR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						  </a:t>
            </a:r>
            <a:r>
              <a:rPr lang="ko-KR" alt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입출력 출력이 있음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수학적으로는 함수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79B744-3CEC-4E36-A428-A55AEEDDF23A}"/>
              </a:ext>
            </a:extLst>
          </p:cNvPr>
          <p:cNvSpPr/>
          <p:nvPr/>
        </p:nvSpPr>
        <p:spPr>
          <a:xfrm>
            <a:off x="6809803" y="5723335"/>
            <a:ext cx="434587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rgbClr val="002060"/>
                </a:solidFill>
                <a:latin typeface="Consolas" panose="020B0609020204030204" pitchFamily="49" charset="0"/>
              </a:rPr>
              <a:t>java.util.function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패키지로 묶여 있음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8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Predicate&lt;T&gt;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469257-8BC4-43DA-A8FF-0A112FB60F4A}"/>
              </a:ext>
            </a:extLst>
          </p:cNvPr>
          <p:cNvSpPr/>
          <p:nvPr/>
        </p:nvSpPr>
        <p:spPr>
          <a:xfrm>
            <a:off x="1193531" y="1640821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boolean test(T t);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913961-A88B-48AB-9878-60CD0AE8A6A1}"/>
              </a:ext>
            </a:extLst>
          </p:cNvPr>
          <p:cNvSpPr/>
          <p:nvPr/>
        </p:nvSpPr>
        <p:spPr>
          <a:xfrm>
            <a:off x="4492486" y="1640821"/>
            <a:ext cx="6811618" cy="446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int sum(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Predicate&lt;Integer&gt; p</a:t>
            </a:r>
            <a:r>
              <a:rPr lang="en-US" altLang="ko-KR" sz="1400" dirty="0">
                <a:latin typeface="Consolas" panose="020B0609020204030204" pitchFamily="49" charset="0"/>
              </a:rPr>
              <a:t>, List&lt;Integer&gt;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s = 0;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for(int n :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latin typeface="Consolas" panose="020B0609020204030204" pitchFamily="49" charset="0"/>
              </a:rPr>
              <a:t>p.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latin typeface="Consolas" panose="020B0609020204030204" pitchFamily="49" charset="0"/>
              </a:rPr>
              <a:t>(n))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 += n;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return s;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List&lt;Integer&gt; list = Arrays.asList(1, 5, 7, 9, 11, 12);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s;</a:t>
            </a:r>
          </a:p>
          <a:p>
            <a:pPr>
              <a:lnSpc>
                <a:spcPts val="1800"/>
              </a:lnSpc>
            </a:pPr>
            <a:endParaRPr lang="pt-BR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s = sum(</a:t>
            </a:r>
            <a:r>
              <a:rPr lang="pt-BR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 -&gt; 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n%2 == 0</a:t>
            </a:r>
            <a:r>
              <a:rPr lang="pt-BR" altLang="ko-KR" sz="1400" dirty="0">
                <a:latin typeface="Consolas" panose="020B0609020204030204" pitchFamily="49" charset="0"/>
              </a:rPr>
              <a:t>, list);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짝수 합</a:t>
            </a:r>
            <a:r>
              <a:rPr lang="en-US" altLang="ko-KR" sz="1400" dirty="0">
                <a:latin typeface="Consolas" panose="020B0609020204030204" pitchFamily="49" charset="0"/>
              </a:rPr>
              <a:t>: " + s);</a:t>
            </a:r>
          </a:p>
          <a:p>
            <a:pPr>
              <a:lnSpc>
                <a:spcPts val="18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s = sum(</a:t>
            </a:r>
            <a:r>
              <a:rPr lang="pt-BR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 -&gt; 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n%2 != 0</a:t>
            </a:r>
            <a:r>
              <a:rPr lang="pt-BR" altLang="ko-KR" sz="1400" dirty="0">
                <a:latin typeface="Consolas" panose="020B0609020204030204" pitchFamily="49" charset="0"/>
              </a:rPr>
              <a:t>, list);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홀수 합</a:t>
            </a:r>
            <a:r>
              <a:rPr lang="en-US" altLang="ko-KR" sz="1400" dirty="0">
                <a:latin typeface="Consolas" panose="020B0609020204030204" pitchFamily="49" charset="0"/>
              </a:rPr>
              <a:t>: " + s);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5DE77-422D-4F27-BAC0-AF0874EE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729" y="4897753"/>
            <a:ext cx="2619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0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Predicate&lt;T&gt;</a:t>
            </a: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구체화하고 다양화 한 인터페이스들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3D6583-D7FD-4F0C-9A37-70E19C6E4109}"/>
              </a:ext>
            </a:extLst>
          </p:cNvPr>
          <p:cNvSpPr/>
          <p:nvPr/>
        </p:nvSpPr>
        <p:spPr>
          <a:xfrm>
            <a:off x="1193531" y="130401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 err="1">
                <a:latin typeface="Consolas" panose="020B0609020204030204" pitchFamily="49" charset="0"/>
              </a:rPr>
              <a:t>Predicate</a:t>
            </a:r>
            <a:r>
              <a:rPr lang="en-US" altLang="ko-KR" sz="1600" dirty="0">
                <a:latin typeface="Consolas" panose="020B0609020204030204" pitchFamily="49" charset="0"/>
              </a:rPr>
              <a:t> 		  boolean test(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250000"/>
              </a:lnSpc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600" dirty="0" err="1">
                <a:latin typeface="Consolas" panose="020B0609020204030204" pitchFamily="49" charset="0"/>
              </a:rPr>
              <a:t>Predicate</a:t>
            </a:r>
            <a:r>
              <a:rPr lang="en-US" altLang="ko-KR" sz="1600" dirty="0">
                <a:latin typeface="Consolas" panose="020B0609020204030204" pitchFamily="49" charset="0"/>
              </a:rPr>
              <a:t> 		  boolean test(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6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250000"/>
              </a:lnSpc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 err="1">
                <a:latin typeface="Consolas" panose="020B0609020204030204" pitchFamily="49" charset="0"/>
              </a:rPr>
              <a:t>Predicate</a:t>
            </a:r>
            <a:r>
              <a:rPr lang="en-US" altLang="ko-KR" sz="1600" dirty="0">
                <a:latin typeface="Consolas" panose="020B0609020204030204" pitchFamily="49" charset="0"/>
              </a:rPr>
              <a:t> 		  boolean test(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25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BiPredicate</a:t>
            </a: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U</a:t>
            </a:r>
            <a:r>
              <a:rPr lang="en-US" altLang="ko-KR" sz="1600" dirty="0">
                <a:latin typeface="Consolas" panose="020B0609020204030204" pitchFamily="49" charset="0"/>
              </a:rPr>
              <a:t>&gt; 	  boolean test(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U</a:t>
            </a:r>
            <a:r>
              <a:rPr lang="en-US" altLang="ko-KR" sz="1600" dirty="0">
                <a:latin typeface="Consolas" panose="020B0609020204030204" pitchFamily="49" charset="0"/>
              </a:rPr>
              <a:t> u)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43F456-6248-4E91-9031-00A0C735F75F}"/>
              </a:ext>
            </a:extLst>
          </p:cNvPr>
          <p:cNvSpPr/>
          <p:nvPr/>
        </p:nvSpPr>
        <p:spPr>
          <a:xfrm>
            <a:off x="3671687" y="4375396"/>
            <a:ext cx="80034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int sum(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Predicate&lt;Integer&gt; p</a:t>
            </a:r>
            <a:r>
              <a:rPr lang="en-US" altLang="ko-KR" sz="1400" dirty="0">
                <a:latin typeface="Consolas" panose="020B0609020204030204" pitchFamily="49" charset="0"/>
              </a:rPr>
              <a:t>, List&lt;Integer&gt;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 { . . . }</a:t>
            </a:r>
          </a:p>
          <a:p>
            <a:pPr>
              <a:lnSpc>
                <a:spcPts val="18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02FB92-950D-4EF9-A082-614791221B33}"/>
              </a:ext>
            </a:extLst>
          </p:cNvPr>
          <p:cNvSpPr/>
          <p:nvPr/>
        </p:nvSpPr>
        <p:spPr>
          <a:xfrm>
            <a:off x="3671687" y="5335480"/>
            <a:ext cx="8109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int sum(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IntPredicate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p</a:t>
            </a:r>
            <a:r>
              <a:rPr lang="en-US" altLang="ko-KR" sz="1400" dirty="0">
                <a:latin typeface="Consolas" panose="020B0609020204030204" pitchFamily="49" charset="0"/>
              </a:rPr>
              <a:t>, List&lt;Integer&gt;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 { . . . }</a:t>
            </a:r>
          </a:p>
          <a:p>
            <a:pPr>
              <a:lnSpc>
                <a:spcPts val="18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B1BBF579-3E19-4FCF-82EF-1D5AE112D6E4}"/>
              </a:ext>
            </a:extLst>
          </p:cNvPr>
          <p:cNvSpPr/>
          <p:nvPr/>
        </p:nvSpPr>
        <p:spPr>
          <a:xfrm>
            <a:off x="6520070" y="4929394"/>
            <a:ext cx="278295" cy="252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EA5D5D-6AB2-4A4F-8A9E-35A10C32F14D}"/>
              </a:ext>
            </a:extLst>
          </p:cNvPr>
          <p:cNvSpPr/>
          <p:nvPr/>
        </p:nvSpPr>
        <p:spPr>
          <a:xfrm>
            <a:off x="4625426" y="5735598"/>
            <a:ext cx="642688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대체 가능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그리고 박싱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언박싱 과정이 필요 없어짐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7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Supplier&lt;T&gt;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9D7646-E646-407D-A53D-1767DA09A322}"/>
              </a:ext>
            </a:extLst>
          </p:cNvPr>
          <p:cNvSpPr/>
          <p:nvPr/>
        </p:nvSpPr>
        <p:spPr>
          <a:xfrm>
            <a:off x="1193531" y="152155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 get();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EB6370-16C2-4D0F-82AF-AB3345A5E739}"/>
              </a:ext>
            </a:extLst>
          </p:cNvPr>
          <p:cNvSpPr/>
          <p:nvPr/>
        </p:nvSpPr>
        <p:spPr>
          <a:xfrm>
            <a:off x="3657600" y="1487914"/>
            <a:ext cx="7498080" cy="470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List&lt;Integer&gt; </a:t>
            </a:r>
            <a:r>
              <a:rPr lang="en-US" altLang="ko-KR" sz="1400" dirty="0" err="1">
                <a:latin typeface="Consolas" panose="020B0609020204030204" pitchFamily="49" charset="0"/>
              </a:rPr>
              <a:t>makeIntList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Supplier&lt;Integer&gt; </a:t>
            </a:r>
            <a:r>
              <a:rPr lang="en-US" altLang="ko-KR" sz="1400" dirty="0">
                <a:latin typeface="Consolas" panose="020B0609020204030204" pitchFamily="49" charset="0"/>
              </a:rPr>
              <a:t>s, int n)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List&lt;Integer&gt; list = new ArrayList&lt;&gt;();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n; i++)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400" dirty="0">
                <a:latin typeface="Consolas" panose="020B0609020204030204" pitchFamily="49" charset="0"/>
              </a:rPr>
              <a:t>());   // </a:t>
            </a:r>
            <a:r>
              <a:rPr lang="ko-KR" altLang="en-US" sz="1400" dirty="0">
                <a:latin typeface="Consolas" panose="020B0609020204030204" pitchFamily="49" charset="0"/>
              </a:rPr>
              <a:t>난수를 생성해 담는다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return list;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Supplier&lt;Integer&gt; </a:t>
            </a:r>
            <a:r>
              <a:rPr lang="en-US" altLang="ko-KR" sz="1400" dirty="0" err="1">
                <a:latin typeface="Consolas" panose="020B0609020204030204" pitchFamily="49" charset="0"/>
              </a:rPr>
              <a:t>spr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 -&gt;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Random rand = new Random();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rand.nextInt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(50);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List&lt;Integer&gt; list = </a:t>
            </a:r>
            <a:r>
              <a:rPr lang="en-US" altLang="ko-KR" sz="1400" dirty="0" err="1">
                <a:latin typeface="Consolas" panose="020B0609020204030204" pitchFamily="49" charset="0"/>
              </a:rPr>
              <a:t>makeIntList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spr</a:t>
            </a:r>
            <a:r>
              <a:rPr lang="en-US" altLang="ko-KR" sz="1400" dirty="0">
                <a:latin typeface="Consolas" panose="020B0609020204030204" pitchFamily="49" charset="0"/>
              </a:rPr>
              <a:t>, 5);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System.out.println(list);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nb-NO" altLang="ko-KR" sz="1400" dirty="0">
                <a:latin typeface="Consolas" panose="020B0609020204030204" pitchFamily="49" charset="0"/>
              </a:rPr>
              <a:t>   list = makeIntList(spr, 10);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System.out.println(list);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065B0-FDF4-4262-91B0-0A1FBF0A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29" y="4975772"/>
            <a:ext cx="32861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Supplier&lt;T&gt;</a:t>
            </a: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구체화 한 인터페이스들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5E06F8-C10C-40CC-810E-C6EE5BDA8F37}"/>
              </a:ext>
            </a:extLst>
          </p:cNvPr>
          <p:cNvSpPr/>
          <p:nvPr/>
        </p:nvSpPr>
        <p:spPr>
          <a:xfrm>
            <a:off x="1193531" y="130401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 err="1">
                <a:latin typeface="Consolas" panose="020B0609020204030204" pitchFamily="49" charset="0"/>
              </a:rPr>
              <a:t>Supplier</a:t>
            </a:r>
            <a:r>
              <a:rPr lang="en-US" altLang="ko-KR" sz="1600" dirty="0">
                <a:latin typeface="Consolas" panose="020B0609020204030204" pitchFamily="49" charset="0"/>
              </a:rPr>
              <a:t> 			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getAsInt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600" dirty="0" err="1">
                <a:latin typeface="Consolas" panose="020B0609020204030204" pitchFamily="49" charset="0"/>
              </a:rPr>
              <a:t>Supplier</a:t>
            </a:r>
            <a:r>
              <a:rPr lang="en-US" altLang="ko-KR" sz="1600" dirty="0">
                <a:latin typeface="Consolas" panose="020B0609020204030204" pitchFamily="49" charset="0"/>
              </a:rPr>
              <a:t> 		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getAsLong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 err="1">
                <a:latin typeface="Consolas" panose="020B0609020204030204" pitchFamily="49" charset="0"/>
              </a:rPr>
              <a:t>Supplier</a:t>
            </a:r>
            <a:r>
              <a:rPr lang="en-US" altLang="ko-KR" sz="1600" dirty="0">
                <a:latin typeface="Consolas" panose="020B0609020204030204" pitchFamily="49" charset="0"/>
              </a:rPr>
              <a:t> 		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getAsDouble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dirty="0" err="1">
                <a:latin typeface="Consolas" panose="020B0609020204030204" pitchFamily="49" charset="0"/>
              </a:rPr>
              <a:t>Supplier</a:t>
            </a:r>
            <a:r>
              <a:rPr lang="en-US" altLang="ko-KR" sz="1600" dirty="0">
                <a:latin typeface="Consolas" panose="020B0609020204030204" pitchFamily="49" charset="0"/>
              </a:rPr>
              <a:t> 		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getAsBoolean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endParaRPr lang="ko-KR" altLang="en-US" sz="16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EA3499D-3C0D-4439-B422-480E3C5DC026}"/>
              </a:ext>
            </a:extLst>
          </p:cNvPr>
          <p:cNvSpPr/>
          <p:nvPr/>
        </p:nvSpPr>
        <p:spPr>
          <a:xfrm>
            <a:off x="6520070" y="4929394"/>
            <a:ext cx="278295" cy="252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19F978-7C02-4BA3-A522-D320DF1ADBC0}"/>
              </a:ext>
            </a:extLst>
          </p:cNvPr>
          <p:cNvSpPr/>
          <p:nvPr/>
        </p:nvSpPr>
        <p:spPr>
          <a:xfrm>
            <a:off x="4625426" y="5735598"/>
            <a:ext cx="642688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대체 가능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그리고 박싱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언박싱 과정이 필요 없어짐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D6D7B5-60E4-4461-9989-14BB8C970CD1}"/>
              </a:ext>
            </a:extLst>
          </p:cNvPr>
          <p:cNvSpPr/>
          <p:nvPr/>
        </p:nvSpPr>
        <p:spPr>
          <a:xfrm>
            <a:off x="3036000" y="4359357"/>
            <a:ext cx="8507061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List&lt;Integer&gt; </a:t>
            </a:r>
            <a:r>
              <a:rPr lang="en-US" altLang="ko-KR" sz="1500" dirty="0" err="1">
                <a:latin typeface="Consolas" panose="020B0609020204030204" pitchFamily="49" charset="0"/>
              </a:rPr>
              <a:t>makeIntList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Supplier&lt;Integer&gt; </a:t>
            </a:r>
            <a:r>
              <a:rPr lang="en-US" altLang="ko-KR" sz="1500" dirty="0">
                <a:latin typeface="Consolas" panose="020B0609020204030204" pitchFamily="49" charset="0"/>
              </a:rPr>
              <a:t>s, int n) {. . . 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DBE634-7332-4D60-8032-2A52D1B35144}"/>
              </a:ext>
            </a:extLst>
          </p:cNvPr>
          <p:cNvSpPr/>
          <p:nvPr/>
        </p:nvSpPr>
        <p:spPr>
          <a:xfrm>
            <a:off x="3036000" y="5313913"/>
            <a:ext cx="8507061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List&lt;Integer&gt; </a:t>
            </a:r>
            <a:r>
              <a:rPr lang="en-US" altLang="ko-KR" sz="1500" dirty="0" err="1">
                <a:latin typeface="Consolas" panose="020B0609020204030204" pitchFamily="49" charset="0"/>
              </a:rPr>
              <a:t>makeIntList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IntSupplier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</a:rPr>
              <a:t>s, int n) {. . . }</a:t>
            </a:r>
          </a:p>
        </p:txBody>
      </p:sp>
    </p:spTree>
    <p:extLst>
      <p:ext uri="{BB962C8B-B14F-4D97-AF65-F5344CB8AC3E}">
        <p14:creationId xmlns:p14="http://schemas.microsoft.com/office/powerpoint/2010/main" val="413136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Consumer&lt;T&gt;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FBD8D3-46CB-4274-8415-3C844391433C}"/>
              </a:ext>
            </a:extLst>
          </p:cNvPr>
          <p:cNvSpPr/>
          <p:nvPr/>
        </p:nvSpPr>
        <p:spPr>
          <a:xfrm>
            <a:off x="1193531" y="186610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void accept(T t);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2CA3AD-712F-4DC8-9C4D-05A7DD7D798E}"/>
              </a:ext>
            </a:extLst>
          </p:cNvPr>
          <p:cNvSpPr/>
          <p:nvPr/>
        </p:nvSpPr>
        <p:spPr>
          <a:xfrm>
            <a:off x="3790864" y="2467041"/>
            <a:ext cx="736481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ConsumerDemo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Consumer&lt;String&gt; c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 -&gt;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System.out.println(s)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c.accept</a:t>
            </a:r>
            <a:r>
              <a:rPr lang="en-US" altLang="ko-KR" sz="1500" dirty="0">
                <a:latin typeface="Consolas" panose="020B0609020204030204" pitchFamily="49" charset="0"/>
              </a:rPr>
              <a:t>("Pineapple");       // </a:t>
            </a:r>
            <a:r>
              <a:rPr lang="ko-KR" altLang="en-US" sz="1500" dirty="0">
                <a:latin typeface="Consolas" panose="020B0609020204030204" pitchFamily="49" charset="0"/>
              </a:rPr>
              <a:t>출력이라는 결과를 보임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c.accept</a:t>
            </a:r>
            <a:r>
              <a:rPr lang="en-US" altLang="ko-KR" sz="1500" dirty="0">
                <a:latin typeface="Consolas" panose="020B0609020204030204" pitchFamily="49" charset="0"/>
              </a:rPr>
              <a:t>("Strawberry");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8C040-E254-4C9D-AD45-751E7C70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81" y="4632255"/>
            <a:ext cx="3076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0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Consumer&lt;T&gt;</a:t>
            </a: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구체화하고 다양화 한 인터페이스들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C37406-4621-4E8F-8E01-4A4A7AFBED0D}"/>
              </a:ext>
            </a:extLst>
          </p:cNvPr>
          <p:cNvSpPr/>
          <p:nvPr/>
        </p:nvSpPr>
        <p:spPr>
          <a:xfrm>
            <a:off x="1193531" y="1492960"/>
            <a:ext cx="869259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500" dirty="0" err="1">
                <a:latin typeface="Consolas" panose="020B0609020204030204" pitchFamily="49" charset="0"/>
              </a:rPr>
              <a:t>Consumer</a:t>
            </a:r>
            <a:r>
              <a:rPr lang="en-US" altLang="ko-KR" sz="1500" dirty="0">
                <a:latin typeface="Consolas" panose="020B0609020204030204" pitchFamily="49" charset="0"/>
              </a:rPr>
              <a:t> 				void accept(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Obj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500" dirty="0">
                <a:latin typeface="Consolas" panose="020B0609020204030204" pitchFamily="49" charset="0"/>
              </a:rPr>
              <a:t>Consumer&lt;T&gt; 		void accept(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500" dirty="0">
                <a:latin typeface="Consolas" panose="020B0609020204030204" pitchFamily="49" charset="0"/>
              </a:rPr>
              <a:t> t, 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5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250000"/>
              </a:lnSpc>
            </a:pPr>
            <a:r>
              <a:rPr lang="en-US" altLang="ko-KR" sz="1500" dirty="0" err="1">
                <a:solidFill>
                  <a:srgbClr val="507FCC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500" dirty="0" err="1">
                <a:latin typeface="Consolas" panose="020B0609020204030204" pitchFamily="49" charset="0"/>
              </a:rPr>
              <a:t>Consumer</a:t>
            </a:r>
            <a:r>
              <a:rPr lang="en-US" altLang="ko-KR" sz="1500" dirty="0">
                <a:latin typeface="Consolas" panose="020B0609020204030204" pitchFamily="49" charset="0"/>
              </a:rPr>
              <a:t> 				void accept(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5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Obj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Long</a:t>
            </a:r>
            <a:r>
              <a:rPr lang="fr-FR" altLang="ko-KR" sz="1500" dirty="0">
                <a:latin typeface="Consolas" panose="020B0609020204030204" pitchFamily="49" charset="0"/>
              </a:rPr>
              <a:t>Consumer&lt;T&gt; 		void accept(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500" dirty="0">
                <a:latin typeface="Consolas" panose="020B0609020204030204" pitchFamily="49" charset="0"/>
              </a:rPr>
              <a:t> t, 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long</a:t>
            </a:r>
            <a:r>
              <a:rPr lang="fr-FR" altLang="ko-KR" sz="15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300000"/>
              </a:lnSpc>
            </a:pP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dirty="0" err="1">
                <a:latin typeface="Consolas" panose="020B0609020204030204" pitchFamily="49" charset="0"/>
              </a:rPr>
              <a:t>Consumer</a:t>
            </a:r>
            <a:r>
              <a:rPr lang="en-US" altLang="ko-KR" sz="1500" dirty="0">
                <a:latin typeface="Consolas" panose="020B0609020204030204" pitchFamily="49" charset="0"/>
              </a:rPr>
              <a:t> 			void accept(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Obj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Double</a:t>
            </a:r>
            <a:r>
              <a:rPr lang="fr-FR" altLang="ko-KR" sz="1500" dirty="0">
                <a:latin typeface="Consolas" panose="020B0609020204030204" pitchFamily="49" charset="0"/>
              </a:rPr>
              <a:t>Consumer&lt;T&gt; 		void accept(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500" dirty="0">
                <a:latin typeface="Consolas" panose="020B0609020204030204" pitchFamily="49" charset="0"/>
              </a:rPr>
              <a:t> t, 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double</a:t>
            </a:r>
            <a:r>
              <a:rPr lang="fr-FR" altLang="ko-KR" sz="15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2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BiConsumer&lt;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500" dirty="0">
                <a:latin typeface="Consolas" panose="020B0609020204030204" pitchFamily="49" charset="0"/>
              </a:rPr>
              <a:t>, 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fr-FR" altLang="ko-KR" sz="1500" dirty="0">
                <a:latin typeface="Consolas" panose="020B0609020204030204" pitchFamily="49" charset="0"/>
              </a:rPr>
              <a:t>&gt; 			void accept(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500" dirty="0">
                <a:latin typeface="Consolas" panose="020B0609020204030204" pitchFamily="49" charset="0"/>
              </a:rPr>
              <a:t> t, 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fr-FR" altLang="ko-KR" sz="1500" dirty="0">
                <a:latin typeface="Consolas" panose="020B0609020204030204" pitchFamily="49" charset="0"/>
              </a:rPr>
              <a:t> u)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126F2F-E900-49D5-8965-CE339631CC9E}"/>
              </a:ext>
            </a:extLst>
          </p:cNvPr>
          <p:cNvSpPr/>
          <p:nvPr/>
        </p:nvSpPr>
        <p:spPr>
          <a:xfrm>
            <a:off x="2976805" y="5150363"/>
            <a:ext cx="5262979" cy="401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Consumer&lt;String&gt; c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 -&gt;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System.out.println(s)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0CF0AD-C9F4-4E0B-B66D-5A1E97106958}"/>
              </a:ext>
            </a:extLst>
          </p:cNvPr>
          <p:cNvSpPr/>
          <p:nvPr/>
        </p:nvSpPr>
        <p:spPr>
          <a:xfrm>
            <a:off x="2963553" y="5726276"/>
            <a:ext cx="81921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</a:rPr>
              <a:t>ObjIntConsumer</a:t>
            </a:r>
            <a:r>
              <a:rPr lang="en-US" altLang="ko-KR" sz="1500" dirty="0">
                <a:latin typeface="Consolas" panose="020B0609020204030204" pitchFamily="49" charset="0"/>
              </a:rPr>
              <a:t>&lt;String&gt; c = (s, i) -&gt; System.out.println(i + ". " + s);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961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27-1.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400" dirty="0">
                <a:solidFill>
                  <a:schemeClr val="tx2"/>
                </a:solidFill>
              </a:rPr>
              <a:t>람다와 함수형 인터페이스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500" dirty="0"/>
              <a:t>Function&lt;T, R&gt;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19ACDC-2C71-45AC-8532-DD582019408E}"/>
              </a:ext>
            </a:extLst>
          </p:cNvPr>
          <p:cNvSpPr/>
          <p:nvPr/>
        </p:nvSpPr>
        <p:spPr>
          <a:xfrm>
            <a:off x="1137036" y="177334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R apply(T t);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8151CB-4BDF-4A22-8E00-24FE026DE64F}"/>
              </a:ext>
            </a:extLst>
          </p:cNvPr>
          <p:cNvSpPr/>
          <p:nvPr/>
        </p:nvSpPr>
        <p:spPr>
          <a:xfrm>
            <a:off x="3790121" y="1773343"/>
            <a:ext cx="6096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FunctionDemo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Function&lt;String, Integer&gt; f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 -&gt;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s.length()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f.apply</a:t>
            </a:r>
            <a:r>
              <a:rPr lang="en-US" altLang="ko-KR" sz="1500" dirty="0">
                <a:latin typeface="Consolas" panose="020B0609020204030204" pitchFamily="49" charset="0"/>
              </a:rPr>
              <a:t>("Robot"));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f.apply</a:t>
            </a:r>
            <a:r>
              <a:rPr lang="en-US" altLang="ko-KR" sz="1500" dirty="0">
                <a:latin typeface="Consolas" panose="020B0609020204030204" pitchFamily="49" charset="0"/>
              </a:rPr>
              <a:t>("System"));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492132-71D4-45B8-991F-98A21D95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21" y="3888063"/>
            <a:ext cx="31623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8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200" dirty="0"/>
              <a:t>Function&lt;T, R&gt;</a:t>
            </a:r>
            <a:r>
              <a:rPr lang="ko-KR" altLang="en-US" sz="3200" dirty="0"/>
              <a:t>을 구체화하고 다양화 한 인터페이스들</a:t>
            </a:r>
            <a:endParaRPr lang="ko-KR" altLang="en-US" sz="3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69222F-9CFD-4142-939C-6457D4317FC0}"/>
              </a:ext>
            </a:extLst>
          </p:cNvPr>
          <p:cNvSpPr/>
          <p:nvPr/>
        </p:nvSpPr>
        <p:spPr>
          <a:xfrm>
            <a:off x="1193531" y="1416830"/>
            <a:ext cx="886570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IntToDouble</a:t>
            </a:r>
            <a:r>
              <a:rPr lang="en-US" altLang="ko-KR" sz="1500" dirty="0" err="1">
                <a:latin typeface="Consolas" panose="020B0609020204030204" pitchFamily="49" charset="0"/>
              </a:rPr>
              <a:t>Function</a:t>
            </a:r>
            <a:r>
              <a:rPr lang="en-US" altLang="ko-KR" sz="1500" dirty="0">
                <a:latin typeface="Consolas" panose="020B0609020204030204" pitchFamily="49" charset="0"/>
              </a:rPr>
              <a:t> 		  double </a:t>
            </a:r>
            <a:r>
              <a:rPr lang="en-US" altLang="ko-KR" sz="1500" dirty="0" err="1">
                <a:latin typeface="Consolas" panose="020B0609020204030204" pitchFamily="49" charset="0"/>
              </a:rPr>
              <a:t>applyAsDouble</a:t>
            </a:r>
            <a:r>
              <a:rPr lang="en-US" altLang="ko-KR" sz="1500" dirty="0">
                <a:latin typeface="Consolas" panose="020B0609020204030204" pitchFamily="49" charset="0"/>
              </a:rPr>
              <a:t>(int value)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DoubleToInt</a:t>
            </a:r>
            <a:r>
              <a:rPr lang="en-US" altLang="ko-KR" sz="1500" dirty="0" err="1">
                <a:latin typeface="Consolas" panose="020B0609020204030204" pitchFamily="49" charset="0"/>
              </a:rPr>
              <a:t>Function</a:t>
            </a:r>
            <a:r>
              <a:rPr lang="en-US" altLang="ko-KR" sz="1500" dirty="0">
                <a:latin typeface="Consolas" panose="020B0609020204030204" pitchFamily="49" charset="0"/>
              </a:rPr>
              <a:t> 		  int applyAsInt(double value)</a:t>
            </a:r>
          </a:p>
          <a:p>
            <a:pPr>
              <a:lnSpc>
                <a:spcPct val="200000"/>
              </a:lnSpc>
            </a:pP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IntUnary</a:t>
            </a:r>
            <a:r>
              <a:rPr lang="en-US" altLang="ko-KR" sz="1500" dirty="0" err="1">
                <a:latin typeface="Consolas" panose="020B0609020204030204" pitchFamily="49" charset="0"/>
              </a:rPr>
              <a:t>Operator</a:t>
            </a:r>
            <a:r>
              <a:rPr lang="en-US" altLang="ko-KR" sz="1500" dirty="0">
                <a:latin typeface="Consolas" panose="020B0609020204030204" pitchFamily="49" charset="0"/>
              </a:rPr>
              <a:t> 			  int applyAsInt(int operand)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DoubleUnary</a:t>
            </a:r>
            <a:r>
              <a:rPr lang="en-US" altLang="ko-KR" sz="1500" dirty="0" err="1">
                <a:latin typeface="Consolas" panose="020B0609020204030204" pitchFamily="49" charset="0"/>
              </a:rPr>
              <a:t>Operator</a:t>
            </a:r>
            <a:r>
              <a:rPr lang="en-US" altLang="ko-KR" sz="1500" dirty="0">
                <a:latin typeface="Consolas" panose="020B0609020204030204" pitchFamily="49" charset="0"/>
              </a:rPr>
              <a:t> 		  double </a:t>
            </a:r>
            <a:r>
              <a:rPr lang="en-US" altLang="ko-KR" sz="1500" dirty="0" err="1">
                <a:latin typeface="Consolas" panose="020B0609020204030204" pitchFamily="49" charset="0"/>
              </a:rPr>
              <a:t>applyAsDouble</a:t>
            </a:r>
            <a:r>
              <a:rPr lang="en-US" altLang="ko-KR" sz="1500" dirty="0">
                <a:latin typeface="Consolas" panose="020B0609020204030204" pitchFamily="49" charset="0"/>
              </a:rPr>
              <a:t>(double operand)</a:t>
            </a:r>
          </a:p>
          <a:p>
            <a:pPr>
              <a:lnSpc>
                <a:spcPct val="2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BiFunction&lt;</a:t>
            </a:r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500" dirty="0">
                <a:latin typeface="Consolas" panose="020B0609020204030204" pitchFamily="49" charset="0"/>
              </a:rPr>
              <a:t>, </a:t>
            </a:r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U</a:t>
            </a:r>
            <a:r>
              <a:rPr lang="fr-FR" altLang="ko-KR" sz="1500" dirty="0">
                <a:latin typeface="Consolas" panose="020B0609020204030204" pitchFamily="49" charset="0"/>
              </a:rPr>
              <a:t>, 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fr-FR" altLang="ko-KR" sz="1500" dirty="0">
                <a:latin typeface="Consolas" panose="020B0609020204030204" pitchFamily="49" charset="0"/>
              </a:rPr>
              <a:t>&gt; 			  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fr-FR" altLang="ko-KR" sz="1500" dirty="0">
                <a:latin typeface="Consolas" panose="020B0609020204030204" pitchFamily="49" charset="0"/>
              </a:rPr>
              <a:t> apply(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500" dirty="0">
                <a:latin typeface="Consolas" panose="020B0609020204030204" pitchFamily="49" charset="0"/>
              </a:rPr>
              <a:t> t, 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U</a:t>
            </a:r>
            <a:r>
              <a:rPr lang="fr-FR" altLang="ko-KR" sz="1500" dirty="0">
                <a:latin typeface="Consolas" panose="020B0609020204030204" pitchFamily="49" charset="0"/>
              </a:rPr>
              <a:t> u)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rgbClr val="507FCC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500" dirty="0" err="1">
                <a:latin typeface="Consolas" panose="020B0609020204030204" pitchFamily="49" charset="0"/>
              </a:rPr>
              <a:t>Function</a:t>
            </a:r>
            <a:r>
              <a:rPr lang="en-US" altLang="ko-KR" sz="1500" dirty="0">
                <a:latin typeface="Consolas" panose="020B0609020204030204" pitchFamily="49" charset="0"/>
              </a:rPr>
              <a:t>&lt;R&gt; 				  R apply(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rgbClr val="507FCC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dirty="0" err="1">
                <a:latin typeface="Consolas" panose="020B0609020204030204" pitchFamily="49" charset="0"/>
              </a:rPr>
              <a:t>Function</a:t>
            </a:r>
            <a:r>
              <a:rPr lang="en-US" altLang="ko-KR" sz="1500" dirty="0">
                <a:latin typeface="Consolas" panose="020B0609020204030204" pitchFamily="49" charset="0"/>
              </a:rPr>
              <a:t>&lt;R&gt; 			  R apply(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dirty="0"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250000"/>
              </a:lnSpc>
            </a:pP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ToInt</a:t>
            </a:r>
            <a:r>
              <a:rPr lang="fr-FR" altLang="ko-KR" sz="1500" dirty="0">
                <a:latin typeface="Consolas" panose="020B0609020204030204" pitchFamily="49" charset="0"/>
              </a:rPr>
              <a:t>Function&lt;T&gt; 					  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500" dirty="0">
                <a:latin typeface="Consolas" panose="020B0609020204030204" pitchFamily="49" charset="0"/>
              </a:rPr>
              <a:t> applyAsInt(T value)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ToDouble</a:t>
            </a:r>
            <a:r>
              <a:rPr lang="fr-FR" altLang="ko-KR" sz="1500" dirty="0">
                <a:latin typeface="Consolas" panose="020B0609020204030204" pitchFamily="49" charset="0"/>
              </a:rPr>
              <a:t>Function&lt;T&gt; 				  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double</a:t>
            </a:r>
            <a:r>
              <a:rPr lang="fr-FR" altLang="ko-KR" sz="1500" dirty="0">
                <a:latin typeface="Consolas" panose="020B0609020204030204" pitchFamily="49" charset="0"/>
              </a:rPr>
              <a:t> applyAsDouble(T value)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ToInt</a:t>
            </a:r>
            <a:r>
              <a:rPr lang="fr-FR" altLang="ko-KR" sz="1500" dirty="0">
                <a:latin typeface="Consolas" panose="020B0609020204030204" pitchFamily="49" charset="0"/>
              </a:rPr>
              <a:t>BiFunction&lt;T, U&gt; 			  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500" dirty="0">
                <a:latin typeface="Consolas" panose="020B0609020204030204" pitchFamily="49" charset="0"/>
              </a:rPr>
              <a:t> applyAsInt(T t, U u)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ToDouble</a:t>
            </a:r>
            <a:r>
              <a:rPr lang="fr-FR" altLang="ko-KR" sz="1500" dirty="0">
                <a:latin typeface="Consolas" panose="020B0609020204030204" pitchFamily="49" charset="0"/>
              </a:rPr>
              <a:t>BiFunction&lt;T, U&gt; 			  </a:t>
            </a:r>
            <a:r>
              <a:rPr lang="fr-FR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double</a:t>
            </a:r>
            <a:r>
              <a:rPr lang="fr-FR" altLang="ko-KR" sz="1500" dirty="0">
                <a:latin typeface="Consolas" panose="020B0609020204030204" pitchFamily="49" charset="0"/>
              </a:rPr>
              <a:t> applyAsDouble(T t, U u)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74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추가로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FE663C-3A81-455A-A637-258C7F61C99C}"/>
              </a:ext>
            </a:extLst>
          </p:cNvPr>
          <p:cNvSpPr/>
          <p:nvPr/>
        </p:nvSpPr>
        <p:spPr>
          <a:xfrm>
            <a:off x="1193531" y="179387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Function&lt;T, R&gt; 			R apply(T t)</a:t>
            </a:r>
          </a:p>
          <a:p>
            <a:pPr>
              <a:lnSpc>
                <a:spcPct val="20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BiFunction&lt;T, U, R&gt; 		R apply(T t, U u)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475A08-3125-4FC0-A3BC-ABCCA2550B51}"/>
              </a:ext>
            </a:extLst>
          </p:cNvPr>
          <p:cNvSpPr/>
          <p:nvPr/>
        </p:nvSpPr>
        <p:spPr>
          <a:xfrm>
            <a:off x="1193531" y="343714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UnaryOperator</a:t>
            </a: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07FCC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&gt; 		</a:t>
            </a:r>
            <a:r>
              <a:rPr lang="en-US" altLang="ko-KR" sz="1600" dirty="0">
                <a:solidFill>
                  <a:srgbClr val="507FCC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 apply(</a:t>
            </a:r>
            <a:r>
              <a:rPr lang="en-US" altLang="ko-KR" sz="1600" dirty="0">
                <a:solidFill>
                  <a:srgbClr val="507FCC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 t)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BinaryOperator</a:t>
            </a: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07FCC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&gt; 		</a:t>
            </a:r>
            <a:r>
              <a:rPr lang="en-US" altLang="ko-KR" sz="1600" dirty="0">
                <a:solidFill>
                  <a:srgbClr val="507FCC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 apply(</a:t>
            </a:r>
            <a:r>
              <a:rPr lang="en-US" altLang="ko-KR" sz="1600" dirty="0">
                <a:solidFill>
                  <a:srgbClr val="507FCC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 t1, </a:t>
            </a:r>
            <a:r>
              <a:rPr lang="en-US" altLang="ko-KR" sz="1600" dirty="0">
                <a:solidFill>
                  <a:srgbClr val="507FCC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 t2)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0DDFD3-CB3E-49F8-B2A7-7D71A6860A6E}"/>
              </a:ext>
            </a:extLst>
          </p:cNvPr>
          <p:cNvSpPr/>
          <p:nvPr/>
        </p:nvSpPr>
        <p:spPr>
          <a:xfrm>
            <a:off x="5447060" y="2903036"/>
            <a:ext cx="393548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앞서 소개한 인터페이스들 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DC6126-11B1-45CA-9656-DFB4DF98BE9F}"/>
              </a:ext>
            </a:extLst>
          </p:cNvPr>
          <p:cNvSpPr/>
          <p:nvPr/>
        </p:nvSpPr>
        <p:spPr>
          <a:xfrm>
            <a:off x="5447060" y="4546306"/>
            <a:ext cx="393548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R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을 일치시킨 인터페이스들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1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200" dirty="0"/>
              <a:t>removeIf </a:t>
            </a:r>
            <a:r>
              <a:rPr lang="ko-KR" altLang="en-US" sz="3200" dirty="0"/>
              <a:t>메소드를 사용해 보자</a:t>
            </a:r>
            <a:r>
              <a:rPr lang="en-US" altLang="ko-KR" sz="3200" dirty="0"/>
              <a:t>1</a:t>
            </a:r>
            <a:endParaRPr lang="ko-KR" altLang="en-US" sz="3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2A77F7-887A-42FF-BCBE-86B551895EB4}"/>
              </a:ext>
            </a:extLst>
          </p:cNvPr>
          <p:cNvSpPr/>
          <p:nvPr/>
        </p:nvSpPr>
        <p:spPr>
          <a:xfrm>
            <a:off x="1344529" y="1786593"/>
            <a:ext cx="7733210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Collection&lt;E&gt; </a:t>
            </a:r>
            <a:r>
              <a:rPr lang="ko-KR" altLang="en-US" sz="1500" dirty="0">
                <a:latin typeface="Consolas" panose="020B0609020204030204" pitchFamily="49" charset="0"/>
              </a:rPr>
              <a:t>인터페이스의 디폴트 메소드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default boolean removeIf(Predicate&lt;? super E&gt; filter)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946010-3056-4E2F-BB46-93B12081BCA5}"/>
              </a:ext>
            </a:extLst>
          </p:cNvPr>
          <p:cNvSpPr/>
          <p:nvPr/>
        </p:nvSpPr>
        <p:spPr>
          <a:xfrm>
            <a:off x="1364919" y="3204576"/>
            <a:ext cx="77128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ArrayList&lt;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인스턴스의</a:t>
            </a:r>
            <a:r>
              <a:rPr lang="en-US" altLang="ko-KR" sz="1500" dirty="0">
                <a:latin typeface="Consolas" panose="020B0609020204030204" pitchFamily="49" charset="0"/>
              </a:rPr>
              <a:t> removeIf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boolean removeIf(Predicate&lt;? super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500" dirty="0">
                <a:latin typeface="Consolas" panose="020B0609020204030204" pitchFamily="49" charset="0"/>
              </a:rPr>
              <a:t>&gt; filter)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A1888-9FE1-43AB-8EDC-634461937A23}"/>
              </a:ext>
            </a:extLst>
          </p:cNvPr>
          <p:cNvSpPr/>
          <p:nvPr/>
        </p:nvSpPr>
        <p:spPr>
          <a:xfrm>
            <a:off x="1364919" y="4659620"/>
            <a:ext cx="952836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removeIf </a:t>
            </a:r>
            <a:r>
              <a:rPr lang="ko-KR" altLang="en-US" sz="1500" dirty="0">
                <a:latin typeface="Consolas" panose="020B0609020204030204" pitchFamily="49" charset="0"/>
              </a:rPr>
              <a:t>메소드의 기능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“Removes all of the elements of this collection that satisfy the given predicate”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0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200" dirty="0"/>
              <a:t>removeIf </a:t>
            </a:r>
            <a:r>
              <a:rPr lang="ko-KR" altLang="en-US" sz="3200" dirty="0"/>
              <a:t>메소드를 사용해 보자</a:t>
            </a:r>
            <a:r>
              <a:rPr lang="en-US" altLang="ko-KR" sz="3200" dirty="0"/>
              <a:t>2</a:t>
            </a:r>
            <a:endParaRPr lang="ko-KR" altLang="en-US" sz="3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1123BA-EDFC-4F31-B5F3-F40300C96BD0}"/>
              </a:ext>
            </a:extLst>
          </p:cNvPr>
          <p:cNvSpPr/>
          <p:nvPr/>
        </p:nvSpPr>
        <p:spPr>
          <a:xfrm>
            <a:off x="1193531" y="1629384"/>
            <a:ext cx="8663681" cy="4017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List&lt;Integer&gt; ls1 = Arrays.asList(1, -2, 3, -4, 5);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ls1 = new ArrayList&lt;&gt;(ls1);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List&lt;Double&gt; ls2 = Arrays.asList(-1.1, 2.2, 3.3, -4.4, 5.5);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ls2 = new ArrayList&lt;&gt;(ls2);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Predicate&lt;Number&gt; p = </a:t>
            </a:r>
            <a:r>
              <a:rPr lang="en-US" altLang="ko-KR" sz="1400" dirty="0">
                <a:solidFill>
                  <a:srgbClr val="507FCC"/>
                </a:solidFill>
                <a:latin typeface="Consolas" panose="020B0609020204030204" pitchFamily="49" charset="0"/>
              </a:rPr>
              <a:t>n -&gt; </a:t>
            </a:r>
            <a:r>
              <a:rPr lang="en-US" altLang="ko-KR" sz="1400" dirty="0" err="1">
                <a:solidFill>
                  <a:srgbClr val="507FCC"/>
                </a:solidFill>
                <a:latin typeface="Consolas" panose="020B0609020204030204" pitchFamily="49" charset="0"/>
              </a:rPr>
              <a:t>n.doubleValue</a:t>
            </a:r>
            <a:r>
              <a:rPr lang="en-US" altLang="ko-KR" sz="1400" dirty="0">
                <a:solidFill>
                  <a:srgbClr val="507FCC"/>
                </a:solidFill>
                <a:latin typeface="Consolas" panose="020B0609020204030204" pitchFamily="49" charset="0"/>
              </a:rPr>
              <a:t>() &lt; 0.0</a:t>
            </a:r>
            <a:r>
              <a:rPr lang="en-US" altLang="ko-KR" sz="1400" dirty="0">
                <a:latin typeface="Consolas" panose="020B0609020204030204" pitchFamily="49" charset="0"/>
              </a:rPr>
              <a:t>;    // </a:t>
            </a:r>
            <a:r>
              <a:rPr lang="ko-KR" altLang="en-US" sz="1400" dirty="0">
                <a:latin typeface="Consolas" panose="020B0609020204030204" pitchFamily="49" charset="0"/>
              </a:rPr>
              <a:t>삭제의 조건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ls1.removeIf(p);    // List&lt;Integer&gt; </a:t>
            </a:r>
            <a:r>
              <a:rPr lang="ko-KR" altLang="en-US" sz="1400" dirty="0">
                <a:latin typeface="Consolas" panose="020B0609020204030204" pitchFamily="49" charset="0"/>
              </a:rPr>
              <a:t>인스턴스에 전달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ls2.removeIf(p);    // List&lt;Double&gt; </a:t>
            </a:r>
            <a:r>
              <a:rPr lang="ko-KR" altLang="en-US" sz="1400" dirty="0">
                <a:latin typeface="Consolas" panose="020B0609020204030204" pitchFamily="49" charset="0"/>
              </a:rPr>
              <a:t>인스턴스에 전달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System.out.println(ls1);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System.out.println(ls2);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2D09CE-2113-4E07-A50E-7C3E16AF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180" y="4447001"/>
            <a:ext cx="3238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8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27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인스턴스보다 기능 하나가 필요한 상황을 위한 람다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60BB0B-860C-495E-9391-71055BB30A05}"/>
              </a:ext>
            </a:extLst>
          </p:cNvPr>
          <p:cNvSpPr/>
          <p:nvPr/>
        </p:nvSpPr>
        <p:spPr>
          <a:xfrm>
            <a:off x="1193531" y="158183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SLenComp</a:t>
            </a:r>
            <a:r>
              <a:rPr lang="en-US" altLang="ko-KR" sz="1400" dirty="0">
                <a:latin typeface="Consolas" panose="020B0609020204030204" pitchFamily="49" charset="0"/>
              </a:rPr>
              <a:t> implements Comparator&lt;String&gt;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int compare(String s1, String s2)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s1.length() - s2.length()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SLenComparator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List&lt;String&gt; list = new ArrayList&lt;&gt;();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("Lambda");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Collections.sort(list,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SLenComp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latin typeface="Consolas" panose="020B0609020204030204" pitchFamily="49" charset="0"/>
              </a:rPr>
              <a:t>); // </a:t>
            </a:r>
            <a:r>
              <a:rPr lang="ko-KR" altLang="en-US" sz="1400" dirty="0">
                <a:latin typeface="Consolas" panose="020B0609020204030204" pitchFamily="49" charset="0"/>
              </a:rPr>
              <a:t>정렬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for(String s : list)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System.out.println(s);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A336CE-BEA4-49AF-A019-97F679EE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42" y="4620965"/>
            <a:ext cx="2752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매개변수가 있고 반환하지 않는 람다식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9D8D15-31B7-4C3A-9FCD-9D0B86885E50}"/>
              </a:ext>
            </a:extLst>
          </p:cNvPr>
          <p:cNvSpPr/>
          <p:nvPr/>
        </p:nvSpPr>
        <p:spPr>
          <a:xfrm>
            <a:off x="1193531" y="1497355"/>
            <a:ext cx="76995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print(String s);  // </a:t>
            </a:r>
            <a:r>
              <a:rPr lang="ko-KR" altLang="en-US" sz="1400" dirty="0">
                <a:latin typeface="Consolas" panose="020B0609020204030204" pitchFamily="49" charset="0"/>
              </a:rPr>
              <a:t>매개변수 하나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반환형 </a:t>
            </a:r>
            <a:r>
              <a:rPr lang="en-US" altLang="ko-KR" sz="1400" dirty="0">
                <a:latin typeface="Consolas" panose="020B0609020204030204" pitchFamily="49" charset="0"/>
              </a:rPr>
              <a:t>void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OneParamNoReturn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Printable p;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p = (String s) -&gt; { System.out.println(s); };</a:t>
            </a:r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latin typeface="Consolas" panose="020B0609020204030204" pitchFamily="49" charset="0"/>
              </a:rPr>
              <a:t>줄임 없는 표현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p.print</a:t>
            </a:r>
            <a:r>
              <a:rPr lang="en-US" altLang="ko-KR" sz="1400" dirty="0">
                <a:latin typeface="Consolas" panose="020B0609020204030204" pitchFamily="49" charset="0"/>
              </a:rPr>
              <a:t>("Lambda </a:t>
            </a:r>
            <a:r>
              <a:rPr lang="en-US" altLang="ko-KR" sz="1400" dirty="0" err="1">
                <a:latin typeface="Consolas" panose="020B0609020204030204" pitchFamily="49" charset="0"/>
              </a:rPr>
              <a:t>exp</a:t>
            </a:r>
            <a:r>
              <a:rPr lang="en-US" altLang="ko-KR" sz="1400" dirty="0">
                <a:latin typeface="Consolas" panose="020B0609020204030204" pitchFamily="49" charset="0"/>
              </a:rPr>
              <a:t> one.");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p = (String s) -&gt; System.out.println(s);</a:t>
            </a:r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latin typeface="Consolas" panose="020B0609020204030204" pitchFamily="49" charset="0"/>
              </a:rPr>
              <a:t>중괄호 생략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p.print</a:t>
            </a:r>
            <a:r>
              <a:rPr lang="en-US" altLang="ko-KR" sz="1400" dirty="0">
                <a:latin typeface="Consolas" panose="020B0609020204030204" pitchFamily="49" charset="0"/>
              </a:rPr>
              <a:t>("Lambda </a:t>
            </a:r>
            <a:r>
              <a:rPr lang="en-US" altLang="ko-KR" sz="1400" dirty="0" err="1">
                <a:latin typeface="Consolas" panose="020B0609020204030204" pitchFamily="49" charset="0"/>
              </a:rPr>
              <a:t>exp</a:t>
            </a:r>
            <a:r>
              <a:rPr lang="en-US" altLang="ko-KR" sz="1400" dirty="0">
                <a:latin typeface="Consolas" panose="020B0609020204030204" pitchFamily="49" charset="0"/>
              </a:rPr>
              <a:t> two.");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p = (s) -&gt; System.out.println(s);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매개변수 형 생략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p.print</a:t>
            </a:r>
            <a:r>
              <a:rPr lang="en-US" altLang="ko-KR" sz="1400" dirty="0">
                <a:latin typeface="Consolas" panose="020B0609020204030204" pitchFamily="49" charset="0"/>
              </a:rPr>
              <a:t>("Lambda </a:t>
            </a:r>
            <a:r>
              <a:rPr lang="en-US" altLang="ko-KR" sz="1400" dirty="0" err="1">
                <a:latin typeface="Consolas" panose="020B0609020204030204" pitchFamily="49" charset="0"/>
              </a:rPr>
              <a:t>exp</a:t>
            </a:r>
            <a:r>
              <a:rPr lang="en-US" altLang="ko-KR" sz="1400" dirty="0">
                <a:latin typeface="Consolas" panose="020B0609020204030204" pitchFamily="49" charset="0"/>
              </a:rPr>
              <a:t> three.");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p = s -&gt; System.out.println(s);   </a:t>
            </a:r>
            <a:r>
              <a:rPr lang="en-US" altLang="ko-KR" sz="1400" dirty="0">
                <a:latin typeface="Consolas" panose="020B0609020204030204" pitchFamily="49" charset="0"/>
              </a:rPr>
              <a:t> // </a:t>
            </a:r>
            <a:r>
              <a:rPr lang="ko-KR" altLang="en-US" sz="1400" dirty="0">
                <a:latin typeface="Consolas" panose="020B0609020204030204" pitchFamily="49" charset="0"/>
              </a:rPr>
              <a:t>매개변수 소괄호 생략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p.print</a:t>
            </a:r>
            <a:r>
              <a:rPr lang="en-US" altLang="ko-KR" sz="1400" dirty="0">
                <a:latin typeface="Consolas" panose="020B0609020204030204" pitchFamily="49" charset="0"/>
              </a:rPr>
              <a:t>("Lambda </a:t>
            </a:r>
            <a:r>
              <a:rPr lang="en-US" altLang="ko-KR" sz="1400" dirty="0" err="1">
                <a:latin typeface="Consolas" panose="020B0609020204030204" pitchFamily="49" charset="0"/>
              </a:rPr>
              <a:t>exp</a:t>
            </a:r>
            <a:r>
              <a:rPr lang="en-US" altLang="ko-KR" sz="1400" dirty="0">
                <a:latin typeface="Consolas" panose="020B0609020204030204" pitchFamily="49" charset="0"/>
              </a:rPr>
              <a:t> four.");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26EC2A-EDFA-4FC8-BFF4-09B543A1C95F}"/>
              </a:ext>
            </a:extLst>
          </p:cNvPr>
          <p:cNvSpPr/>
          <p:nvPr/>
        </p:nvSpPr>
        <p:spPr>
          <a:xfrm>
            <a:off x="5043287" y="5529228"/>
            <a:ext cx="6096000" cy="702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메소드 몸체가 둘 이상의 문장으로 이뤄져 있거나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매개변수의 수가 둘 이상인 경우에는 각각 중괄호와 소괄호의 생략이 불가능하다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둘 인 람다식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98FDD7-C7E9-4E15-B977-291518AF867D}"/>
              </a:ext>
            </a:extLst>
          </p:cNvPr>
          <p:cNvSpPr/>
          <p:nvPr/>
        </p:nvSpPr>
        <p:spPr>
          <a:xfrm>
            <a:off x="1193531" y="1433186"/>
            <a:ext cx="7950469" cy="4867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Calculate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cal</a:t>
            </a:r>
            <a:r>
              <a:rPr lang="en-US" altLang="ko-KR" sz="1500" dirty="0">
                <a:latin typeface="Consolas" panose="020B0609020204030204" pitchFamily="49" charset="0"/>
              </a:rPr>
              <a:t>(int a, int b); // </a:t>
            </a:r>
            <a:r>
              <a:rPr lang="ko-KR" altLang="en-US" sz="1500" dirty="0">
                <a:latin typeface="Consolas" panose="020B0609020204030204" pitchFamily="49" charset="0"/>
              </a:rPr>
              <a:t>매개변수 둘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반환형 </a:t>
            </a:r>
            <a:r>
              <a:rPr lang="en-US" altLang="ko-KR" sz="1500" dirty="0">
                <a:latin typeface="Consolas" panose="020B0609020204030204" pitchFamily="49" charset="0"/>
              </a:rPr>
              <a:t>void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TwoParamNoReturn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Calculate c;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(a, b) -&gt; System.out.println(a + b);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c.cal</a:t>
            </a:r>
            <a:r>
              <a:rPr lang="en-US" altLang="ko-KR" sz="1500" dirty="0">
                <a:latin typeface="Consolas" panose="020B0609020204030204" pitchFamily="49" charset="0"/>
              </a:rPr>
              <a:t>(4, 3);    // </a:t>
            </a:r>
            <a:r>
              <a:rPr lang="ko-KR" altLang="en-US" sz="1500" dirty="0">
                <a:latin typeface="Consolas" panose="020B0609020204030204" pitchFamily="49" charset="0"/>
              </a:rPr>
              <a:t>이번엔 덧셈이 진행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(a, b) -&gt; System.out.println(a - b);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c.cal</a:t>
            </a:r>
            <a:r>
              <a:rPr lang="en-US" altLang="ko-KR" sz="1500" dirty="0">
                <a:latin typeface="Consolas" panose="020B0609020204030204" pitchFamily="49" charset="0"/>
              </a:rPr>
              <a:t>(4, 3);    // </a:t>
            </a:r>
            <a:r>
              <a:rPr lang="ko-KR" altLang="en-US" sz="1500" dirty="0">
                <a:latin typeface="Consolas" panose="020B0609020204030204" pitchFamily="49" charset="0"/>
              </a:rPr>
              <a:t>이번엔 뺄셈이 진행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(a, b) -&gt; System.out.println(a * b);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c.cal</a:t>
            </a:r>
            <a:r>
              <a:rPr lang="en-US" altLang="ko-KR" sz="1500" dirty="0">
                <a:latin typeface="Consolas" panose="020B0609020204030204" pitchFamily="49" charset="0"/>
              </a:rPr>
              <a:t>(4, 3);    // </a:t>
            </a:r>
            <a:r>
              <a:rPr lang="ko-KR" altLang="en-US" sz="1500" dirty="0">
                <a:latin typeface="Consolas" panose="020B0609020204030204" pitchFamily="49" charset="0"/>
              </a:rPr>
              <a:t>이번엔 곱셈이 진행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AE438-7324-450B-A37B-273FE04C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42" y="4919547"/>
            <a:ext cx="3381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매개변수가 있고 반환하는 람다식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045241-E4EB-4835-A6FB-71091B534828}"/>
              </a:ext>
            </a:extLst>
          </p:cNvPr>
          <p:cNvSpPr/>
          <p:nvPr/>
        </p:nvSpPr>
        <p:spPr>
          <a:xfrm>
            <a:off x="1193532" y="1848681"/>
            <a:ext cx="6638504" cy="4021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Calculate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cal</a:t>
            </a:r>
            <a:r>
              <a:rPr lang="en-US" altLang="ko-KR" sz="1500" dirty="0">
                <a:latin typeface="Consolas" panose="020B0609020204030204" pitchFamily="49" charset="0"/>
              </a:rPr>
              <a:t>(int a, int b); // </a:t>
            </a:r>
            <a:r>
              <a:rPr lang="ko-KR" altLang="en-US" sz="1500" dirty="0">
                <a:latin typeface="Consolas" panose="020B0609020204030204" pitchFamily="49" charset="0"/>
              </a:rPr>
              <a:t>값을 반환하는 추상 메소드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TwoParamAndReturn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Calculate c;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 = (a, b) -&gt;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{ return a + b; };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c.cal</a:t>
            </a:r>
            <a:r>
              <a:rPr lang="en-US" altLang="ko-KR" sz="1500" dirty="0">
                <a:latin typeface="Consolas" panose="020B0609020204030204" pitchFamily="49" charset="0"/>
              </a:rPr>
              <a:t>(4, 3));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c = (a, b) -&gt; 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 + 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c.cal</a:t>
            </a:r>
            <a:r>
              <a:rPr lang="en-US" altLang="ko-KR" sz="1500" dirty="0">
                <a:latin typeface="Consolas" panose="020B0609020204030204" pitchFamily="49" charset="0"/>
              </a:rPr>
              <a:t>(4, 3));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F2943D-580A-4362-936B-C2CF65B5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1546621"/>
            <a:ext cx="3200400" cy="12477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98E69F-6306-40F4-8988-82BE57B8A023}"/>
              </a:ext>
            </a:extLst>
          </p:cNvPr>
          <p:cNvSpPr/>
          <p:nvPr/>
        </p:nvSpPr>
        <p:spPr>
          <a:xfrm>
            <a:off x="4042575" y="4712621"/>
            <a:ext cx="5512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연산 결과가 남으면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별도로 명시하지 않아도 반환 대상이 됨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!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6C6DC0-AD0B-41D8-BC38-CD868E288365}"/>
              </a:ext>
            </a:extLst>
          </p:cNvPr>
          <p:cNvSpPr/>
          <p:nvPr/>
        </p:nvSpPr>
        <p:spPr>
          <a:xfrm>
            <a:off x="5315619" y="3856383"/>
            <a:ext cx="3046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return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문의 중괄호는 생략 불가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!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매개변수가 있고 반환하는 람다식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F3AB74-C38D-4A63-BB5E-A83D9479D881}"/>
              </a:ext>
            </a:extLst>
          </p:cNvPr>
          <p:cNvSpPr/>
          <p:nvPr/>
        </p:nvSpPr>
        <p:spPr>
          <a:xfrm>
            <a:off x="1193531" y="1785805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 err="1">
                <a:latin typeface="Consolas" panose="020B0609020204030204" pitchFamily="49" charset="0"/>
              </a:rPr>
              <a:t>HowLong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(String s);   // </a:t>
            </a:r>
            <a:r>
              <a:rPr lang="ko-KR" altLang="en-US" sz="1400" dirty="0">
                <a:latin typeface="Consolas" panose="020B0609020204030204" pitchFamily="49" charset="0"/>
              </a:rPr>
              <a:t>값을 반환하는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OneParamAndReturn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HowLong</a:t>
            </a:r>
            <a:r>
              <a:rPr lang="en-US" altLang="ko-KR" sz="1400" dirty="0">
                <a:latin typeface="Consolas" panose="020B0609020204030204" pitchFamily="49" charset="0"/>
              </a:rPr>
              <a:t> hl =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 -&gt; s.length()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hl.len</a:t>
            </a:r>
            <a:r>
              <a:rPr lang="en-US" altLang="ko-KR" sz="1400" dirty="0">
                <a:latin typeface="Consolas" panose="020B0609020204030204" pitchFamily="49" charset="0"/>
              </a:rPr>
              <a:t>("I am so happy"));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9DEAFF-BB63-488E-A016-44DF3453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11" y="3979792"/>
            <a:ext cx="3314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5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매개변수가 없는 람다식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962986-14AD-42BB-A172-0799D54E3AFB}"/>
              </a:ext>
            </a:extLst>
          </p:cNvPr>
          <p:cNvSpPr/>
          <p:nvPr/>
        </p:nvSpPr>
        <p:spPr>
          <a:xfrm>
            <a:off x="1193531" y="1602867"/>
            <a:ext cx="7950469" cy="4021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Generator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rand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500" dirty="0">
                <a:latin typeface="Consolas" panose="020B0609020204030204" pitchFamily="49" charset="0"/>
              </a:rPr>
              <a:t>; // </a:t>
            </a:r>
            <a:r>
              <a:rPr lang="ko-KR" altLang="en-US" sz="1500" dirty="0">
                <a:latin typeface="Consolas" panose="020B0609020204030204" pitchFamily="49" charset="0"/>
              </a:rPr>
              <a:t>매개변수 없는 메소드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NoParamAndReturn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Generator gen =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500" dirty="0">
                <a:latin typeface="Consolas" panose="020B0609020204030204" pitchFamily="49" charset="0"/>
              </a:rPr>
              <a:t> -&gt;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Random rand = new Random();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rand.nextInt</a:t>
            </a:r>
            <a:r>
              <a:rPr lang="en-US" altLang="ko-KR" sz="1500" dirty="0">
                <a:latin typeface="Consolas" panose="020B0609020204030204" pitchFamily="49" charset="0"/>
              </a:rPr>
              <a:t>(50);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>
                <a:latin typeface="Consolas" panose="020B0609020204030204" pitchFamily="49" charset="0"/>
              </a:rPr>
              <a:t>      System</a:t>
            </a:r>
            <a:r>
              <a:rPr lang="en-US" altLang="ko-KR" sz="1500" dirty="0">
                <a:latin typeface="Consolas" panose="020B0609020204030204" pitchFamily="49" charset="0"/>
              </a:rPr>
              <a:t>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gen.rand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66A745-46F7-4B39-93AB-8566EFEB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201" y="4546944"/>
            <a:ext cx="31432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6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dirty="0"/>
              <a:t>함수형 인터페이스</a:t>
            </a:r>
            <a:r>
              <a:rPr lang="en-US" altLang="ko-KR" sz="3200" dirty="0"/>
              <a:t>(Functional Interfaces)</a:t>
            </a:r>
            <a:r>
              <a:rPr lang="ko-KR" altLang="en-US" sz="3200" dirty="0"/>
              <a:t>와 어노테이션</a:t>
            </a:r>
            <a:endParaRPr lang="ko-KR" altLang="en-US" sz="3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9A55C3-262E-4374-9C8D-9CC73FACFED8}"/>
              </a:ext>
            </a:extLst>
          </p:cNvPr>
          <p:cNvSpPr/>
          <p:nvPr/>
        </p:nvSpPr>
        <p:spPr>
          <a:xfrm>
            <a:off x="1193531" y="240840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Calculate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</a:t>
            </a:r>
            <a:r>
              <a:rPr lang="en-US" altLang="ko-KR" sz="1600" dirty="0" err="1">
                <a:latin typeface="Consolas" panose="020B0609020204030204" pitchFamily="49" charset="0"/>
              </a:rPr>
              <a:t>cal</a:t>
            </a:r>
            <a:r>
              <a:rPr lang="en-US" altLang="ko-KR" sz="1600" dirty="0">
                <a:latin typeface="Consolas" panose="020B0609020204030204" pitchFamily="49" charset="0"/>
              </a:rPr>
              <a:t>(int a, int b);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842628-B3AD-4239-8D4B-4A07E18F4D42}"/>
              </a:ext>
            </a:extLst>
          </p:cNvPr>
          <p:cNvSpPr/>
          <p:nvPr/>
        </p:nvSpPr>
        <p:spPr>
          <a:xfrm>
            <a:off x="1193531" y="1508798"/>
            <a:ext cx="8122747" cy="461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함수형</a:t>
            </a: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</a:t>
            </a: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추상 메소드가 딱 하나만 존재하는 인터페이스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5AE51-08E9-4438-B54C-1C75E60827FA}"/>
              </a:ext>
            </a:extLst>
          </p:cNvPr>
          <p:cNvSpPr/>
          <p:nvPr/>
        </p:nvSpPr>
        <p:spPr>
          <a:xfrm>
            <a:off x="4775323" y="2077262"/>
            <a:ext cx="694914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함수형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인터페이스의 조건을 갖추었는지에 대한 검사를 컴파일러에게 요청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7F4C85-91D9-4379-BDF3-C18A9F9EBF72}"/>
              </a:ext>
            </a:extLst>
          </p:cNvPr>
          <p:cNvSpPr/>
          <p:nvPr/>
        </p:nvSpPr>
        <p:spPr>
          <a:xfrm>
            <a:off x="1193531" y="4197360"/>
            <a:ext cx="83612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ts val="22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Calculate {</a:t>
            </a:r>
          </a:p>
          <a:p>
            <a:pPr>
              <a:lnSpc>
                <a:spcPts val="22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</a:t>
            </a:r>
            <a:r>
              <a:rPr lang="en-US" altLang="ko-KR" sz="1600" dirty="0" err="1">
                <a:latin typeface="Consolas" panose="020B0609020204030204" pitchFamily="49" charset="0"/>
              </a:rPr>
              <a:t>cal</a:t>
            </a:r>
            <a:r>
              <a:rPr lang="en-US" altLang="ko-KR" sz="1600" dirty="0">
                <a:latin typeface="Consolas" panose="020B0609020204030204" pitchFamily="49" charset="0"/>
              </a:rPr>
              <a:t>(int a, int b);</a:t>
            </a:r>
          </a:p>
          <a:p>
            <a:pPr>
              <a:lnSpc>
                <a:spcPts val="22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default int add(int a, int b) { return a + b; }</a:t>
            </a:r>
          </a:p>
          <a:p>
            <a:pPr>
              <a:lnSpc>
                <a:spcPts val="22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static int sub(int a, int b) { return a - b; }</a:t>
            </a:r>
          </a:p>
          <a:p>
            <a:pPr>
              <a:lnSpc>
                <a:spcPts val="22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FA740-2081-45F2-A3D1-80A2DC0546FF}"/>
              </a:ext>
            </a:extLst>
          </p:cNvPr>
          <p:cNvSpPr/>
          <p:nvPr/>
        </p:nvSpPr>
        <p:spPr>
          <a:xfrm>
            <a:off x="1193531" y="5902952"/>
            <a:ext cx="6949141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추상 메소드가 하나이니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함수형 인터페이스 조건에 부합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0426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10464</TotalTime>
  <Words>1871</Words>
  <Application>Microsoft Office PowerPoint</Application>
  <PresentationFormat>와이드스크린</PresentationFormat>
  <Paragraphs>293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27-1.  람다와 함수형 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27-2. 정의되어 있는    함수형 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2709</cp:revision>
  <dcterms:created xsi:type="dcterms:W3CDTF">2017-07-09T08:11:09Z</dcterms:created>
  <dcterms:modified xsi:type="dcterms:W3CDTF">2017-09-28T05:34:06Z</dcterms:modified>
</cp:coreProperties>
</file>