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80" r:id="rId5"/>
    <p:sldId id="601" r:id="rId6"/>
    <p:sldId id="575" r:id="rId7"/>
    <p:sldId id="622" r:id="rId8"/>
    <p:sldId id="602" r:id="rId9"/>
    <p:sldId id="582" r:id="rId10"/>
    <p:sldId id="604" r:id="rId11"/>
    <p:sldId id="549" r:id="rId12"/>
    <p:sldId id="623" r:id="rId13"/>
    <p:sldId id="621" r:id="rId14"/>
    <p:sldId id="617" r:id="rId15"/>
    <p:sldId id="605" r:id="rId16"/>
    <p:sldId id="606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ocs\api\java\util\function\Consume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D:\docs\api\java\util\stream\Stream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29.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스트림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1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82456E-1152-4C2D-9269-9F17731BDE89}"/>
              </a:ext>
            </a:extLst>
          </p:cNvPr>
          <p:cNvSpPr/>
          <p:nvPr/>
        </p:nvSpPr>
        <p:spPr>
          <a:xfrm>
            <a:off x="1193531" y="1386040"/>
            <a:ext cx="9115592" cy="109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필터링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스트림을 구성하는 데이터 중 일부를 조건에 따라 걸러내는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연산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Stream&lt;T&gt; filter(Predicate&lt;? super T&gt; predicate)     // Stream&lt;T&gt;</a:t>
            </a:r>
            <a:r>
              <a:rPr lang="ko-KR" altLang="en-US" sz="1500" dirty="0">
                <a:latin typeface="Consolas" panose="020B0609020204030204" pitchFamily="49" charset="0"/>
              </a:rPr>
              <a:t>에 존재  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Predicate&lt;T&gt; boolean test(T t)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832F98-FF97-4730-9D1C-2E7F79295BCA}"/>
              </a:ext>
            </a:extLst>
          </p:cNvPr>
          <p:cNvSpPr/>
          <p:nvPr/>
        </p:nvSpPr>
        <p:spPr>
          <a:xfrm>
            <a:off x="1208279" y="2833872"/>
            <a:ext cx="8260185" cy="3245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int[] ar = {1, 2, 3, 4, 5};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Arrays.stream(ar)   // </a:t>
            </a:r>
            <a:r>
              <a:rPr lang="ko-KR" altLang="en-US" sz="1400" dirty="0">
                <a:latin typeface="Consolas" panose="020B0609020204030204" pitchFamily="49" charset="0"/>
              </a:rPr>
              <a:t>배열 기반 스트림 생성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.filter(n -&gt; n%2 == 1)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홀수만 통과시킨다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      .forEach(n -&gt; System.out.print(n + "\t"));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sl = Arrays.asList("Toy", "Robot", 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sl.stream</a:t>
            </a:r>
            <a:r>
              <a:rPr lang="en-US" altLang="ko-KR" sz="1400" dirty="0">
                <a:latin typeface="Consolas" panose="020B0609020204030204" pitchFamily="49" charset="0"/>
              </a:rPr>
              <a:t>()  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 기반 스트림 생성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.filter(s -&gt; s.length() == 3)</a:t>
            </a: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길이가 </a:t>
            </a:r>
            <a:r>
              <a:rPr lang="en-US" altLang="ko-KR" sz="1400" dirty="0">
                <a:latin typeface="Consolas" panose="020B0609020204030204" pitchFamily="49" charset="0"/>
              </a:rPr>
              <a:t>3</a:t>
            </a:r>
            <a:r>
              <a:rPr lang="ko-KR" altLang="en-US" sz="1400" dirty="0">
                <a:latin typeface="Consolas" panose="020B0609020204030204" pitchFamily="49" charset="0"/>
              </a:rPr>
              <a:t>이면 통과시킨다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.forEach(s -&gt; System.out.print(s + "\t"));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F2E009-A6C6-452C-9BDE-AC599CC4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976" y="2833872"/>
            <a:ext cx="3228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9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9449AE-B7FC-4A8E-BE69-B9075E115528}"/>
              </a:ext>
            </a:extLst>
          </p:cNvPr>
          <p:cNvSpPr/>
          <p:nvPr/>
        </p:nvSpPr>
        <p:spPr>
          <a:xfrm>
            <a:off x="1334984" y="1475159"/>
            <a:ext cx="3342495" cy="589935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6C9301-139A-4053-93E9-862C8712BD40}"/>
              </a:ext>
            </a:extLst>
          </p:cNvPr>
          <p:cNvSpPr/>
          <p:nvPr/>
        </p:nvSpPr>
        <p:spPr>
          <a:xfrm>
            <a:off x="5648524" y="1475472"/>
            <a:ext cx="1381432" cy="589935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AD08F-7AAE-4623-8587-CF51A203BF81}"/>
              </a:ext>
            </a:extLst>
          </p:cNvPr>
          <p:cNvSpPr/>
          <p:nvPr/>
        </p:nvSpPr>
        <p:spPr>
          <a:xfrm>
            <a:off x="1298368" y="160727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"Box", "Robot", "Simple"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445816-C0B3-44AA-B82B-F13E81783BE5}"/>
              </a:ext>
            </a:extLst>
          </p:cNvPr>
          <p:cNvSpPr/>
          <p:nvPr/>
        </p:nvSpPr>
        <p:spPr>
          <a:xfrm>
            <a:off x="5803676" y="158577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3, 5, 6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4E8F62F-7AEF-4A80-941C-E6BBCE653A36}"/>
              </a:ext>
            </a:extLst>
          </p:cNvPr>
          <p:cNvSpPr/>
          <p:nvPr/>
        </p:nvSpPr>
        <p:spPr>
          <a:xfrm>
            <a:off x="4955458" y="1607273"/>
            <a:ext cx="368707" cy="347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CF714-9756-4B7E-A219-6DA74322C876}"/>
              </a:ext>
            </a:extLst>
          </p:cNvPr>
          <p:cNvSpPr/>
          <p:nvPr/>
        </p:nvSpPr>
        <p:spPr>
          <a:xfrm>
            <a:off x="1334983" y="2234933"/>
            <a:ext cx="770577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List&lt;String&gt; ls = Arrays.asList("Box", "Robot", "Simple");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ls.stream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500" dirty="0">
                <a:latin typeface="Consolas" panose="020B0609020204030204" pitchFamily="49" charset="0"/>
              </a:rPr>
              <a:t>(s -&gt; s.length())</a:t>
            </a:r>
          </a:p>
          <a:p>
            <a:pPr>
              <a:lnSpc>
                <a:spcPct val="1500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  .forEach(n -&gt; System.out.print(n + "\t"));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E607EC-1D78-4E26-83D8-0FABC1FE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75" y="4809998"/>
            <a:ext cx="2819400" cy="1143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498034-362B-4F67-8178-F29127FD2CB6}"/>
              </a:ext>
            </a:extLst>
          </p:cNvPr>
          <p:cNvSpPr/>
          <p:nvPr/>
        </p:nvSpPr>
        <p:spPr>
          <a:xfrm>
            <a:off x="4522327" y="4595836"/>
            <a:ext cx="65242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&lt;R&gt; Stream&lt;R&gt; map(Function&lt;? super T, ? extends R&gt; mapper)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// </a:t>
            </a:r>
            <a:r>
              <a:rPr lang="fr-FR" altLang="ko-KR" sz="1500" dirty="0">
                <a:latin typeface="Consolas" panose="020B0609020204030204" pitchFamily="49" charset="0"/>
              </a:rPr>
              <a:t>Function&lt;T, R&gt; 		R apply(T t)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map</a:t>
            </a: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친구들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A2031-4571-4034-B046-F0B442A4C0AB}"/>
              </a:ext>
            </a:extLst>
          </p:cNvPr>
          <p:cNvSpPr/>
          <p:nvPr/>
        </p:nvSpPr>
        <p:spPr>
          <a:xfrm>
            <a:off x="1193531" y="1365530"/>
            <a:ext cx="7787148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mapToInt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ToIntFunction</a:t>
            </a:r>
            <a:r>
              <a:rPr lang="en-US" altLang="ko-KR" sz="1500" dirty="0">
                <a:latin typeface="Consolas" panose="020B0609020204030204" pitchFamily="49" charset="0"/>
              </a:rPr>
              <a:t>&lt;? super T&gt; mapper)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LongStream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mapToLong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ToLongFunction</a:t>
            </a:r>
            <a:r>
              <a:rPr lang="en-US" altLang="ko-KR" sz="1500" dirty="0">
                <a:latin typeface="Consolas" panose="020B0609020204030204" pitchFamily="49" charset="0"/>
              </a:rPr>
              <a:t>&lt;? super T&gt; mapper)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DoubleStream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mapToDouble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ToDoubleFunction</a:t>
            </a:r>
            <a:r>
              <a:rPr lang="en-US" altLang="ko-KR" sz="1500" dirty="0">
                <a:latin typeface="Consolas" panose="020B0609020204030204" pitchFamily="49" charset="0"/>
              </a:rPr>
              <a:t>&lt;? super T&gt; mapper)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C991EC-DF84-4E16-9358-9A00D5B325C4}"/>
              </a:ext>
            </a:extLst>
          </p:cNvPr>
          <p:cNvSpPr/>
          <p:nvPr/>
        </p:nvSpPr>
        <p:spPr>
          <a:xfrm>
            <a:off x="1193531" y="3176401"/>
            <a:ext cx="7419528" cy="2229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List&lt;String&gt; ls = Arrays.asList("Box", "Robot", "Simple");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ls.stream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.</a:t>
            </a:r>
            <a:r>
              <a:rPr lang="en-US" altLang="ko-KR" sz="1500" dirty="0" err="1">
                <a:latin typeface="Consolas" panose="020B0609020204030204" pitchFamily="49" charset="0"/>
              </a:rPr>
              <a:t>mapToInt</a:t>
            </a:r>
            <a:r>
              <a:rPr lang="en-US" altLang="ko-KR" sz="1500" dirty="0">
                <a:latin typeface="Consolas" panose="020B0609020204030204" pitchFamily="49" charset="0"/>
              </a:rPr>
              <a:t>(s -&gt; s.length())</a:t>
            </a:r>
          </a:p>
          <a:p>
            <a:pPr>
              <a:lnSpc>
                <a:spcPts val="21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  .forEach(n -&gt; System.out.print(n + "\t"));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3F32DE-B1EC-408C-85C0-02BEE013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92" y="5039521"/>
            <a:ext cx="30003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2: </a:t>
            </a: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 맵핑의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43DA6D-9A3E-4F80-9516-E5B7E34DACD3}"/>
              </a:ext>
            </a:extLst>
          </p:cNvPr>
          <p:cNvSpPr/>
          <p:nvPr/>
        </p:nvSpPr>
        <p:spPr>
          <a:xfrm>
            <a:off x="1193531" y="152911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ToyPriceInfo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장난감 모델 별 가격 정보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model;    // </a:t>
            </a:r>
            <a:r>
              <a:rPr lang="ko-KR" altLang="en-US" sz="1400" dirty="0">
                <a:latin typeface="YDVYMjOStd12"/>
              </a:rPr>
              <a:t>모델 명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int price;    // </a:t>
            </a:r>
            <a:r>
              <a:rPr lang="ko-KR" altLang="en-US" sz="1400" dirty="0">
                <a:latin typeface="YDVYMjOStd12"/>
              </a:rPr>
              <a:t>가격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ToyPriceInfo</a:t>
            </a:r>
            <a:r>
              <a:rPr lang="en-US" altLang="ko-KR" sz="1400" dirty="0">
                <a:latin typeface="Consolas" panose="020B0609020204030204" pitchFamily="49" charset="0"/>
              </a:rPr>
              <a:t>(String m, int 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model = m;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price = p;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getPrice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price;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500F20-85AA-409D-84E5-74F77F809494}"/>
              </a:ext>
            </a:extLst>
          </p:cNvPr>
          <p:cNvSpPr/>
          <p:nvPr/>
        </p:nvSpPr>
        <p:spPr>
          <a:xfrm>
            <a:off x="5216013" y="3021924"/>
            <a:ext cx="6096000" cy="3303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</a:t>
            </a:r>
            <a:r>
              <a:rPr lang="en-US" altLang="ko-KR" sz="1400" dirty="0" err="1">
                <a:latin typeface="Consolas" panose="020B0609020204030204" pitchFamily="49" charset="0"/>
              </a:rPr>
              <a:t>ToyPriceInfo</a:t>
            </a:r>
            <a:r>
              <a:rPr lang="en-US" altLang="ko-KR" sz="1400" dirty="0">
                <a:latin typeface="Consolas" panose="020B0609020204030204" pitchFamily="49" charset="0"/>
              </a:rPr>
              <a:t>&gt; ls = new ArrayList&lt;&gt;();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ls.add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ToyPriceInfo</a:t>
            </a:r>
            <a:r>
              <a:rPr lang="en-US" altLang="ko-KR" sz="1400" dirty="0">
                <a:latin typeface="Consolas" panose="020B0609020204030204" pitchFamily="49" charset="0"/>
              </a:rPr>
              <a:t>("GUN_LR_45", 200));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ls.add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ToyPriceInfo</a:t>
            </a:r>
            <a:r>
              <a:rPr lang="en-US" altLang="ko-KR" sz="1400" dirty="0">
                <a:latin typeface="Consolas" panose="020B0609020204030204" pitchFamily="49" charset="0"/>
              </a:rPr>
              <a:t>("TEDDY_BEAR_S_014", 350));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ls.add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ToyPriceInfo</a:t>
            </a:r>
            <a:r>
              <a:rPr lang="en-US" altLang="ko-KR" sz="1400" dirty="0">
                <a:latin typeface="Consolas" panose="020B0609020204030204" pitchFamily="49" charset="0"/>
              </a:rPr>
              <a:t>("CAR_TRANSFORM_VER_7719", 550));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sum = </a:t>
            </a:r>
            <a:r>
              <a:rPr lang="en-US" altLang="ko-KR" sz="1400" dirty="0" err="1">
                <a:latin typeface="Consolas" panose="020B0609020204030204" pitchFamily="49" charset="0"/>
              </a:rPr>
              <a:t>ls.stream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.filter</a:t>
            </a:r>
            <a:r>
              <a:rPr lang="en-US" altLang="ko-KR" sz="1400" dirty="0">
                <a:latin typeface="Consolas" panose="020B0609020204030204" pitchFamily="49" charset="0"/>
              </a:rPr>
              <a:t>(p -&gt; </a:t>
            </a:r>
            <a:r>
              <a:rPr lang="en-US" altLang="ko-KR" sz="1400" dirty="0" err="1">
                <a:latin typeface="Consolas" panose="020B0609020204030204" pitchFamily="49" charset="0"/>
              </a:rPr>
              <a:t>p.getPrice</a:t>
            </a:r>
            <a:r>
              <a:rPr lang="en-US" altLang="ko-KR" sz="1400" dirty="0">
                <a:latin typeface="Consolas" panose="020B0609020204030204" pitchFamily="49" charset="0"/>
              </a:rPr>
              <a:t>() &lt; 500)</a:t>
            </a:r>
          </a:p>
          <a:p>
            <a:pPr>
              <a:lnSpc>
                <a:spcPts val="21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            </a:t>
            </a:r>
            <a:r>
              <a:rPr lang="fr-FR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.mapToInt</a:t>
            </a:r>
            <a:r>
              <a:rPr lang="fr-FR" altLang="ko-KR" sz="1400" dirty="0">
                <a:latin typeface="Consolas" panose="020B0609020204030204" pitchFamily="49" charset="0"/>
              </a:rPr>
              <a:t>(t -&gt; t.getPrice())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.sum();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System.out.println("sum = " + sum);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B31E4-4B45-40A8-B2CC-50F3D4A7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95" y="5113082"/>
            <a:ext cx="3038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29-3. </a:t>
            </a:r>
            <a:r>
              <a:rPr lang="ko-KR" altLang="en-US" sz="4200" dirty="0">
                <a:solidFill>
                  <a:schemeClr val="tx2"/>
                </a:solidFill>
              </a:rPr>
              <a:t>리덕션</a:t>
            </a:r>
            <a:r>
              <a:rPr lang="en-US" altLang="ko-KR" sz="4200" dirty="0">
                <a:solidFill>
                  <a:schemeClr val="tx2"/>
                </a:solidFill>
              </a:rPr>
              <a:t>, </a:t>
            </a:r>
            <a:r>
              <a:rPr lang="ko-KR" altLang="en-US" sz="4200" dirty="0">
                <a:solidFill>
                  <a:schemeClr val="tx2"/>
                </a:solidFill>
              </a:rPr>
              <a:t>병렬 스트림</a:t>
            </a:r>
          </a:p>
        </p:txBody>
      </p:sp>
    </p:spTree>
    <p:extLst>
      <p:ext uri="{BB962C8B-B14F-4D97-AF65-F5344CB8AC3E}">
        <p14:creationId xmlns:p14="http://schemas.microsoft.com/office/powerpoint/2010/main" val="55476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리덕션과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연산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D10E47-5809-4811-B065-A66FFAEFA25B}"/>
              </a:ext>
            </a:extLst>
          </p:cNvPr>
          <p:cNvSpPr/>
          <p:nvPr/>
        </p:nvSpPr>
        <p:spPr>
          <a:xfrm>
            <a:off x="1193531" y="1415535"/>
            <a:ext cx="925608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리덕션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(Reduction)		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데이터를 축소하는 연산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 reduce(T identity,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BinaryOperator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&lt;T&gt; accumulator)</a:t>
            </a:r>
            <a:r>
              <a:rPr lang="en-US" altLang="ko-KR" sz="1500" dirty="0">
                <a:latin typeface="Consolas" panose="020B0609020204030204" pitchFamily="49" charset="0"/>
              </a:rPr>
              <a:t>    // Stream&lt;T&gt;</a:t>
            </a:r>
            <a:r>
              <a:rPr lang="ko-KR" altLang="en-US" sz="1500" dirty="0">
                <a:latin typeface="Consolas" panose="020B0609020204030204" pitchFamily="49" charset="0"/>
              </a:rPr>
              <a:t>에 존재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// </a:t>
            </a:r>
            <a:r>
              <a:rPr lang="en-US" altLang="ko-KR" sz="1500" dirty="0" err="1">
                <a:latin typeface="Consolas" panose="020B0609020204030204" pitchFamily="49" charset="0"/>
              </a:rPr>
              <a:t>BinaryOperator</a:t>
            </a:r>
            <a:r>
              <a:rPr lang="en-US" altLang="ko-KR" sz="1500" dirty="0">
                <a:latin typeface="Consolas" panose="020B0609020204030204" pitchFamily="49" charset="0"/>
              </a:rPr>
              <a:t>&lt;T&gt;    T apply(T t1, T t2)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9E8D44-AB4D-4D21-88FB-68F66ED7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83" y="2672198"/>
            <a:ext cx="3948328" cy="22286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84C06-963F-4D08-927F-5865C931B456}"/>
              </a:ext>
            </a:extLst>
          </p:cNvPr>
          <p:cNvSpPr/>
          <p:nvPr/>
        </p:nvSpPr>
        <p:spPr>
          <a:xfrm>
            <a:off x="6018484" y="2427070"/>
            <a:ext cx="59424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List&lt;String&gt; ls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= Arrays.asList("Box", "Simple", "Complex", "Robot");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BinaryOperator</a:t>
            </a:r>
            <a:r>
              <a:rPr lang="en-US" altLang="ko-KR" sz="1400" dirty="0">
                <a:latin typeface="Consolas" panose="020B0609020204030204" pitchFamily="49" charset="0"/>
              </a:rPr>
              <a:t>&lt;String&gt; lc = (s1, s2)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if(s1.length() &gt; s2.length())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return s1;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return s2;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str = </a:t>
            </a:r>
            <a:r>
              <a:rPr lang="en-US" altLang="ko-KR" sz="1400" dirty="0" err="1">
                <a:latin typeface="Consolas" panose="020B0609020204030204" pitchFamily="49" charset="0"/>
              </a:rPr>
              <a:t>ls.stream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.reduce("", lc)</a:t>
            </a:r>
            <a:r>
              <a:rPr lang="en-US" altLang="ko-KR" sz="1400" dirty="0">
                <a:latin typeface="Consolas" panose="020B0609020204030204" pitchFamily="49" charset="0"/>
              </a:rPr>
              <a:t>; // </a:t>
            </a:r>
            <a:r>
              <a:rPr lang="ko-KR" altLang="en-US" sz="1400" dirty="0">
                <a:latin typeface="Consolas" panose="020B0609020204030204" pitchFamily="49" charset="0"/>
              </a:rPr>
              <a:t>스트림 빈 경우 </a:t>
            </a:r>
            <a:r>
              <a:rPr lang="en-US" altLang="ko-KR" sz="1400" dirty="0">
                <a:latin typeface="Consolas" panose="020B0609020204030204" pitchFamily="49" charset="0"/>
              </a:rPr>
              <a:t>""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System.out.println(str);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8C5FBE-A288-4ACC-A5CA-C9D3B170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47" y="5026394"/>
            <a:ext cx="2905125" cy="10953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189645-BC5D-48DE-8D5F-AA3498F385E4}"/>
              </a:ext>
            </a:extLst>
          </p:cNvPr>
          <p:cNvSpPr/>
          <p:nvPr/>
        </p:nvSpPr>
        <p:spPr>
          <a:xfrm>
            <a:off x="6018484" y="5824797"/>
            <a:ext cx="594245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reduce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의 첫 번째 전달 인자를 스트림의 첫 번째 데이터로 간주함에 주의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429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병렬 스트림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AEDEE3-80F9-42A3-B643-E19809DF21C6}"/>
              </a:ext>
            </a:extLst>
          </p:cNvPr>
          <p:cNvSpPr/>
          <p:nvPr/>
        </p:nvSpPr>
        <p:spPr>
          <a:xfrm>
            <a:off x="1193530" y="1697785"/>
            <a:ext cx="91598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List&lt;String&gt; ls = Arrays.asList("Box", "Simple", "Complex", "Robot");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BinaryOperator</a:t>
            </a:r>
            <a:r>
              <a:rPr lang="en-US" altLang="ko-KR" sz="1400" dirty="0">
                <a:latin typeface="Consolas" panose="020B0609020204030204" pitchFamily="49" charset="0"/>
              </a:rPr>
              <a:t>&lt;String&gt; lc = (s1, s2)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if(s1.length() &gt; s2.length())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return s1;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return s2;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str = ls.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parallelStream</a:t>
            </a:r>
            <a:r>
              <a:rPr lang="en-US" altLang="ko-KR" sz="1400" dirty="0">
                <a:latin typeface="Consolas" panose="020B0609020204030204" pitchFamily="49" charset="0"/>
              </a:rPr>
              <a:t>()   // </a:t>
            </a:r>
            <a:r>
              <a:rPr lang="ko-KR" altLang="en-US" sz="1400" dirty="0">
                <a:latin typeface="Consolas" panose="020B0609020204030204" pitchFamily="49" charset="0"/>
              </a:rPr>
              <a:t>병렬 처리를 위한 스트림 생성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.reduce("", lc);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System.out.println(str);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5BA5F-AA55-40D8-A21D-D1A54611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0" y="5024130"/>
            <a:ext cx="3495675" cy="1057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E0DB77-BDE2-4722-87BA-8DDEEF1D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66" y="4234477"/>
            <a:ext cx="4350160" cy="19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0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29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29-1. </a:t>
            </a:r>
            <a:r>
              <a:rPr lang="ko-KR" altLang="en-US" sz="4400" dirty="0">
                <a:solidFill>
                  <a:schemeClr val="tx2"/>
                </a:solidFill>
              </a:rPr>
              <a:t>스트림의 이해와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			</a:t>
            </a:r>
            <a:r>
              <a:rPr lang="ko-KR" altLang="en-US" sz="4400" dirty="0">
                <a:solidFill>
                  <a:schemeClr val="tx2"/>
                </a:solidFill>
              </a:rPr>
              <a:t>스트림의 생성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(Stream)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이해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0EBD5D-23C7-4E96-BF0F-9E5A87C5C278}"/>
              </a:ext>
            </a:extLst>
          </p:cNvPr>
          <p:cNvSpPr/>
          <p:nvPr/>
        </p:nvSpPr>
        <p:spPr>
          <a:xfrm>
            <a:off x="1220035" y="1643415"/>
            <a:ext cx="8107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정화 파이프 </a:t>
            </a:r>
            <a:r>
              <a:rPr lang="en-US" altLang="ko-KR" sz="1500" dirty="0">
                <a:latin typeface="Consolas" panose="020B0609020204030204" pitchFamily="49" charset="0"/>
              </a:rPr>
              <a:t>A</a:t>
            </a:r>
            <a:r>
              <a:rPr lang="ko-KR" altLang="en-US" sz="1500" dirty="0">
                <a:latin typeface="Consolas" panose="020B0609020204030204" pitchFamily="49" charset="0"/>
              </a:rPr>
              <a:t>형 </a:t>
            </a:r>
            <a:r>
              <a:rPr lang="en-US" altLang="ko-KR" sz="1500" dirty="0">
                <a:latin typeface="Consolas" panose="020B0609020204030204" pitchFamily="49" charset="0"/>
              </a:rPr>
              <a:t>		24</a:t>
            </a:r>
            <a:r>
              <a:rPr lang="ko-KR" altLang="en-US" sz="1500" dirty="0">
                <a:latin typeface="Consolas" panose="020B0609020204030204" pitchFamily="49" charset="0"/>
              </a:rPr>
              <a:t>종의 유기 화합물을 걸러낸다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정화 파이프 </a:t>
            </a:r>
            <a:r>
              <a:rPr lang="en-US" altLang="ko-KR" sz="1500" dirty="0">
                <a:latin typeface="Consolas" panose="020B0609020204030204" pitchFamily="49" charset="0"/>
              </a:rPr>
              <a:t>C</a:t>
            </a:r>
            <a:r>
              <a:rPr lang="ko-KR" altLang="en-US" sz="1500" dirty="0">
                <a:latin typeface="Consolas" panose="020B0609020204030204" pitchFamily="49" charset="0"/>
              </a:rPr>
              <a:t>형 </a:t>
            </a:r>
            <a:r>
              <a:rPr lang="en-US" altLang="ko-KR" sz="1500" dirty="0"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latin typeface="Consolas" panose="020B0609020204030204" pitchFamily="49" charset="0"/>
              </a:rPr>
              <a:t>일반 세균과 대장균 그리고 입자상의 불순물을 제거한다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플랑크 파이프 </a:t>
            </a:r>
            <a:r>
              <a:rPr lang="en-US" altLang="ko-KR" sz="1500" dirty="0"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latin typeface="Consolas" panose="020B0609020204030204" pitchFamily="49" charset="0"/>
              </a:rPr>
              <a:t>물고기가 살도록 적정량의 플랑크톤을 공급하는 파이프이다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04FBCC-52A9-4C8F-B645-40F7EF907C47}"/>
              </a:ext>
            </a:extLst>
          </p:cNvPr>
          <p:cNvSpPr/>
          <p:nvPr/>
        </p:nvSpPr>
        <p:spPr>
          <a:xfrm>
            <a:off x="1470751" y="3385288"/>
            <a:ext cx="3115991" cy="1009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8EE0A-C8FF-4BEE-8A10-A49B0375F569}"/>
              </a:ext>
            </a:extLst>
          </p:cNvPr>
          <p:cNvSpPr/>
          <p:nvPr/>
        </p:nvSpPr>
        <p:spPr>
          <a:xfrm>
            <a:off x="4854983" y="3385288"/>
            <a:ext cx="1265591" cy="1009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3486D6-2CE7-46B6-A287-4E142EA2739F}"/>
              </a:ext>
            </a:extLst>
          </p:cNvPr>
          <p:cNvSpPr/>
          <p:nvPr/>
        </p:nvSpPr>
        <p:spPr>
          <a:xfrm>
            <a:off x="1456003" y="3474207"/>
            <a:ext cx="552532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YDVYMjOStd12"/>
              </a:rPr>
              <a:t>정화 파이프 </a:t>
            </a:r>
            <a:r>
              <a:rPr lang="en-US" altLang="ko-KR" sz="1500" dirty="0">
                <a:latin typeface="Consolas" panose="020B0609020204030204" pitchFamily="49" charset="0"/>
              </a:rPr>
              <a:t>A</a:t>
            </a:r>
            <a:r>
              <a:rPr lang="ko-KR" altLang="en-US" sz="1500" dirty="0">
                <a:latin typeface="YDVYMjOStd12"/>
              </a:rPr>
              <a:t>형  ⇨  정화 파이프 </a:t>
            </a:r>
            <a:r>
              <a:rPr lang="en-US" altLang="ko-KR" sz="1500" dirty="0">
                <a:latin typeface="Consolas" panose="020B0609020204030204" pitchFamily="49" charset="0"/>
              </a:rPr>
              <a:t>C</a:t>
            </a:r>
            <a:r>
              <a:rPr lang="ko-KR" altLang="en-US" sz="1500" dirty="0">
                <a:latin typeface="YDVYMjOStd12"/>
              </a:rPr>
              <a:t>형  ⇨  플랑크 파이프</a:t>
            </a:r>
            <a:endParaRPr lang="ko-KR" altLang="en-US" sz="1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BF36C9-4BA6-4062-BEDF-A6FA336336C1}"/>
              </a:ext>
            </a:extLst>
          </p:cNvPr>
          <p:cNvSpPr/>
          <p:nvPr/>
        </p:nvSpPr>
        <p:spPr>
          <a:xfrm>
            <a:off x="1456003" y="4012337"/>
            <a:ext cx="552532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YDVYMjOStd12"/>
              </a:rPr>
              <a:t>정화 파이프 </a:t>
            </a:r>
            <a:r>
              <a:rPr lang="en-US" altLang="ko-KR" sz="1500" dirty="0">
                <a:latin typeface="Consolas" panose="020B0609020204030204" pitchFamily="49" charset="0"/>
              </a:rPr>
              <a:t>C</a:t>
            </a:r>
            <a:r>
              <a:rPr lang="ko-KR" altLang="en-US" sz="1500" dirty="0">
                <a:latin typeface="YDVYMjOStd12"/>
              </a:rPr>
              <a:t>형  ⇨  정화 파이프 </a:t>
            </a:r>
            <a:r>
              <a:rPr lang="en-US" altLang="ko-KR" sz="1500" dirty="0">
                <a:latin typeface="Consolas" panose="020B0609020204030204" pitchFamily="49" charset="0"/>
              </a:rPr>
              <a:t>A</a:t>
            </a:r>
            <a:r>
              <a:rPr lang="ko-KR" altLang="en-US" sz="1500" dirty="0">
                <a:latin typeface="YDVYMjOStd12"/>
              </a:rPr>
              <a:t>형  ⇨  플랑크 파이프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040FA9-C0EB-4CDE-B141-8B8710A56842}"/>
              </a:ext>
            </a:extLst>
          </p:cNvPr>
          <p:cNvSpPr/>
          <p:nvPr/>
        </p:nvSpPr>
        <p:spPr>
          <a:xfrm>
            <a:off x="4409859" y="4451398"/>
            <a:ext cx="21558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YDVYMjOStd12"/>
              </a:rPr>
              <a:t>최종</a:t>
            </a:r>
            <a:r>
              <a:rPr lang="en-US" altLang="ko-KR" sz="1500" dirty="0">
                <a:latin typeface="YDVYMjOStd12"/>
              </a:rPr>
              <a:t> </a:t>
            </a:r>
            <a:r>
              <a:rPr lang="ko-KR" altLang="en-US" sz="1500" dirty="0">
                <a:latin typeface="YDVYMjOStd12"/>
              </a:rPr>
              <a:t>파이프</a:t>
            </a:r>
            <a:r>
              <a:rPr lang="en-US" altLang="ko-KR" sz="1500" dirty="0">
                <a:latin typeface="YDVYMjOStd12"/>
              </a:rPr>
              <a:t>(</a:t>
            </a:r>
            <a:r>
              <a:rPr lang="ko-KR" altLang="en-US" sz="1500" dirty="0">
                <a:latin typeface="YDVYMjOStd12"/>
              </a:rPr>
              <a:t>최종 연산</a:t>
            </a:r>
            <a:r>
              <a:rPr lang="en-US" altLang="ko-KR" sz="1500" dirty="0">
                <a:latin typeface="YDVYMjOStd12"/>
              </a:rPr>
              <a:t>)</a:t>
            </a:r>
            <a:endParaRPr lang="ko-KR" altLang="en-US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71731F-6CD1-47AB-B533-F9E43E3CC22A}"/>
              </a:ext>
            </a:extLst>
          </p:cNvPr>
          <p:cNvSpPr/>
          <p:nvPr/>
        </p:nvSpPr>
        <p:spPr>
          <a:xfrm>
            <a:off x="1952426" y="4451398"/>
            <a:ext cx="21526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YDVYMjOStd12"/>
              </a:rPr>
              <a:t>중간</a:t>
            </a:r>
            <a:r>
              <a:rPr lang="en-US" altLang="ko-KR" sz="1500" dirty="0">
                <a:latin typeface="YDVYMjOStd12"/>
              </a:rPr>
              <a:t> </a:t>
            </a:r>
            <a:r>
              <a:rPr lang="ko-KR" altLang="en-US" sz="1500" dirty="0">
                <a:latin typeface="YDVYMjOStd12"/>
              </a:rPr>
              <a:t>파이프</a:t>
            </a:r>
            <a:r>
              <a:rPr lang="en-US" altLang="ko-KR" sz="1500" dirty="0">
                <a:latin typeface="YDVYMjOStd12"/>
              </a:rPr>
              <a:t>(</a:t>
            </a:r>
            <a:r>
              <a:rPr lang="ko-KR" altLang="en-US" sz="1500" dirty="0">
                <a:latin typeface="YDVYMjOStd12"/>
              </a:rPr>
              <a:t>중간 연산</a:t>
            </a:r>
            <a:r>
              <a:rPr lang="en-US" altLang="ko-KR" sz="1500" dirty="0">
                <a:latin typeface="YDVYMjOStd12"/>
              </a:rPr>
              <a:t>)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3350F5-C5A9-4674-BCB8-CB46908F3E37}"/>
              </a:ext>
            </a:extLst>
          </p:cNvPr>
          <p:cNvSpPr/>
          <p:nvPr/>
        </p:nvSpPr>
        <p:spPr>
          <a:xfrm>
            <a:off x="1220035" y="4964199"/>
            <a:ext cx="97380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스트림을 생성하고 이를 대상으로 ‘중간 </a:t>
            </a:r>
            <a:r>
              <a:rPr lang="ko-KR" altLang="en-US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연산’과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‘최종 </a:t>
            </a:r>
            <a:r>
              <a:rPr lang="ko-KR" altLang="en-US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연산’을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진행하면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원하는 기준으로 데이터를 필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터링하고 필터링 된 데이터의 가공된 결과를 얻을 수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그것도 매우 적은 양의 코드로 말이다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스트림의 첫 번째 예제와 이해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05DA9D-2643-479C-9647-BE1CDBF764BF}"/>
              </a:ext>
            </a:extLst>
          </p:cNvPr>
          <p:cNvSpPr/>
          <p:nvPr/>
        </p:nvSpPr>
        <p:spPr>
          <a:xfrm>
            <a:off x="1193531" y="1399685"/>
            <a:ext cx="935156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int[] ar = {1, 2, 3, 4, 5};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IntStream stm1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Arrays.stream</a:t>
            </a:r>
            <a:r>
              <a:rPr lang="en-US" altLang="ko-KR" sz="1500" dirty="0">
                <a:latin typeface="Consolas" panose="020B0609020204030204" pitchFamily="49" charset="0"/>
              </a:rPr>
              <a:t>(ar);   // </a:t>
            </a:r>
            <a:r>
              <a:rPr lang="ko-KR" altLang="en-US" sz="1500" dirty="0">
                <a:latin typeface="Consolas" panose="020B0609020204030204" pitchFamily="49" charset="0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</a:t>
            </a:r>
            <a:r>
              <a:rPr lang="ko-KR" altLang="en-US" sz="1500" dirty="0">
                <a:latin typeface="Consolas" panose="020B0609020204030204" pitchFamily="49" charset="0"/>
              </a:rPr>
              <a:t>로부터 스트림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IntStream stm2 = stm1.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1500" dirty="0">
                <a:latin typeface="Consolas" panose="020B0609020204030204" pitchFamily="49" charset="0"/>
              </a:rPr>
              <a:t>(n -&gt; n%2 == 1);   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중간 연산</a:t>
            </a:r>
            <a:r>
              <a:rPr lang="ko-KR" altLang="en-US" sz="1500" dirty="0">
                <a:latin typeface="Consolas" panose="020B0609020204030204" pitchFamily="49" charset="0"/>
              </a:rPr>
              <a:t> 진행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sum = stm2.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최종 연산</a:t>
            </a:r>
            <a:r>
              <a:rPr lang="ko-KR" altLang="en-US" sz="1500" dirty="0">
                <a:latin typeface="Consolas" panose="020B0609020204030204" pitchFamily="49" charset="0"/>
              </a:rPr>
              <a:t> 진행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System.out.println(sum);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F2278-F25C-4293-ACB1-C0A8E4B7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58" y="5090426"/>
            <a:ext cx="3314700" cy="1123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EA57D3-B32A-4719-9643-D07C0228A01E}"/>
              </a:ext>
            </a:extLst>
          </p:cNvPr>
          <p:cNvSpPr/>
          <p:nvPr/>
        </p:nvSpPr>
        <p:spPr>
          <a:xfrm>
            <a:off x="4719485" y="3735364"/>
            <a:ext cx="6607278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int[] ar = {1, 2, 3, 4, 5};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sum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Arrays.stream</a:t>
            </a:r>
            <a:r>
              <a:rPr lang="en-US" altLang="ko-KR" sz="1500" dirty="0">
                <a:latin typeface="Consolas" panose="020B0609020204030204" pitchFamily="49" charset="0"/>
              </a:rPr>
              <a:t>(ar)  // </a:t>
            </a:r>
            <a:r>
              <a:rPr lang="ko-KR" altLang="en-US" sz="1500" dirty="0">
                <a:latin typeface="Consolas" panose="020B0609020204030204" pitchFamily="49" charset="0"/>
              </a:rPr>
              <a:t>스트림 생성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.filter</a:t>
            </a:r>
            <a:r>
              <a:rPr lang="en-US" altLang="ko-KR" sz="1500" dirty="0">
                <a:latin typeface="Consolas" panose="020B0609020204030204" pitchFamily="49" charset="0"/>
              </a:rPr>
              <a:t>(n -&gt; n%2 == 1)  // filter </a:t>
            </a:r>
            <a:r>
              <a:rPr lang="ko-KR" altLang="en-US" sz="1500" dirty="0">
                <a:latin typeface="Consolas" panose="020B0609020204030204" pitchFamily="49" charset="0"/>
              </a:rPr>
              <a:t>통과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.sum</a:t>
            </a:r>
            <a:r>
              <a:rPr lang="en-US" altLang="ko-KR" sz="1500" dirty="0">
                <a:latin typeface="Consolas" panose="020B0609020204030204" pitchFamily="49" charset="0"/>
              </a:rPr>
              <a:t>();  // sum</a:t>
            </a:r>
            <a:r>
              <a:rPr lang="ko-KR" altLang="en-US" sz="1500" dirty="0">
                <a:latin typeface="Consolas" panose="020B0609020204030204" pitchFamily="49" charset="0"/>
              </a:rPr>
              <a:t> 통과 결과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System.out.println(sum);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0D9DAB7-057A-4C24-A252-46E42A418434}"/>
              </a:ext>
            </a:extLst>
          </p:cNvPr>
          <p:cNvSpPr/>
          <p:nvPr/>
        </p:nvSpPr>
        <p:spPr>
          <a:xfrm>
            <a:off x="501649" y="2890684"/>
            <a:ext cx="3908119" cy="1725561"/>
          </a:xfrm>
          <a:custGeom>
            <a:avLst/>
            <a:gdLst>
              <a:gd name="connsiteX0" fmla="*/ 869951 w 3908119"/>
              <a:gd name="connsiteY0" fmla="*/ 0 h 1725561"/>
              <a:gd name="connsiteX1" fmla="*/ 191525 w 3908119"/>
              <a:gd name="connsiteY1" fmla="*/ 1371600 h 1725561"/>
              <a:gd name="connsiteX2" fmla="*/ 3908119 w 3908119"/>
              <a:gd name="connsiteY2" fmla="*/ 1725561 h 172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8119" h="1725561">
                <a:moveTo>
                  <a:pt x="869951" y="0"/>
                </a:moveTo>
                <a:cubicBezTo>
                  <a:pt x="277557" y="542003"/>
                  <a:pt x="-314836" y="1084006"/>
                  <a:pt x="191525" y="1371600"/>
                </a:cubicBezTo>
                <a:cubicBezTo>
                  <a:pt x="697886" y="1659194"/>
                  <a:pt x="2303002" y="1692377"/>
                  <a:pt x="3908119" y="172556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76522-E5AF-4E82-AC77-CB5F9E3627E0}"/>
              </a:ext>
            </a:extLst>
          </p:cNvPr>
          <p:cNvSpPr/>
          <p:nvPr/>
        </p:nvSpPr>
        <p:spPr>
          <a:xfrm>
            <a:off x="5226829" y="3034877"/>
            <a:ext cx="475782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최종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연산 생략하면 아무 결과도 얻지 못한다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본서에서 스트림을 설명하는 방향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9E52B-DAF5-4EF3-A625-825BA7602A65}"/>
              </a:ext>
            </a:extLst>
          </p:cNvPr>
          <p:cNvSpPr/>
          <p:nvPr/>
        </p:nvSpPr>
        <p:spPr>
          <a:xfrm>
            <a:off x="1193531" y="151990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스트림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관련 전체 내용의 구분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• </a:t>
            </a:r>
            <a:r>
              <a:rPr lang="ko-KR" altLang="en-US" sz="1600" dirty="0">
                <a:latin typeface="Consolas" panose="020B0609020204030204" pitchFamily="49" charset="0"/>
              </a:rPr>
              <a:t>스트림의 생성 방법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• </a:t>
            </a:r>
            <a:r>
              <a:rPr lang="ko-KR" altLang="en-US" sz="1600" dirty="0">
                <a:latin typeface="Consolas" panose="020B0609020204030204" pitchFamily="49" charset="0"/>
              </a:rPr>
              <a:t>중간 연산의 종류와 내용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• </a:t>
            </a:r>
            <a:r>
              <a:rPr lang="ko-KR" altLang="en-US" sz="1600" dirty="0">
                <a:latin typeface="Consolas" panose="020B0609020204030204" pitchFamily="49" charset="0"/>
              </a:rPr>
              <a:t>최종 연산의 종류와 내용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51C1F-2F52-4BCC-B2DF-BBD8C1C9A94D}"/>
              </a:ext>
            </a:extLst>
          </p:cNvPr>
          <p:cNvSpPr/>
          <p:nvPr/>
        </p:nvSpPr>
        <p:spPr>
          <a:xfrm>
            <a:off x="5492301" y="3110874"/>
            <a:ext cx="59966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스트림의 생성 방법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배열 및 컬렉션 인스턴스 대상으로 스트림을 생성하는 방법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중간 연산의 종류와 내용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필터링</a:t>
            </a:r>
            <a:r>
              <a:rPr lang="en-US" altLang="ko-KR" sz="1500" dirty="0">
                <a:latin typeface="Consolas" panose="020B0609020204030204" pitchFamily="49" charset="0"/>
              </a:rPr>
              <a:t>(Filtering) </a:t>
            </a:r>
            <a:r>
              <a:rPr lang="ko-KR" altLang="en-US" sz="1500" dirty="0">
                <a:latin typeface="Consolas" panose="020B0609020204030204" pitchFamily="49" charset="0"/>
              </a:rPr>
              <a:t>및 맵핑</a:t>
            </a:r>
            <a:r>
              <a:rPr lang="en-US" altLang="ko-KR" sz="1500" dirty="0">
                <a:latin typeface="Consolas" panose="020B0609020204030204" pitchFamily="49" charset="0"/>
              </a:rPr>
              <a:t>(Mapping) </a:t>
            </a:r>
            <a:r>
              <a:rPr lang="ko-KR" altLang="en-US" sz="1500" dirty="0">
                <a:latin typeface="Consolas" panose="020B0609020204030204" pitchFamily="49" charset="0"/>
              </a:rPr>
              <a:t>관련 연산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최종 연산의 종류와 내용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리덕션</a:t>
            </a:r>
            <a:r>
              <a:rPr lang="en-US" altLang="ko-KR" sz="1500" dirty="0">
                <a:latin typeface="Consolas" panose="020B0609020204030204" pitchFamily="49" charset="0"/>
              </a:rPr>
              <a:t>(Reduction) </a:t>
            </a:r>
            <a:r>
              <a:rPr lang="ko-KR" altLang="en-US" sz="1500" dirty="0">
                <a:latin typeface="Consolas" panose="020B0609020204030204" pitchFamily="49" charset="0"/>
              </a:rPr>
              <a:t>관련 연산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8904B23-C080-40AE-8302-EEB2D699E9B7}"/>
              </a:ext>
            </a:extLst>
          </p:cNvPr>
          <p:cNvSpPr/>
          <p:nvPr/>
        </p:nvSpPr>
        <p:spPr>
          <a:xfrm>
            <a:off x="2205192" y="3766442"/>
            <a:ext cx="2706021" cy="884903"/>
          </a:xfrm>
          <a:custGeom>
            <a:avLst/>
            <a:gdLst>
              <a:gd name="connsiteX0" fmla="*/ 567505 w 2706021"/>
              <a:gd name="connsiteY0" fmla="*/ 0 h 884903"/>
              <a:gd name="connsiteX1" fmla="*/ 139802 w 2706021"/>
              <a:gd name="connsiteY1" fmla="*/ 811161 h 884903"/>
              <a:gd name="connsiteX2" fmla="*/ 2706021 w 2706021"/>
              <a:gd name="connsiteY2" fmla="*/ 884903 h 88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021" h="884903">
                <a:moveTo>
                  <a:pt x="567505" y="0"/>
                </a:moveTo>
                <a:cubicBezTo>
                  <a:pt x="175444" y="331838"/>
                  <a:pt x="-216617" y="663677"/>
                  <a:pt x="139802" y="811161"/>
                </a:cubicBezTo>
                <a:cubicBezTo>
                  <a:pt x="496221" y="958645"/>
                  <a:pt x="2364350" y="816077"/>
                  <a:pt x="2706021" y="884903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B04AF1-DEF8-4B95-986F-0A378C79C727}"/>
              </a:ext>
            </a:extLst>
          </p:cNvPr>
          <p:cNvSpPr/>
          <p:nvPr/>
        </p:nvSpPr>
        <p:spPr>
          <a:xfrm>
            <a:off x="964002" y="4835782"/>
            <a:ext cx="4757829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이중 일부에 해당하는 다음 내용들만 이번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Chapter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에서 설명 나머진 다음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Chapter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에서 설명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 생성하기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5766F3-007D-4829-AB6C-F60D90C8A58D}"/>
              </a:ext>
            </a:extLst>
          </p:cNvPr>
          <p:cNvSpPr/>
          <p:nvPr/>
        </p:nvSpPr>
        <p:spPr>
          <a:xfrm>
            <a:off x="1193531" y="152776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배열 대상 스트림 생성 대표 메소드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558D67-8F9F-4D33-B7C0-12ADA2471999}"/>
              </a:ext>
            </a:extLst>
          </p:cNvPr>
          <p:cNvSpPr/>
          <p:nvPr/>
        </p:nvSpPr>
        <p:spPr>
          <a:xfrm>
            <a:off x="1193531" y="1913698"/>
            <a:ext cx="79542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public static &lt;T&gt; Stream&lt;T&gt; stream(T[] array)   // Arrays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클래스에 정의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2AB8A-D851-414A-9E8F-D58A9A6D12AA}"/>
              </a:ext>
            </a:extLst>
          </p:cNvPr>
          <p:cNvSpPr/>
          <p:nvPr/>
        </p:nvSpPr>
        <p:spPr>
          <a:xfrm>
            <a:off x="1193530" y="2490065"/>
            <a:ext cx="932206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String[] names = {"YOON", "LEE", "PARK"};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Stream&lt;String&gt; </a:t>
            </a:r>
            <a:r>
              <a:rPr lang="en-US" altLang="ko-KR" sz="1500" dirty="0" err="1">
                <a:latin typeface="Consolas" panose="020B0609020204030204" pitchFamily="49" charset="0"/>
              </a:rPr>
              <a:t>stm</a:t>
            </a:r>
            <a:r>
              <a:rPr lang="en-US" altLang="ko-KR" sz="1500" dirty="0">
                <a:latin typeface="Consolas" panose="020B0609020204030204" pitchFamily="49" charset="0"/>
              </a:rPr>
              <a:t> = Arrays.stream(names);   // </a:t>
            </a:r>
            <a:r>
              <a:rPr lang="ko-KR" altLang="en-US" sz="1500" dirty="0">
                <a:latin typeface="Consolas" panose="020B0609020204030204" pitchFamily="49" charset="0"/>
              </a:rPr>
              <a:t>스트림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stm.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latin typeface="Consolas" panose="020B0609020204030204" pitchFamily="49" charset="0"/>
              </a:rPr>
              <a:t>s -&gt; System.out.println(s)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500" dirty="0">
                <a:latin typeface="Consolas" panose="020B0609020204030204" pitchFamily="49" charset="0"/>
              </a:rPr>
              <a:t>;   // </a:t>
            </a:r>
            <a:r>
              <a:rPr lang="ko-KR" altLang="en-US" sz="1500" dirty="0">
                <a:latin typeface="Consolas" panose="020B0609020204030204" pitchFamily="49" charset="0"/>
              </a:rPr>
              <a:t>최종 연산 진행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FDA7A1-91AA-42BD-9861-2A1AABE9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0" y="4566843"/>
            <a:ext cx="320040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033A6D-D276-40EB-B072-FC0C0DC35C2E}"/>
              </a:ext>
            </a:extLst>
          </p:cNvPr>
          <p:cNvSpPr/>
          <p:nvPr/>
        </p:nvSpPr>
        <p:spPr>
          <a:xfrm>
            <a:off x="6739086" y="127580"/>
            <a:ext cx="44165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 forEach(</a:t>
            </a:r>
            <a:r>
              <a:rPr lang="en-US" altLang="ko-KR" sz="1500" dirty="0">
                <a:latin typeface="Consolas" panose="020B0609020204030204" pitchFamily="49" charset="0"/>
                <a:hlinkClick r:id="rId3" tooltip="interface in java.util.function"/>
              </a:rPr>
              <a:t>Consumer</a:t>
            </a:r>
            <a:r>
              <a:rPr lang="en-US" altLang="ko-KR" sz="1500" dirty="0">
                <a:latin typeface="Consolas" panose="020B0609020204030204" pitchFamily="49" charset="0"/>
              </a:rPr>
              <a:t>&lt;? super </a:t>
            </a:r>
            <a:r>
              <a:rPr lang="en-US" altLang="ko-KR" sz="1500" dirty="0">
                <a:latin typeface="Consolas" panose="020B0609020204030204" pitchFamily="49" charset="0"/>
                <a:hlinkClick r:id="rId4" tooltip="type parameter in Stream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&gt; action)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// </a:t>
            </a:r>
            <a:r>
              <a:rPr lang="fr-FR" altLang="ko-KR" sz="1500" dirty="0">
                <a:latin typeface="Consolas" panose="020B0609020204030204" pitchFamily="49" charset="0"/>
              </a:rPr>
              <a:t>Consumer&lt;T&gt;     void accept(T t)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CEF57C-BE6B-4475-A98A-900433660928}"/>
              </a:ext>
            </a:extLst>
          </p:cNvPr>
          <p:cNvSpPr/>
          <p:nvPr/>
        </p:nvSpPr>
        <p:spPr>
          <a:xfrm>
            <a:off x="5649615" y="4133917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String[] names = {"YOON", "LEE", "PARK"};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Arrays.stream(names)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.forEach(s -&gt; System.out.println(s));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8229AC9-6540-4BF3-9B3D-1A7C8317D364}"/>
              </a:ext>
            </a:extLst>
          </p:cNvPr>
          <p:cNvSpPr/>
          <p:nvPr/>
        </p:nvSpPr>
        <p:spPr>
          <a:xfrm>
            <a:off x="4045768" y="4026310"/>
            <a:ext cx="1396387" cy="1236851"/>
          </a:xfrm>
          <a:custGeom>
            <a:avLst/>
            <a:gdLst>
              <a:gd name="connsiteX0" fmla="*/ 496735 w 1396387"/>
              <a:gd name="connsiteY0" fmla="*/ 0 h 1236851"/>
              <a:gd name="connsiteX1" fmla="*/ 39535 w 1396387"/>
              <a:gd name="connsiteY1" fmla="*/ 1061884 h 1236851"/>
              <a:gd name="connsiteX2" fmla="*/ 1396387 w 1396387"/>
              <a:gd name="connsiteY2" fmla="*/ 1224116 h 123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387" h="1236851">
                <a:moveTo>
                  <a:pt x="496735" y="0"/>
                </a:moveTo>
                <a:cubicBezTo>
                  <a:pt x="193164" y="428932"/>
                  <a:pt x="-110407" y="857865"/>
                  <a:pt x="39535" y="1061884"/>
                </a:cubicBezTo>
                <a:cubicBezTo>
                  <a:pt x="189477" y="1265903"/>
                  <a:pt x="792932" y="1245009"/>
                  <a:pt x="1396387" y="122411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22F0B0-4E89-47D0-BED1-68672C219B7C}"/>
              </a:ext>
            </a:extLst>
          </p:cNvPr>
          <p:cNvSpPr/>
          <p:nvPr/>
        </p:nvSpPr>
        <p:spPr>
          <a:xfrm>
            <a:off x="3490658" y="5262168"/>
            <a:ext cx="306222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실제로는 이러한 스타일로 코딩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 생성하기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대상 다양한 메소드들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6E7624-7965-458B-807F-62197B4CA4B2}"/>
              </a:ext>
            </a:extLst>
          </p:cNvPr>
          <p:cNvSpPr/>
          <p:nvPr/>
        </p:nvSpPr>
        <p:spPr>
          <a:xfrm>
            <a:off x="1145405" y="1389264"/>
            <a:ext cx="99621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IntStream stream(int[] array)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IntStream stream(int[] array, int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endExclusive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DoubleStream stream(double[] array)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DoubleStream stream(double[] array, int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endExclusive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LongStream stream(double[] array)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LongStream stream(double[] array, int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endExclusive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													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Arrays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클래스에 정의된 메소드들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86D88D-FC66-4BB4-9C55-2A7108505077}"/>
              </a:ext>
            </a:extLst>
          </p:cNvPr>
          <p:cNvSpPr/>
          <p:nvPr/>
        </p:nvSpPr>
        <p:spPr>
          <a:xfrm>
            <a:off x="1193531" y="3572439"/>
            <a:ext cx="98087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fr-FR" altLang="ko-KR" sz="1400" dirty="0">
                <a:latin typeface="Consolas" panose="020B0609020204030204" pitchFamily="49" charset="0"/>
              </a:rPr>
              <a:t>   double[] ds = {1.1, 2.2, 3.3, 4.4, 5.5};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Arrays.stream(ds)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.forEach(d -&gt; System.out.print(d + "\t"));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Arrays.stream(ds, 1, 4) // </a:t>
            </a:r>
            <a:r>
              <a:rPr lang="ko-KR" altLang="en-US" sz="1400" dirty="0">
                <a:latin typeface="Consolas" panose="020B0609020204030204" pitchFamily="49" charset="0"/>
              </a:rPr>
              <a:t>인덱스 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latin typeface="Consolas" panose="020B0609020204030204" pitchFamily="49" charset="0"/>
              </a:rPr>
              <a:t>부터 인덱스 </a:t>
            </a:r>
            <a:r>
              <a:rPr lang="en-US" altLang="ko-KR" sz="1400" dirty="0">
                <a:latin typeface="Consolas" panose="020B0609020204030204" pitchFamily="49" charset="0"/>
              </a:rPr>
              <a:t>4 </a:t>
            </a:r>
            <a:r>
              <a:rPr lang="ko-KR" altLang="en-US" sz="1400" dirty="0">
                <a:latin typeface="Consolas" panose="020B0609020204030204" pitchFamily="49" charset="0"/>
              </a:rPr>
              <a:t>이전까지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.forEach(d -&gt; System.out.print(d + "\t"));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ADA035-227E-4423-B7EC-769235D5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910" y="4824977"/>
            <a:ext cx="3248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 생성하기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인스턴스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8FB61-F944-4142-BB8C-A9918E8DF826}"/>
              </a:ext>
            </a:extLst>
          </p:cNvPr>
          <p:cNvSpPr/>
          <p:nvPr/>
        </p:nvSpPr>
        <p:spPr>
          <a:xfrm>
            <a:off x="1097280" y="1638078"/>
            <a:ext cx="7757652" cy="1249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컬렉션 인스턴스를 대상으로 스트림 생성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시 호출하는 메소드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default Stream&lt;E&gt; stream()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>
                <a:latin typeface="Consolas" panose="020B0609020204030204" pitchFamily="49" charset="0"/>
              </a:rPr>
              <a:t>java.util.Collection</a:t>
            </a:r>
            <a:r>
              <a:rPr lang="en-US" altLang="ko-KR" sz="1600" dirty="0">
                <a:latin typeface="Consolas" panose="020B0609020204030204" pitchFamily="49" charset="0"/>
              </a:rPr>
              <a:t>&lt;E&gt;</a:t>
            </a:r>
            <a:r>
              <a:rPr lang="ko-KR" altLang="en-US" sz="1600" dirty="0">
                <a:latin typeface="Consolas" panose="020B0609020204030204" pitchFamily="49" charset="0"/>
              </a:rPr>
              <a:t>의 디폴트 메소드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C05AB2-91B2-4D73-A6E5-453B2443CDA2}"/>
              </a:ext>
            </a:extLst>
          </p:cNvPr>
          <p:cNvSpPr/>
          <p:nvPr/>
        </p:nvSpPr>
        <p:spPr>
          <a:xfrm>
            <a:off x="1193530" y="3249783"/>
            <a:ext cx="10472443" cy="191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List&lt;String&gt; list = Arrays.asList("Toy", "Robot", "Box");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list.stream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.forEach(s -&gt; System.out.print(s + "\t"));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9C9733-6143-4603-B4A9-E49E7246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305" y="4309256"/>
            <a:ext cx="26193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8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29-2. </a:t>
            </a:r>
            <a:r>
              <a:rPr lang="ko-KR" altLang="en-US" sz="4400" dirty="0">
                <a:solidFill>
                  <a:schemeClr val="tx2"/>
                </a:solidFill>
              </a:rPr>
              <a:t>필터링과 맵핑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11329</TotalTime>
  <Words>1605</Words>
  <Application>Microsoft Office PowerPoint</Application>
  <PresentationFormat>와이드스크린</PresentationFormat>
  <Paragraphs>193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29-1. 스트림의 이해와     스트림의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29-2. 필터링과 맵핑</vt:lpstr>
      <vt:lpstr>PowerPoint 프레젠테이션</vt:lpstr>
      <vt:lpstr>PowerPoint 프레젠테이션</vt:lpstr>
      <vt:lpstr>PowerPoint 프레젠테이션</vt:lpstr>
      <vt:lpstr>PowerPoint 프레젠테이션</vt:lpstr>
      <vt:lpstr>29-3. 리덕션, 병렬 스트림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3012</cp:revision>
  <dcterms:created xsi:type="dcterms:W3CDTF">2017-07-09T08:11:09Z</dcterms:created>
  <dcterms:modified xsi:type="dcterms:W3CDTF">2017-11-10T05:41:16Z</dcterms:modified>
</cp:coreProperties>
</file>