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574" r:id="rId4"/>
    <p:sldId id="624" r:id="rId5"/>
    <p:sldId id="580" r:id="rId6"/>
    <p:sldId id="625" r:id="rId7"/>
    <p:sldId id="626" r:id="rId8"/>
    <p:sldId id="601" r:id="rId9"/>
    <p:sldId id="627" r:id="rId10"/>
    <p:sldId id="628" r:id="rId11"/>
    <p:sldId id="575" r:id="rId12"/>
    <p:sldId id="629" r:id="rId13"/>
    <p:sldId id="622" r:id="rId14"/>
    <p:sldId id="582" r:id="rId15"/>
    <p:sldId id="602" r:id="rId16"/>
    <p:sldId id="604" r:id="rId17"/>
    <p:sldId id="549" r:id="rId18"/>
    <p:sldId id="623" r:id="rId19"/>
    <p:sldId id="621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C40000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xmlns="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30.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스트림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2	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맵핑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(Mapping)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대한 추가 정리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예제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AF95B2-DCED-4EB4-A76D-26BDFC7E92C1}"/>
              </a:ext>
            </a:extLst>
          </p:cNvPr>
          <p:cNvSpPr/>
          <p:nvPr/>
        </p:nvSpPr>
        <p:spPr>
          <a:xfrm>
            <a:off x="1193531" y="1549858"/>
            <a:ext cx="6096000" cy="31328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 err="1">
                <a:latin typeface="Consolas" panose="020B0609020204030204" pitchFamily="49" charset="0"/>
              </a:rPr>
              <a:t>ReportCard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private int </a:t>
            </a:r>
            <a:r>
              <a:rPr lang="en-US" altLang="ko-KR" sz="1300" dirty="0" err="1">
                <a:latin typeface="Consolas" panose="020B0609020204030204" pitchFamily="49" charset="0"/>
              </a:rPr>
              <a:t>kor</a:t>
            </a:r>
            <a:r>
              <a:rPr lang="en-US" altLang="ko-KR" sz="1300" dirty="0">
                <a:latin typeface="Consolas" panose="020B0609020204030204" pitchFamily="49" charset="0"/>
              </a:rPr>
              <a:t>; // </a:t>
            </a:r>
            <a:r>
              <a:rPr lang="ko-KR" altLang="en-US" sz="1300" dirty="0">
                <a:latin typeface="Consolas" panose="020B0609020204030204" pitchFamily="49" charset="0"/>
              </a:rPr>
              <a:t>국어 점수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private int </a:t>
            </a:r>
            <a:r>
              <a:rPr lang="en-US" altLang="ko-KR" sz="1300" dirty="0" err="1">
                <a:latin typeface="Consolas" panose="020B0609020204030204" pitchFamily="49" charset="0"/>
              </a:rPr>
              <a:t>eng</a:t>
            </a:r>
            <a:r>
              <a:rPr lang="en-US" altLang="ko-KR" sz="1300" dirty="0">
                <a:latin typeface="Consolas" panose="020B0609020204030204" pitchFamily="49" charset="0"/>
              </a:rPr>
              <a:t>; // </a:t>
            </a:r>
            <a:r>
              <a:rPr lang="ko-KR" altLang="en-US" sz="1300" dirty="0">
                <a:latin typeface="Consolas" panose="020B0609020204030204" pitchFamily="49" charset="0"/>
              </a:rPr>
              <a:t>영어 점수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private int math; // </a:t>
            </a:r>
            <a:r>
              <a:rPr lang="ko-KR" altLang="en-US" sz="1300" dirty="0">
                <a:latin typeface="Consolas" panose="020B0609020204030204" pitchFamily="49" charset="0"/>
              </a:rPr>
              <a:t>수학 점수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</a:t>
            </a:r>
            <a:r>
              <a:rPr lang="en-US" altLang="ko-KR" sz="1300" dirty="0" err="1">
                <a:latin typeface="Consolas" panose="020B0609020204030204" pitchFamily="49" charset="0"/>
              </a:rPr>
              <a:t>ReportCard</a:t>
            </a:r>
            <a:r>
              <a:rPr lang="en-US" altLang="ko-KR" sz="1300" dirty="0">
                <a:latin typeface="Consolas" panose="020B0609020204030204" pitchFamily="49" charset="0"/>
              </a:rPr>
              <a:t>(int k, int e, int m)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kor</a:t>
            </a:r>
            <a:r>
              <a:rPr lang="en-US" altLang="ko-KR" sz="1300" dirty="0">
                <a:latin typeface="Consolas" panose="020B0609020204030204" pitchFamily="49" charset="0"/>
              </a:rPr>
              <a:t> = k;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eng</a:t>
            </a:r>
            <a:r>
              <a:rPr lang="en-US" altLang="ko-KR" sz="1300" dirty="0">
                <a:latin typeface="Consolas" panose="020B0609020204030204" pitchFamily="49" charset="0"/>
              </a:rPr>
              <a:t> = e;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math = m;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int </a:t>
            </a:r>
            <a:r>
              <a:rPr lang="en-US" altLang="ko-KR" sz="1300" dirty="0" err="1">
                <a:latin typeface="Consolas" panose="020B0609020204030204" pitchFamily="49" charset="0"/>
              </a:rPr>
              <a:t>getKor</a:t>
            </a:r>
            <a:r>
              <a:rPr lang="en-US" altLang="ko-KR" sz="1300" dirty="0">
                <a:latin typeface="Consolas" panose="020B0609020204030204" pitchFamily="49" charset="0"/>
              </a:rPr>
              <a:t>() { return </a:t>
            </a:r>
            <a:r>
              <a:rPr lang="en-US" altLang="ko-KR" sz="1300" dirty="0" err="1">
                <a:latin typeface="Consolas" panose="020B0609020204030204" pitchFamily="49" charset="0"/>
              </a:rPr>
              <a:t>kor</a:t>
            </a:r>
            <a:r>
              <a:rPr lang="en-US" altLang="ko-KR" sz="13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int </a:t>
            </a:r>
            <a:r>
              <a:rPr lang="en-US" altLang="ko-KR" sz="1300" dirty="0" err="1">
                <a:latin typeface="Consolas" panose="020B0609020204030204" pitchFamily="49" charset="0"/>
              </a:rPr>
              <a:t>getEng</a:t>
            </a:r>
            <a:r>
              <a:rPr lang="en-US" altLang="ko-KR" sz="1300" dirty="0">
                <a:latin typeface="Consolas" panose="020B0609020204030204" pitchFamily="49" charset="0"/>
              </a:rPr>
              <a:t>() { return </a:t>
            </a:r>
            <a:r>
              <a:rPr lang="en-US" altLang="ko-KR" sz="1300" dirty="0" err="1">
                <a:latin typeface="Consolas" panose="020B0609020204030204" pitchFamily="49" charset="0"/>
              </a:rPr>
              <a:t>eng</a:t>
            </a:r>
            <a:r>
              <a:rPr lang="en-US" altLang="ko-KR" sz="13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int </a:t>
            </a:r>
            <a:r>
              <a:rPr lang="en-US" altLang="ko-KR" sz="1300" dirty="0" err="1">
                <a:latin typeface="Consolas" panose="020B0609020204030204" pitchFamily="49" charset="0"/>
              </a:rPr>
              <a:t>getMath</a:t>
            </a:r>
            <a:r>
              <a:rPr lang="en-US" altLang="ko-KR" sz="1300" dirty="0">
                <a:latin typeface="Consolas" panose="020B0609020204030204" pitchFamily="49" charset="0"/>
              </a:rPr>
              <a:t>() { return math;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32E0474-7A54-4B28-97EB-D5BF3B2FB52C}"/>
              </a:ext>
            </a:extLst>
          </p:cNvPr>
          <p:cNvSpPr/>
          <p:nvPr/>
        </p:nvSpPr>
        <p:spPr>
          <a:xfrm>
            <a:off x="5897216" y="1549858"/>
            <a:ext cx="5976731" cy="4004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ReportCard</a:t>
            </a:r>
            <a:r>
              <a:rPr lang="en-US" altLang="ko-KR" sz="1300" dirty="0">
                <a:latin typeface="Consolas" panose="020B0609020204030204" pitchFamily="49" charset="0"/>
              </a:rPr>
              <a:t>[] cards =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new </a:t>
            </a:r>
            <a:r>
              <a:rPr lang="en-US" altLang="ko-KR" sz="1300" dirty="0" err="1">
                <a:latin typeface="Consolas" panose="020B0609020204030204" pitchFamily="49" charset="0"/>
              </a:rPr>
              <a:t>ReportCard</a:t>
            </a:r>
            <a:r>
              <a:rPr lang="en-US" altLang="ko-KR" sz="1300" dirty="0">
                <a:latin typeface="Consolas" panose="020B0609020204030204" pitchFamily="49" charset="0"/>
              </a:rPr>
              <a:t>(70, 80, 90),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new </a:t>
            </a:r>
            <a:r>
              <a:rPr lang="en-US" altLang="ko-KR" sz="1300" dirty="0" err="1">
                <a:latin typeface="Consolas" panose="020B0609020204030204" pitchFamily="49" charset="0"/>
              </a:rPr>
              <a:t>ReportCard</a:t>
            </a:r>
            <a:r>
              <a:rPr lang="en-US" altLang="ko-KR" sz="1300" dirty="0">
                <a:latin typeface="Consolas" panose="020B0609020204030204" pitchFamily="49" charset="0"/>
              </a:rPr>
              <a:t>(90, 80, 70),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new </a:t>
            </a:r>
            <a:r>
              <a:rPr lang="en-US" altLang="ko-KR" sz="1300" dirty="0" err="1">
                <a:latin typeface="Consolas" panose="020B0609020204030204" pitchFamily="49" charset="0"/>
              </a:rPr>
              <a:t>ReportCard</a:t>
            </a:r>
            <a:r>
              <a:rPr lang="en-US" altLang="ko-KR" sz="1300" dirty="0">
                <a:latin typeface="Consolas" panose="020B0609020204030204" pitchFamily="49" charset="0"/>
              </a:rPr>
              <a:t>(80, 80, 80)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};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en-US" altLang="ko-KR" sz="1300" dirty="0" err="1">
                <a:latin typeface="Consolas" panose="020B0609020204030204" pitchFamily="49" charset="0"/>
              </a:rPr>
              <a:t>ReportCard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ko-KR" altLang="en-US" sz="1300" dirty="0">
                <a:latin typeface="Consolas" panose="020B0609020204030204" pitchFamily="49" charset="0"/>
              </a:rPr>
              <a:t>인스턴스로 이뤄진 스트림 생성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Stream&lt;</a:t>
            </a:r>
            <a:r>
              <a:rPr lang="en-US" altLang="ko-KR" sz="1300" dirty="0" err="1">
                <a:latin typeface="Consolas" panose="020B0609020204030204" pitchFamily="49" charset="0"/>
              </a:rPr>
              <a:t>ReportCard</a:t>
            </a:r>
            <a:r>
              <a:rPr lang="en-US" altLang="ko-KR" sz="1300" dirty="0">
                <a:latin typeface="Consolas" panose="020B0609020204030204" pitchFamily="49" charset="0"/>
              </a:rPr>
              <a:t>&gt; </a:t>
            </a:r>
            <a:r>
              <a:rPr lang="en-US" altLang="ko-KR" sz="1300" dirty="0" err="1">
                <a:latin typeface="Consolas" panose="020B0609020204030204" pitchFamily="49" charset="0"/>
              </a:rPr>
              <a:t>sr</a:t>
            </a:r>
            <a:r>
              <a:rPr lang="en-US" altLang="ko-KR" sz="1300" dirty="0">
                <a:latin typeface="Consolas" panose="020B0609020204030204" pitchFamily="49" charset="0"/>
              </a:rPr>
              <a:t> = Arrays.stream(cards);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학생들의 점수 정보로 이뤄진 스트림 생성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IntStream si = </a:t>
            </a:r>
            <a:r>
              <a:rPr lang="en-US" altLang="ko-KR" sz="1300" dirty="0" err="1">
                <a:latin typeface="Consolas" panose="020B0609020204030204" pitchFamily="49" charset="0"/>
              </a:rPr>
              <a:t>sr.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flatMapToInt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r -&gt; IntStream.of(</a:t>
            </a:r>
            <a:r>
              <a:rPr lang="en-US" altLang="ko-KR" sz="1300" dirty="0" err="1">
                <a:latin typeface="Consolas" panose="020B0609020204030204" pitchFamily="49" charset="0"/>
              </a:rPr>
              <a:t>r.getKor</a:t>
            </a:r>
            <a:r>
              <a:rPr lang="en-US" altLang="ko-KR" sz="1300" dirty="0">
                <a:latin typeface="Consolas" panose="020B0609020204030204" pitchFamily="49" charset="0"/>
              </a:rPr>
              <a:t>(), </a:t>
            </a:r>
            <a:r>
              <a:rPr lang="en-US" altLang="ko-KR" sz="1300" dirty="0" err="1">
                <a:latin typeface="Consolas" panose="020B0609020204030204" pitchFamily="49" charset="0"/>
              </a:rPr>
              <a:t>r.getEng</a:t>
            </a:r>
            <a:r>
              <a:rPr lang="en-US" altLang="ko-KR" sz="1300" dirty="0">
                <a:latin typeface="Consolas" panose="020B0609020204030204" pitchFamily="49" charset="0"/>
              </a:rPr>
              <a:t>(), </a:t>
            </a:r>
            <a:r>
              <a:rPr lang="en-US" altLang="ko-KR" sz="1300" dirty="0" err="1">
                <a:latin typeface="Consolas" panose="020B0609020204030204" pitchFamily="49" charset="0"/>
              </a:rPr>
              <a:t>r.getMath</a:t>
            </a:r>
            <a:r>
              <a:rPr lang="en-US" altLang="ko-KR" sz="1300" dirty="0">
                <a:latin typeface="Consolas" panose="020B0609020204030204" pitchFamily="49" charset="0"/>
              </a:rPr>
              <a:t>()));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평균을 구하기 위한 최종 연산 </a:t>
            </a:r>
            <a:r>
              <a:rPr lang="en-US" altLang="ko-KR" sz="1300" dirty="0">
                <a:latin typeface="Consolas" panose="020B0609020204030204" pitchFamily="49" charset="0"/>
              </a:rPr>
              <a:t>average </a:t>
            </a:r>
            <a:r>
              <a:rPr lang="ko-KR" altLang="en-US" sz="1300" dirty="0">
                <a:latin typeface="Consolas" panose="020B0609020204030204" pitchFamily="49" charset="0"/>
              </a:rPr>
              <a:t>진행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double </a:t>
            </a:r>
            <a:r>
              <a:rPr lang="en-US" altLang="ko-KR" sz="1300" dirty="0" err="1">
                <a:latin typeface="Consolas" panose="020B0609020204030204" pitchFamily="49" charset="0"/>
              </a:rPr>
              <a:t>avg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si.average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getAsDouble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System.out.println("avg. " + </a:t>
            </a:r>
            <a:r>
              <a:rPr lang="en-US" altLang="ko-KR" sz="1300" dirty="0" err="1">
                <a:latin typeface="Consolas" panose="020B0609020204030204" pitchFamily="49" charset="0"/>
              </a:rPr>
              <a:t>avg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B8E9518-3B20-47E6-8F98-A05FFFD28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581" y="5266956"/>
            <a:ext cx="2981325" cy="10953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2837E39-2621-4D62-BBEF-A267101D71C6}"/>
              </a:ext>
            </a:extLst>
          </p:cNvPr>
          <p:cNvSpPr/>
          <p:nvPr/>
        </p:nvSpPr>
        <p:spPr>
          <a:xfrm>
            <a:off x="1193531" y="5655951"/>
            <a:ext cx="6652591" cy="605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OptionalDouble average()</a:t>
            </a:r>
          </a:p>
          <a:p>
            <a:pPr>
              <a:lnSpc>
                <a:spcPts val="2100"/>
              </a:lnSpc>
            </a:pPr>
            <a:r>
              <a:rPr lang="ko-KR" altLang="en-US" sz="1300" dirty="0">
                <a:latin typeface="Consolas" panose="020B0609020204030204" pitchFamily="49" charset="0"/>
              </a:rPr>
              <a:t>   → 인터페이스 </a:t>
            </a:r>
            <a:r>
              <a:rPr lang="en-US" altLang="ko-KR" sz="1300" dirty="0">
                <a:latin typeface="Consolas" panose="020B0609020204030204" pitchFamily="49" charset="0"/>
              </a:rPr>
              <a:t>IntStream, LongStream, DoubleStream</a:t>
            </a:r>
            <a:r>
              <a:rPr lang="ko-KR" altLang="en-US" sz="1300" dirty="0">
                <a:latin typeface="Consolas" panose="020B0609020204030204" pitchFamily="49" charset="0"/>
              </a:rPr>
              <a:t>에 존재하는 메소드</a:t>
            </a:r>
          </a:p>
        </p:txBody>
      </p:sp>
    </p:spTree>
    <p:extLst>
      <p:ext uri="{BB962C8B-B14F-4D97-AF65-F5344CB8AC3E}">
        <p14:creationId xmlns:p14="http://schemas.microsoft.com/office/powerpoint/2010/main" val="313402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E234773-A9DD-4F36-9FF0-EE3AF6AA8CA3}"/>
              </a:ext>
            </a:extLst>
          </p:cNvPr>
          <p:cNvSpPr/>
          <p:nvPr/>
        </p:nvSpPr>
        <p:spPr>
          <a:xfrm>
            <a:off x="1193531" y="1359143"/>
            <a:ext cx="903714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Stream&lt;T&gt;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400" dirty="0">
                <a:latin typeface="Consolas" panose="020B0609020204030204" pitchFamily="49" charset="0"/>
              </a:rPr>
              <a:t>(Comparator&lt;? super T&gt; comparator)     // Stream&lt;T&gt;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Stream&lt;T&gt;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400" dirty="0">
                <a:latin typeface="Consolas" panose="020B0609020204030204" pitchFamily="49" charset="0"/>
              </a:rPr>
              <a:t>() 		// Stream&lt;T&gt;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IntStream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400" dirty="0">
                <a:latin typeface="Consolas" panose="020B0609020204030204" pitchFamily="49" charset="0"/>
              </a:rPr>
              <a:t>() 		// IntStream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LongStream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400" dirty="0">
                <a:latin typeface="Consolas" panose="020B0609020204030204" pitchFamily="49" charset="0"/>
              </a:rPr>
              <a:t>() 		// LongStream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DoubleStream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400" dirty="0">
                <a:latin typeface="Consolas" panose="020B0609020204030204" pitchFamily="49" charset="0"/>
              </a:rPr>
              <a:t>() 		// DoubleStream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6A99244-BAE5-4C21-BBE4-D343D2FE4090}"/>
              </a:ext>
            </a:extLst>
          </p:cNvPr>
          <p:cNvSpPr/>
          <p:nvPr/>
        </p:nvSpPr>
        <p:spPr>
          <a:xfrm>
            <a:off x="1193531" y="3329038"/>
            <a:ext cx="6096000" cy="27578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Stream.of("Box", "Apple", "Robot")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.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.forEach(s -&gt; System.out.print(s + '\t'));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Stream.of("Box", "Apple", "Rabbit")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.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400" dirty="0">
                <a:latin typeface="Consolas" panose="020B0609020204030204" pitchFamily="49" charset="0"/>
              </a:rPr>
              <a:t>((s1, s2) -&gt; s1.length() - s2.length())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.forEach(s -&gt; System.out.print(s + '\t'));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1057926-32EB-439A-96BA-074AA3630079}"/>
              </a:ext>
            </a:extLst>
          </p:cNvPr>
          <p:cNvSpPr/>
          <p:nvPr/>
        </p:nvSpPr>
        <p:spPr>
          <a:xfrm>
            <a:off x="3340525" y="3827429"/>
            <a:ext cx="6391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YDVYMjOStd125"/>
              </a:rPr>
              <a:t>String</a:t>
            </a:r>
            <a:r>
              <a:rPr lang="ko-KR" altLang="en-US" sz="1400" dirty="0">
                <a:solidFill>
                  <a:srgbClr val="FF0000"/>
                </a:solidFill>
                <a:latin typeface="YDVYMjOStd125"/>
              </a:rPr>
              <a:t> 인스턴스는 </a:t>
            </a:r>
            <a:r>
              <a:rPr lang="en-US" altLang="ko-KR" sz="1400" dirty="0">
                <a:solidFill>
                  <a:srgbClr val="FF0000"/>
                </a:solidFill>
                <a:latin typeface="YDVYMjOStd125"/>
              </a:rPr>
              <a:t>Comparable&lt;String&gt; </a:t>
            </a:r>
            <a:r>
              <a:rPr lang="ko-KR" altLang="en-US" sz="1400" dirty="0">
                <a:solidFill>
                  <a:srgbClr val="FF0000"/>
                </a:solidFill>
                <a:latin typeface="YDVYMjOStd125"/>
              </a:rPr>
              <a:t>인터페이스를 구현</a:t>
            </a:r>
            <a:r>
              <a:rPr lang="en-US" altLang="ko-KR" sz="1400" dirty="0">
                <a:solidFill>
                  <a:srgbClr val="FF0000"/>
                </a:solidFill>
                <a:latin typeface="YDVYMjOStd125"/>
              </a:rPr>
              <a:t>! </a:t>
            </a:r>
            <a:r>
              <a:rPr lang="ko-KR" altLang="en-US" sz="1400" dirty="0">
                <a:solidFill>
                  <a:srgbClr val="FF0000"/>
                </a:solidFill>
                <a:latin typeface="YDVYMjOStd125"/>
              </a:rPr>
              <a:t>이를</a:t>
            </a:r>
            <a:r>
              <a:rPr lang="en-US" altLang="ko-KR" sz="1400" dirty="0">
                <a:solidFill>
                  <a:srgbClr val="FF0000"/>
                </a:solidFill>
                <a:latin typeface="YDVYMjOStd125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YDVYMjOStd125"/>
              </a:rPr>
              <a:t>기반으로 한 정렬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98DFA76-F86A-4D64-BE75-C423EE957A89}"/>
              </a:ext>
            </a:extLst>
          </p:cNvPr>
          <p:cNvSpPr/>
          <p:nvPr/>
        </p:nvSpPr>
        <p:spPr>
          <a:xfrm>
            <a:off x="6126480" y="4778044"/>
            <a:ext cx="4563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YDVYMjOStd125"/>
              </a:rPr>
              <a:t>compareTo </a:t>
            </a:r>
            <a:r>
              <a:rPr lang="ko-KR" altLang="en-US" sz="1400" dirty="0">
                <a:solidFill>
                  <a:srgbClr val="FF0000"/>
                </a:solidFill>
                <a:latin typeface="YDVYMjOStd125"/>
              </a:rPr>
              <a:t>메소드에 대한 람다식</a:t>
            </a:r>
            <a:r>
              <a:rPr lang="en-US" altLang="ko-KR" sz="1400" dirty="0">
                <a:solidFill>
                  <a:srgbClr val="FF0000"/>
                </a:solidFill>
                <a:latin typeface="YDVYMjOStd125"/>
              </a:rPr>
              <a:t>! </a:t>
            </a:r>
            <a:r>
              <a:rPr lang="ko-KR" altLang="en-US" sz="1400" dirty="0">
                <a:solidFill>
                  <a:srgbClr val="FF0000"/>
                </a:solidFill>
                <a:latin typeface="YDVYMjOStd125"/>
              </a:rPr>
              <a:t>이를 기반으로 한 정렬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C470A62-DAA4-48FF-A20A-5FCFB605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226" y="5138109"/>
            <a:ext cx="3076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9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dirty="0"/>
              <a:t>IntStream, LongStream, DoubleStream</a:t>
            </a:r>
            <a:r>
              <a:rPr lang="ko-KR" altLang="en-US" sz="3600" dirty="0"/>
              <a:t>의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BAFC320-93A2-4F36-8150-9472F492F51B}"/>
              </a:ext>
            </a:extLst>
          </p:cNvPr>
          <p:cNvSpPr/>
          <p:nvPr/>
        </p:nvSpPr>
        <p:spPr>
          <a:xfrm>
            <a:off x="1193531" y="1660558"/>
            <a:ext cx="7818783" cy="330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IntStream.of(3, 9, 4, 2)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.sorted()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.forEach(d -&gt; System.out.print(d + "\t"));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DoubleStream.of</a:t>
            </a:r>
            <a:r>
              <a:rPr lang="en-US" altLang="ko-KR" sz="1400" dirty="0">
                <a:latin typeface="Consolas" panose="020B0609020204030204" pitchFamily="49" charset="0"/>
              </a:rPr>
              <a:t>(3.3, 6.2, 1.5, 8.3)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.sorted()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.forEach(d -&gt; System.out.print(d + "\t"));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D72E666-DE73-4635-AE5E-46291FDC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36" y="5063779"/>
            <a:ext cx="32670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5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루핑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(Looping)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DA6AC8-BCF3-4683-A7FB-F04CEDBDF3B6}"/>
              </a:ext>
            </a:extLst>
          </p:cNvPr>
          <p:cNvSpPr/>
          <p:nvPr/>
        </p:nvSpPr>
        <p:spPr>
          <a:xfrm>
            <a:off x="1193531" y="1443336"/>
            <a:ext cx="9659999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ko-KR" altLang="en-US" sz="1500" dirty="0">
                <a:latin typeface="YDVYMjOStd125"/>
              </a:rPr>
              <a:t>대표적인 루핑 연산 </a:t>
            </a:r>
            <a:r>
              <a:rPr lang="en-US" altLang="ko-KR" sz="1500" dirty="0">
                <a:latin typeface="YDVYMjOStd125"/>
              </a:rPr>
              <a:t>forEach</a:t>
            </a:r>
            <a:r>
              <a:rPr lang="ko-KR" altLang="en-US" sz="1500" dirty="0">
                <a:latin typeface="YDVYMjOStd125"/>
              </a:rPr>
              <a:t>가 있다</a:t>
            </a:r>
            <a:r>
              <a:rPr lang="en-US" altLang="ko-KR" sz="1500" dirty="0">
                <a:latin typeface="YDVYMjOStd125"/>
              </a:rPr>
              <a:t>. </a:t>
            </a:r>
            <a:r>
              <a:rPr lang="ko-KR" altLang="en-US" sz="1500" dirty="0">
                <a:latin typeface="YDVYMjOStd125"/>
              </a:rPr>
              <a:t>이는 ‘최종 연산’</a:t>
            </a:r>
            <a:r>
              <a:rPr lang="en-US" altLang="ko-KR" sz="1500" dirty="0">
                <a:latin typeface="YDVYMjOStd125"/>
              </a:rPr>
              <a:t>, </a:t>
            </a:r>
            <a:r>
              <a:rPr lang="ko-KR" altLang="en-US" sz="1500" dirty="0">
                <a:latin typeface="YDVYMjOStd125"/>
              </a:rPr>
              <a:t>반면 다음</a:t>
            </a:r>
            <a:r>
              <a:rPr lang="en-US" altLang="ko-KR" sz="1500" dirty="0">
                <a:latin typeface="YDVYMjOStd125"/>
              </a:rPr>
              <a:t> </a:t>
            </a:r>
            <a:r>
              <a:rPr lang="ko-KR" altLang="en-US" sz="1500" dirty="0">
                <a:latin typeface="YDVYMjOStd125"/>
              </a:rPr>
              <a:t>메소드들은 ‘</a:t>
            </a:r>
            <a:r>
              <a:rPr lang="ko-KR" altLang="en-US" sz="1500" dirty="0">
                <a:solidFill>
                  <a:srgbClr val="FF0000"/>
                </a:solidFill>
                <a:latin typeface="YDVYMjOStd125"/>
              </a:rPr>
              <a:t>중간 </a:t>
            </a:r>
            <a:r>
              <a:rPr lang="ko-KR" altLang="en-US" sz="1500" dirty="0" err="1">
                <a:solidFill>
                  <a:srgbClr val="FF0000"/>
                </a:solidFill>
                <a:latin typeface="YDVYMjOStd125"/>
              </a:rPr>
              <a:t>연산</a:t>
            </a:r>
            <a:r>
              <a:rPr lang="ko-KR" altLang="en-US" sz="1500" dirty="0" err="1">
                <a:latin typeface="YDVYMjOStd125"/>
              </a:rPr>
              <a:t>’으로</a:t>
            </a:r>
            <a:r>
              <a:rPr lang="ko-KR" altLang="en-US" sz="1500" dirty="0">
                <a:latin typeface="YDVYMjOStd125"/>
              </a:rPr>
              <a:t> 루핑 연산을 한다</a:t>
            </a:r>
            <a:r>
              <a:rPr lang="en-US" altLang="ko-KR" sz="1500" dirty="0">
                <a:latin typeface="YDVYMjOStd125"/>
              </a:rPr>
              <a:t>. </a:t>
            </a:r>
            <a:endParaRPr lang="ko-KR" altLang="en-US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4382839-3CF2-4923-8DFB-9DCD09795ADD}"/>
              </a:ext>
            </a:extLst>
          </p:cNvPr>
          <p:cNvSpPr/>
          <p:nvPr/>
        </p:nvSpPr>
        <p:spPr>
          <a:xfrm>
            <a:off x="1220035" y="1817889"/>
            <a:ext cx="93984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Stream&lt;T&gt;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peek</a:t>
            </a:r>
            <a:r>
              <a:rPr lang="en-US" altLang="ko-KR" sz="1400" dirty="0">
                <a:latin typeface="Consolas" panose="020B0609020204030204" pitchFamily="49" charset="0"/>
              </a:rPr>
              <a:t>(Consumer&lt;? super T&gt; action) 	// Stream&lt;T&gt;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IntStream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peek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IntConsumer</a:t>
            </a:r>
            <a:r>
              <a:rPr lang="en-US" altLang="ko-KR" sz="1400" dirty="0">
                <a:latin typeface="Consolas" panose="020B0609020204030204" pitchFamily="49" charset="0"/>
              </a:rPr>
              <a:t> action) 			// IntStream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LongStream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peek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LongConsumer</a:t>
            </a:r>
            <a:r>
              <a:rPr lang="en-US" altLang="ko-KR" sz="1400" dirty="0">
                <a:latin typeface="Consolas" panose="020B0609020204030204" pitchFamily="49" charset="0"/>
              </a:rPr>
              <a:t> action) 			// LongStream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DoubleStream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peek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DoubleConsumer</a:t>
            </a:r>
            <a:r>
              <a:rPr lang="en-US" altLang="ko-KR" sz="1400" dirty="0">
                <a:latin typeface="Consolas" panose="020B0609020204030204" pitchFamily="49" charset="0"/>
              </a:rPr>
              <a:t> action) 		// DoubleStream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CA6F27C-F45E-441F-8493-D1013D929DF6}"/>
              </a:ext>
            </a:extLst>
          </p:cNvPr>
          <p:cNvSpPr/>
          <p:nvPr/>
        </p:nvSpPr>
        <p:spPr>
          <a:xfrm>
            <a:off x="1193531" y="3454672"/>
            <a:ext cx="71818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최종 연산이 생략된 스트림의 파이프라인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IntStream.of(1, 3, 5)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peek</a:t>
            </a:r>
            <a:r>
              <a:rPr lang="en-US" altLang="ko-KR" sz="1400" dirty="0">
                <a:latin typeface="Consolas" panose="020B0609020204030204" pitchFamily="49" charset="0"/>
              </a:rPr>
              <a:t>(d -&gt; System.out.print(d + "\t"));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최종 연산이 존재하는 스트림의 파이프라인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IntStream.of(5, 3, 1)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peek</a:t>
            </a:r>
            <a:r>
              <a:rPr lang="en-US" altLang="ko-KR" sz="1400" dirty="0">
                <a:latin typeface="Consolas" panose="020B0609020204030204" pitchFamily="49" charset="0"/>
              </a:rPr>
              <a:t>(d -&gt; System.out.print(d + "\t"))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.sum();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3AFB347-9126-454D-9955-8C66C5EE5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475" y="3454672"/>
            <a:ext cx="29718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8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30-3. </a:t>
            </a:r>
            <a:r>
              <a:rPr lang="ko-KR" altLang="en-US" sz="4400" dirty="0">
                <a:solidFill>
                  <a:schemeClr val="tx2"/>
                </a:solidFill>
              </a:rPr>
              <a:t>스트림의 최종 연산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3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sum(), count(), average(), min(), max()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0B163F1-A5C4-4C69-96DA-B28C3F178C33}"/>
              </a:ext>
            </a:extLst>
          </p:cNvPr>
          <p:cNvSpPr/>
          <p:nvPr/>
        </p:nvSpPr>
        <p:spPr>
          <a:xfrm>
            <a:off x="1193531" y="1345892"/>
            <a:ext cx="710233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[IntStream</a:t>
            </a:r>
            <a:r>
              <a:rPr lang="ko-KR" altLang="en-US" sz="1500" dirty="0">
                <a:latin typeface="Consolas" panose="020B0609020204030204" pitchFamily="49" charset="0"/>
              </a:rPr>
              <a:t>의 메소드들</a:t>
            </a:r>
            <a:r>
              <a:rPr lang="en-US" altLang="ko-KR" sz="1500" dirty="0">
                <a:latin typeface="Consolas" panose="020B0609020204030204" pitchFamily="49" charset="0"/>
              </a:rPr>
              <a:t>]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long, double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에 대해서도 정의되어 있음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int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long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OptionalDouble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average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OptionalInt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OptionalInt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93DBCE6-9A69-4439-BDCD-89BC20C189C8}"/>
              </a:ext>
            </a:extLst>
          </p:cNvPr>
          <p:cNvSpPr/>
          <p:nvPr/>
        </p:nvSpPr>
        <p:spPr>
          <a:xfrm>
            <a:off x="4465982" y="1732794"/>
            <a:ext cx="703690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int sum = IntStream.of(1, 3, 5, 7, 9)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dirty="0">
                <a:latin typeface="Consolas" panose="020B0609020204030204" pitchFamily="49" charset="0"/>
              </a:rPr>
              <a:t>();     // </a:t>
            </a:r>
            <a:r>
              <a:rPr lang="ko-KR" altLang="en-US" sz="1400" dirty="0">
                <a:latin typeface="Consolas" panose="020B0609020204030204" pitchFamily="49" charset="0"/>
              </a:rPr>
              <a:t>합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System.out.println("sum = " + sum);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long cnt = IntStream.of(1, 3, 5, 7, 9)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>
                <a:latin typeface="Consolas" panose="020B0609020204030204" pitchFamily="49" charset="0"/>
              </a:rPr>
              <a:t>();    // </a:t>
            </a:r>
            <a:r>
              <a:rPr lang="ko-KR" altLang="en-US" sz="1400" dirty="0">
                <a:latin typeface="Consolas" panose="020B0609020204030204" pitchFamily="49" charset="0"/>
              </a:rPr>
              <a:t>개수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System.out.println("count = " + cnt);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IntStream.of(1, 3, 5, 7, 9)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average</a:t>
            </a:r>
            <a:r>
              <a:rPr lang="en-US" altLang="ko-KR" sz="1400" dirty="0">
                <a:latin typeface="Consolas" panose="020B0609020204030204" pitchFamily="49" charset="0"/>
              </a:rPr>
              <a:t>()     // </a:t>
            </a:r>
            <a:r>
              <a:rPr lang="ko-KR" altLang="en-US" sz="1400" dirty="0">
                <a:latin typeface="Consolas" panose="020B0609020204030204" pitchFamily="49" charset="0"/>
              </a:rPr>
              <a:t>평균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.ifPresent(</a:t>
            </a:r>
            <a:r>
              <a:rPr lang="en-US" altLang="ko-KR" sz="1400" dirty="0" err="1">
                <a:latin typeface="Consolas" panose="020B0609020204030204" pitchFamily="49" charset="0"/>
              </a:rPr>
              <a:t>av</a:t>
            </a:r>
            <a:r>
              <a:rPr lang="en-US" altLang="ko-KR" sz="1400" dirty="0">
                <a:latin typeface="Consolas" panose="020B0609020204030204" pitchFamily="49" charset="0"/>
              </a:rPr>
              <a:t> -&gt; System.out.println("</a:t>
            </a:r>
            <a:r>
              <a:rPr lang="en-US" altLang="ko-KR" sz="1400" dirty="0" err="1">
                <a:latin typeface="Consolas" panose="020B0609020204030204" pitchFamily="49" charset="0"/>
              </a:rPr>
              <a:t>avg</a:t>
            </a:r>
            <a:r>
              <a:rPr lang="en-US" altLang="ko-KR" sz="1400" dirty="0">
                <a:latin typeface="Consolas" panose="020B0609020204030204" pitchFamily="49" charset="0"/>
              </a:rPr>
              <a:t> = " + </a:t>
            </a:r>
            <a:r>
              <a:rPr lang="en-US" altLang="ko-KR" sz="1400" dirty="0" err="1">
                <a:latin typeface="Consolas" panose="020B0609020204030204" pitchFamily="49" charset="0"/>
              </a:rPr>
              <a:t>av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IntStream.of(1, 3, 5, 7, 9)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400" dirty="0">
                <a:latin typeface="Consolas" panose="020B0609020204030204" pitchFamily="49" charset="0"/>
              </a:rPr>
              <a:t>()     // </a:t>
            </a:r>
            <a:r>
              <a:rPr lang="ko-KR" altLang="en-US" sz="1400" dirty="0">
                <a:latin typeface="Consolas" panose="020B0609020204030204" pitchFamily="49" charset="0"/>
              </a:rPr>
              <a:t>최소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.ifPresent(</a:t>
            </a:r>
            <a:r>
              <a:rPr lang="en-US" altLang="ko-KR" sz="1400" dirty="0" err="1">
                <a:latin typeface="Consolas" panose="020B0609020204030204" pitchFamily="49" charset="0"/>
              </a:rPr>
              <a:t>mn</a:t>
            </a:r>
            <a:r>
              <a:rPr lang="en-US" altLang="ko-KR" sz="1400" dirty="0">
                <a:latin typeface="Consolas" panose="020B0609020204030204" pitchFamily="49" charset="0"/>
              </a:rPr>
              <a:t> -&gt; System.out.println("min = " + </a:t>
            </a:r>
            <a:r>
              <a:rPr lang="en-US" altLang="ko-KR" sz="1400" dirty="0" err="1">
                <a:latin typeface="Consolas" panose="020B0609020204030204" pitchFamily="49" charset="0"/>
              </a:rPr>
              <a:t>mn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IntStream.of(1, 3, 5, 7, 9)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400" dirty="0">
                <a:latin typeface="Consolas" panose="020B0609020204030204" pitchFamily="49" charset="0"/>
              </a:rPr>
              <a:t>()    // </a:t>
            </a:r>
            <a:r>
              <a:rPr lang="ko-KR" altLang="en-US" sz="1400" dirty="0">
                <a:latin typeface="Consolas" panose="020B0609020204030204" pitchFamily="49" charset="0"/>
              </a:rPr>
              <a:t>최대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.ifPresent(mx -&gt; System.out.println("max = " + mx));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EFD7BDE-7F36-44FF-9B14-4304441E4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57" y="4571172"/>
            <a:ext cx="2819400" cy="16383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F3FC363-3E64-4A72-A926-D9A2D39B5CA0}"/>
              </a:ext>
            </a:extLst>
          </p:cNvPr>
          <p:cNvSpPr/>
          <p:nvPr/>
        </p:nvSpPr>
        <p:spPr>
          <a:xfrm>
            <a:off x="6793446" y="186855"/>
            <a:ext cx="51860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OptionalDouble average()</a:t>
            </a:r>
          </a:p>
          <a:p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  →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IntStream, LongStream, DoubleStream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의 메소드</a:t>
            </a:r>
          </a:p>
        </p:txBody>
      </p:sp>
    </p:spTree>
    <p:extLst>
      <p:ext uri="{BB962C8B-B14F-4D97-AF65-F5344CB8AC3E}">
        <p14:creationId xmlns:p14="http://schemas.microsoft.com/office/powerpoint/2010/main" val="233068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forEach</a:t>
            </a:r>
            <a:endParaRPr lang="ko-KR" altLang="en-US" sz="39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4E0633D-E94D-467A-B459-A2CC42943B71}"/>
              </a:ext>
            </a:extLst>
          </p:cNvPr>
          <p:cNvSpPr/>
          <p:nvPr/>
        </p:nvSpPr>
        <p:spPr>
          <a:xfrm>
            <a:off x="1193531" y="1559221"/>
            <a:ext cx="94222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dirty="0">
                <a:latin typeface="Consolas" panose="020B0609020204030204" pitchFamily="49" charset="0"/>
              </a:rPr>
              <a:t>(Consumer&lt;? super T&gt; action) 	// Stream&lt;T&gt;</a:t>
            </a:r>
            <a:r>
              <a:rPr lang="ko-KR" altLang="en-US" dirty="0">
                <a:latin typeface="YDVYMjOStd12"/>
              </a:rPr>
              <a:t>의 메소드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IntConsumer</a:t>
            </a:r>
            <a:r>
              <a:rPr lang="en-US" altLang="ko-KR" dirty="0">
                <a:latin typeface="Consolas" panose="020B0609020204030204" pitchFamily="49" charset="0"/>
              </a:rPr>
              <a:t> action) 	// IntStream</a:t>
            </a:r>
            <a:r>
              <a:rPr lang="ko-KR" altLang="en-US" dirty="0">
                <a:latin typeface="YDVYMjOStd12"/>
              </a:rPr>
              <a:t>의 메소드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LongConsumer</a:t>
            </a:r>
            <a:r>
              <a:rPr lang="en-US" altLang="ko-KR" dirty="0">
                <a:latin typeface="Consolas" panose="020B0609020204030204" pitchFamily="49" charset="0"/>
              </a:rPr>
              <a:t> action) 	// LongStream</a:t>
            </a:r>
            <a:r>
              <a:rPr lang="ko-KR" altLang="en-US" dirty="0">
                <a:latin typeface="YDVYMjOStd12"/>
              </a:rPr>
              <a:t>의 메소드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DoubleConsumer</a:t>
            </a:r>
            <a:r>
              <a:rPr lang="en-US" altLang="ko-KR" dirty="0">
                <a:latin typeface="Consolas" panose="020B0609020204030204" pitchFamily="49" charset="0"/>
              </a:rPr>
              <a:t> action) 	// DoubleStream</a:t>
            </a:r>
            <a:r>
              <a:rPr lang="ko-KR" altLang="en-US" dirty="0">
                <a:latin typeface="YDVYMjOStd12"/>
              </a:rPr>
              <a:t>의 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043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3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allMatch, anyMatch, noneMatch</a:t>
            </a:r>
            <a:endParaRPr lang="ko-KR" altLang="en-US" sz="39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81015C7-AD80-4DA0-BD9F-C560D3643205}"/>
              </a:ext>
            </a:extLst>
          </p:cNvPr>
          <p:cNvSpPr/>
          <p:nvPr/>
        </p:nvSpPr>
        <p:spPr>
          <a:xfrm>
            <a:off x="1193531" y="1527986"/>
            <a:ext cx="7552904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[Stream&lt;T&gt;</a:t>
            </a:r>
            <a:r>
              <a:rPr lang="ko-KR" altLang="en-US" sz="1500" dirty="0">
                <a:latin typeface="Consolas" panose="020B0609020204030204" pitchFamily="49" charset="0"/>
              </a:rPr>
              <a:t>의 메소드들</a:t>
            </a:r>
            <a:r>
              <a:rPr lang="en-US" altLang="ko-KR" sz="1500" dirty="0">
                <a:latin typeface="Consolas" panose="020B0609020204030204" pitchFamily="49" charset="0"/>
              </a:rPr>
              <a:t>]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</a:rPr>
              <a:t>IntStream,</a:t>
            </a:r>
            <a:r>
              <a:rPr lang="ko-KR" altLang="en-US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>
                <a:solidFill>
                  <a:srgbClr val="0070C0"/>
                </a:solidFill>
              </a:rPr>
              <a:t>LongStream,</a:t>
            </a:r>
            <a:r>
              <a:rPr lang="ko-KR" altLang="en-US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>
                <a:solidFill>
                  <a:srgbClr val="0070C0"/>
                </a:solidFill>
              </a:rPr>
              <a:t>DoubleStream</a:t>
            </a:r>
            <a:r>
              <a:rPr lang="ko-KR" altLang="en-US" sz="1500" dirty="0">
                <a:solidFill>
                  <a:srgbClr val="0070C0"/>
                </a:solidFill>
              </a:rPr>
              <a:t>에도 정의된 메소드들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boolean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allMatch</a:t>
            </a:r>
            <a:r>
              <a:rPr lang="en-US" altLang="ko-KR" sz="1500" dirty="0">
                <a:latin typeface="Consolas" panose="020B0609020204030204" pitchFamily="49" charset="0"/>
              </a:rPr>
              <a:t>(Predicate&lt;? super T&gt; predicate)</a:t>
            </a:r>
          </a:p>
          <a:p>
            <a:pPr>
              <a:lnSpc>
                <a:spcPts val="23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스트림의 데이터가 조건을 모두 만족하는가</a:t>
            </a:r>
            <a:r>
              <a:rPr lang="en-US" altLang="ko-KR" sz="1500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ts val="23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boolean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anyMatch</a:t>
            </a:r>
            <a:r>
              <a:rPr lang="en-US" altLang="ko-KR" sz="1500" dirty="0">
                <a:latin typeface="Consolas" panose="020B0609020204030204" pitchFamily="49" charset="0"/>
              </a:rPr>
              <a:t>(Predicate&lt;? super T&gt; predicate)</a:t>
            </a:r>
          </a:p>
          <a:p>
            <a:pPr>
              <a:lnSpc>
                <a:spcPts val="23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스트림의 데이터가 조건을 하나라도 만족하는가</a:t>
            </a:r>
            <a:r>
              <a:rPr lang="en-US" altLang="ko-KR" sz="1500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ts val="23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boolean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noneMatch</a:t>
            </a:r>
            <a:r>
              <a:rPr lang="en-US" altLang="ko-KR" sz="1500" dirty="0">
                <a:latin typeface="Consolas" panose="020B0609020204030204" pitchFamily="49" charset="0"/>
              </a:rPr>
              <a:t>(Predicate&lt;? super T&gt; predicate)</a:t>
            </a:r>
          </a:p>
          <a:p>
            <a:pPr>
              <a:lnSpc>
                <a:spcPts val="23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스트림의 데이터가 조건을 하나도 만족하지 않는가</a:t>
            </a:r>
            <a:r>
              <a:rPr lang="en-US" altLang="ko-KR" sz="1500" dirty="0">
                <a:latin typeface="Consolas" panose="020B0609020204030204" pitchFamily="49" charset="0"/>
              </a:rPr>
              <a:t>?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B8B382A-CFB2-4ED2-BE16-7C9264C7015F}"/>
              </a:ext>
            </a:extLst>
          </p:cNvPr>
          <p:cNvSpPr/>
          <p:nvPr/>
        </p:nvSpPr>
        <p:spPr>
          <a:xfrm>
            <a:off x="6573078" y="2841093"/>
            <a:ext cx="5393635" cy="340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boolean b = IntStream.of(1, 2, 3, 4, 5)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                  .allMatch(n -&gt; n%2 == 0);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모두 짝수이다</a:t>
            </a:r>
            <a:r>
              <a:rPr lang="en-US" altLang="ko-KR" sz="1400" dirty="0">
                <a:latin typeface="Consolas" panose="020B0609020204030204" pitchFamily="49" charset="0"/>
              </a:rPr>
              <a:t>. " + b);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b = IntStream.of(1, 2, 3, 4, 5)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          .anyMatch(n -&gt; n%2 == 0);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짝수가 하나는 있다</a:t>
            </a:r>
            <a:r>
              <a:rPr lang="en-US" altLang="ko-KR" sz="1400" dirty="0">
                <a:latin typeface="Consolas" panose="020B0609020204030204" pitchFamily="49" charset="0"/>
              </a:rPr>
              <a:t>. " + b);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b = IntStream.of(1, 2, 3, 4, 5)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          .noneMatch(n -&gt; n%2 == 0);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짝수가 하나도 없다</a:t>
            </a:r>
            <a:r>
              <a:rPr lang="en-US" altLang="ko-KR" sz="1400" dirty="0">
                <a:latin typeface="Consolas" panose="020B0609020204030204" pitchFamily="49" charset="0"/>
              </a:rPr>
              <a:t>. " + b);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ACC72C6-3CD1-4AD7-AA7C-5DFAB1005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095" y="4799358"/>
            <a:ext cx="2771775" cy="13144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ED2A545-5A10-4EF8-8D89-1AA83CD5DA8C}"/>
              </a:ext>
            </a:extLst>
          </p:cNvPr>
          <p:cNvSpPr/>
          <p:nvPr/>
        </p:nvSpPr>
        <p:spPr>
          <a:xfrm>
            <a:off x="9319990" y="1361996"/>
            <a:ext cx="213693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YDVYGOStd135"/>
              </a:rPr>
              <a:t>예제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YDVYGOStd135"/>
              </a:rPr>
              <a:t>GradeAverage90.java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YDVYGOStd135"/>
              </a:rPr>
              <a:t>개인적으로 참고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949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3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collect: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스트림에 있는 데이터를 모아라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3AA5AA8-74E3-4EEF-8199-76756BF7BC6C}"/>
              </a:ext>
            </a:extLst>
          </p:cNvPr>
          <p:cNvSpPr/>
          <p:nvPr/>
        </p:nvSpPr>
        <p:spPr>
          <a:xfrm>
            <a:off x="1193531" y="1527986"/>
            <a:ext cx="7552904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[Stream&lt;T&gt;</a:t>
            </a:r>
            <a:r>
              <a:rPr lang="ko-KR" altLang="en-US" sz="1500" dirty="0">
                <a:latin typeface="Consolas" panose="020B0609020204030204" pitchFamily="49" charset="0"/>
              </a:rPr>
              <a:t>의 메소드</a:t>
            </a:r>
            <a:r>
              <a:rPr lang="en-US" altLang="ko-KR" sz="1500" dirty="0">
                <a:latin typeface="Consolas" panose="020B0609020204030204" pitchFamily="49" charset="0"/>
              </a:rPr>
              <a:t>]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</a:rPr>
              <a:t>IntStream,</a:t>
            </a:r>
            <a:r>
              <a:rPr lang="ko-KR" altLang="en-US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>
                <a:solidFill>
                  <a:srgbClr val="0070C0"/>
                </a:solidFill>
              </a:rPr>
              <a:t>LongStream,</a:t>
            </a:r>
            <a:r>
              <a:rPr lang="ko-KR" altLang="en-US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>
                <a:solidFill>
                  <a:srgbClr val="0070C0"/>
                </a:solidFill>
              </a:rPr>
              <a:t>DoubleStream</a:t>
            </a:r>
            <a:r>
              <a:rPr lang="ko-KR" altLang="en-US" sz="1500" dirty="0">
                <a:solidFill>
                  <a:srgbClr val="0070C0"/>
                </a:solidFill>
              </a:rPr>
              <a:t>에도 정의된 메소드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&lt;R&gt; R </a:t>
            </a:r>
            <a:r>
              <a:rPr lang="pt-BR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collect</a:t>
            </a:r>
            <a:r>
              <a:rPr lang="pt-BR" altLang="ko-KR" sz="1500" dirty="0">
                <a:latin typeface="Consolas" panose="020B0609020204030204" pitchFamily="49" charset="0"/>
              </a:rPr>
              <a:t>(Supplier&lt;R&gt; supplier,</a:t>
            </a:r>
          </a:p>
          <a:p>
            <a:pPr>
              <a:lnSpc>
                <a:spcPts val="23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           BiConsumer&lt;R, ? super T&gt; accumulator,</a:t>
            </a:r>
          </a:p>
          <a:p>
            <a:pPr>
              <a:lnSpc>
                <a:spcPts val="23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           BiConsumer&lt;R, R&gt; combiner)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111EF4F-1A56-46F1-AA51-241C8D0EE8EA}"/>
              </a:ext>
            </a:extLst>
          </p:cNvPr>
          <p:cNvSpPr/>
          <p:nvPr/>
        </p:nvSpPr>
        <p:spPr>
          <a:xfrm>
            <a:off x="1233287" y="2945906"/>
            <a:ext cx="10773182" cy="276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String[] words = {"Hello", "Box", "Robot", "Toy"};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Stream&lt;String&gt; </a:t>
            </a:r>
            <a:r>
              <a:rPr lang="en-US" altLang="ko-KR" sz="1400" dirty="0" err="1">
                <a:latin typeface="Consolas" panose="020B0609020204030204" pitchFamily="49" charset="0"/>
              </a:rPr>
              <a:t>ss</a:t>
            </a:r>
            <a:r>
              <a:rPr lang="en-US" altLang="ko-KR" sz="1400" dirty="0">
                <a:latin typeface="Consolas" panose="020B0609020204030204" pitchFamily="49" charset="0"/>
              </a:rPr>
              <a:t> = Arrays.stream(words);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List&lt;String&gt; ls = </a:t>
            </a:r>
            <a:r>
              <a:rPr lang="en-US" altLang="ko-KR" sz="1400" dirty="0" err="1">
                <a:latin typeface="Consolas" panose="020B0609020204030204" pitchFamily="49" charset="0"/>
              </a:rPr>
              <a:t>ss.filter</a:t>
            </a:r>
            <a:r>
              <a:rPr lang="en-US" altLang="ko-KR" sz="1400" dirty="0">
                <a:latin typeface="Consolas" panose="020B0609020204030204" pitchFamily="49" charset="0"/>
              </a:rPr>
              <a:t>(s -&gt; s.length() &lt; 5)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       .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collect</a:t>
            </a:r>
            <a:r>
              <a:rPr lang="en-US" altLang="ko-KR" sz="1400" dirty="0">
                <a:latin typeface="Consolas" panose="020B0609020204030204" pitchFamily="49" charset="0"/>
              </a:rPr>
              <a:t>(() -&gt; new ArrayList&lt;&gt;(), // </a:t>
            </a:r>
            <a:r>
              <a:rPr lang="ko-KR" altLang="en-US" sz="1400" dirty="0">
                <a:latin typeface="Consolas" panose="020B0609020204030204" pitchFamily="49" charset="0"/>
              </a:rPr>
              <a:t>저장소 생성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                (c, s) -&gt; </a:t>
            </a:r>
            <a:r>
              <a:rPr lang="en-US" altLang="ko-KR" sz="1400" dirty="0" err="1">
                <a:latin typeface="Consolas" panose="020B0609020204030204" pitchFamily="49" charset="0"/>
              </a:rPr>
              <a:t>c.add</a:t>
            </a:r>
            <a:r>
              <a:rPr lang="en-US" altLang="ko-KR" sz="1400" dirty="0">
                <a:latin typeface="Consolas" panose="020B0609020204030204" pitchFamily="49" charset="0"/>
              </a:rPr>
              <a:t>(s), // </a:t>
            </a:r>
            <a:r>
              <a:rPr lang="ko-KR" altLang="en-US" sz="1400" dirty="0">
                <a:latin typeface="Consolas" panose="020B0609020204030204" pitchFamily="49" charset="0"/>
              </a:rPr>
              <a:t>첫 번째 인자 통해 생성된 인스턴스</a:t>
            </a:r>
            <a:r>
              <a:rPr lang="en-US" altLang="ko-KR" sz="1400" dirty="0">
                <a:latin typeface="Consolas" panose="020B0609020204030204" pitchFamily="49" charset="0"/>
              </a:rPr>
              <a:t> c, </a:t>
            </a:r>
            <a:r>
              <a:rPr lang="ko-KR" altLang="en-US" sz="1400" dirty="0">
                <a:latin typeface="Consolas" panose="020B0609020204030204" pitchFamily="49" charset="0"/>
              </a:rPr>
              <a:t>스트림의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데이터 </a:t>
            </a:r>
            <a:r>
              <a:rPr lang="en-US" altLang="ko-KR" sz="1400" dirty="0">
                <a:latin typeface="Consolas" panose="020B0609020204030204" pitchFamily="49" charset="0"/>
              </a:rPr>
              <a:t>s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                (lst1, lst2) -&gt; lst1.addAll(lst2));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순차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스트림에서는 의미 없음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System.out.println(ls);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50ABD72-6F1F-4585-8868-702F72C91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436" y="3038164"/>
            <a:ext cx="3295650" cy="11239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B76416D-096D-4A97-AA6E-AB154CA87AE9}"/>
              </a:ext>
            </a:extLst>
          </p:cNvPr>
          <p:cNvSpPr/>
          <p:nvPr/>
        </p:nvSpPr>
        <p:spPr>
          <a:xfrm>
            <a:off x="4749210" y="5216623"/>
            <a:ext cx="6744154" cy="703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그러나 병렬 스트림을 고려하여 병렬 스트림에 의미 있는 문장을 작성해야 함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전달 시 예외 발생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4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ko-KR" altLang="en-US" sz="3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병렬 스트림에서의 </a:t>
            </a:r>
            <a:r>
              <a:rPr lang="en-US" altLang="ko-KR" sz="3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</a:t>
            </a:r>
            <a:endParaRPr lang="ko-KR" altLang="en-US" sz="39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6DA3702-D050-41C6-A133-82F5B465D7B7}"/>
              </a:ext>
            </a:extLst>
          </p:cNvPr>
          <p:cNvSpPr/>
          <p:nvPr/>
        </p:nvSpPr>
        <p:spPr>
          <a:xfrm>
            <a:off x="1193531" y="1428786"/>
            <a:ext cx="7331059" cy="3935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CollectParallelStringStream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String[] words = {"Hello", "Box", "Robot", "Toy"};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Stream&lt;String&gt; </a:t>
            </a:r>
            <a:r>
              <a:rPr lang="en-US" altLang="ko-KR" sz="1400" dirty="0" err="1">
                <a:latin typeface="Consolas" panose="020B0609020204030204" pitchFamily="49" charset="0"/>
              </a:rPr>
              <a:t>ss</a:t>
            </a:r>
            <a:r>
              <a:rPr lang="en-US" altLang="ko-KR" sz="1400" dirty="0">
                <a:latin typeface="Consolas" panose="020B0609020204030204" pitchFamily="49" charset="0"/>
              </a:rPr>
              <a:t> = Arrays.stream(words);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List&lt;String&gt; ls = </a:t>
            </a:r>
            <a:r>
              <a:rPr lang="en-US" altLang="ko-KR" sz="1400" dirty="0" err="1">
                <a:latin typeface="Consolas" panose="020B0609020204030204" pitchFamily="49" charset="0"/>
              </a:rPr>
              <a:t>ss.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parallel</a:t>
            </a:r>
            <a:r>
              <a:rPr lang="en-US" altLang="ko-KR" sz="1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          .filter(s -&gt; s.length() &lt; 5)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          .collect(() -&gt; new ArrayList&lt;&gt;(),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                   (c, s) -&gt; </a:t>
            </a:r>
            <a:r>
              <a:rPr lang="en-US" altLang="ko-KR" sz="1400" dirty="0" err="1">
                <a:latin typeface="Consolas" panose="020B0609020204030204" pitchFamily="49" charset="0"/>
              </a:rPr>
              <a:t>c.add</a:t>
            </a:r>
            <a:r>
              <a:rPr lang="en-US" altLang="ko-KR" sz="1400" dirty="0">
                <a:latin typeface="Consolas" panose="020B0609020204030204" pitchFamily="49" charset="0"/>
              </a:rPr>
              <a:t>(s),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                   </a:t>
            </a:r>
            <a:r>
              <a:rPr lang="en-US" altLang="ko-KR" sz="1400" dirty="0">
                <a:solidFill>
                  <a:srgbClr val="507FCC"/>
                </a:solidFill>
                <a:latin typeface="Consolas" panose="020B0609020204030204" pitchFamily="49" charset="0"/>
              </a:rPr>
              <a:t>(lst1, lst2) -&gt; lst1.addAll(lst2)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System.out.println(ls);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44F27EC-AAC1-473F-8D53-73BC8637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28" y="5188226"/>
            <a:ext cx="3876675" cy="1066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D583F4A-F2C7-4749-9F0C-4D804DB00F32}"/>
              </a:ext>
            </a:extLst>
          </p:cNvPr>
          <p:cNvSpPr/>
          <p:nvPr/>
        </p:nvSpPr>
        <p:spPr>
          <a:xfrm>
            <a:off x="5810223" y="5106226"/>
            <a:ext cx="6195927" cy="703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</a:rPr>
              <a:t>But!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</a:rPr>
              <a:t>병렬 스트림 생성을 통한 성능의 향상은 실행 결과를 기반으로 평가해야 한다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4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30-1. </a:t>
            </a:r>
            <a:r>
              <a:rPr lang="ko-KR" altLang="en-US" sz="4400" dirty="0">
                <a:solidFill>
                  <a:schemeClr val="tx2"/>
                </a:solidFill>
              </a:rPr>
              <a:t>스트림의 생성과 연결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30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스트림의 생성</a:t>
            </a: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스트림 생성에 필요한 데이터를 직접 전달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14A9E48-152F-4A91-A5C9-BF74110AD064}"/>
              </a:ext>
            </a:extLst>
          </p:cNvPr>
          <p:cNvSpPr/>
          <p:nvPr/>
        </p:nvSpPr>
        <p:spPr>
          <a:xfrm>
            <a:off x="1193531" y="1304019"/>
            <a:ext cx="6096000" cy="10079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static &lt;T&gt; Stream&lt;T&gt; of(T t)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static &lt;T&gt; Stream&lt;T&gt; of(T...values)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CD0350A-A3A0-45FF-B5E4-AB9600D3D834}"/>
              </a:ext>
            </a:extLst>
          </p:cNvPr>
          <p:cNvSpPr/>
          <p:nvPr/>
        </p:nvSpPr>
        <p:spPr>
          <a:xfrm>
            <a:off x="1097280" y="2696819"/>
            <a:ext cx="8033467" cy="3309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Stream.of(11, 22, 33, 44)   // </a:t>
            </a:r>
            <a:r>
              <a:rPr lang="ko-KR" altLang="en-US" sz="1300" dirty="0">
                <a:solidFill>
                  <a:srgbClr val="507FCC"/>
                </a:solidFill>
                <a:latin typeface="Consolas" panose="020B0609020204030204" pitchFamily="49" charset="0"/>
              </a:rPr>
              <a:t>네 개의 값으로 이뤄진 스트림 생성</a:t>
            </a:r>
            <a:endParaRPr lang="en-US" altLang="ko-KR" sz="1300" dirty="0">
              <a:solidFill>
                <a:srgbClr val="507FCC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de-DE" altLang="ko-KR" sz="1300" dirty="0">
                <a:latin typeface="Consolas" panose="020B0609020204030204" pitchFamily="49" charset="0"/>
              </a:rPr>
              <a:t>      .forEach(n -&gt; System.out.print(n + </a:t>
            </a:r>
            <a:r>
              <a:rPr lang="ko-KR" altLang="de-DE" sz="1300" dirty="0">
                <a:latin typeface="Consolas" panose="020B0609020204030204" pitchFamily="49" charset="0"/>
              </a:rPr>
              <a:t>＂</a:t>
            </a:r>
            <a:r>
              <a:rPr lang="de-DE" altLang="ko-KR" sz="1300" dirty="0">
                <a:latin typeface="Consolas" panose="020B0609020204030204" pitchFamily="49" charset="0"/>
              </a:rPr>
              <a:t>\t</a:t>
            </a:r>
            <a:r>
              <a:rPr lang="ko-KR" altLang="de-DE" sz="1300" dirty="0">
                <a:latin typeface="Consolas" panose="020B0609020204030204" pitchFamily="49" charset="0"/>
              </a:rPr>
              <a:t>＂</a:t>
            </a:r>
            <a:r>
              <a:rPr lang="de-DE" altLang="ko-KR" sz="13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8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Stream.of(</a:t>
            </a:r>
            <a:r>
              <a:rPr lang="ko-KR" altLang="en-US" sz="1300" dirty="0">
                <a:latin typeface="Consolas" panose="020B0609020204030204" pitchFamily="49" charset="0"/>
              </a:rPr>
              <a:t>＂</a:t>
            </a:r>
            <a:r>
              <a:rPr lang="en-US" altLang="ko-KR" sz="1300" dirty="0">
                <a:latin typeface="Consolas" panose="020B0609020204030204" pitchFamily="49" charset="0"/>
              </a:rPr>
              <a:t>So Simple")  // </a:t>
            </a:r>
            <a:r>
              <a:rPr lang="ko-KR" altLang="en-US" sz="1300" dirty="0">
                <a:solidFill>
                  <a:srgbClr val="507FCC"/>
                </a:solidFill>
                <a:latin typeface="Consolas" panose="020B0609020204030204" pitchFamily="49" charset="0"/>
              </a:rPr>
              <a:t>하나의</a:t>
            </a:r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 String </a:t>
            </a:r>
            <a:r>
              <a:rPr lang="ko-KR" altLang="en-US" sz="1300" dirty="0">
                <a:solidFill>
                  <a:srgbClr val="507FCC"/>
                </a:solidFill>
                <a:latin typeface="Consolas" panose="020B0609020204030204" pitchFamily="49" charset="0"/>
              </a:rPr>
              <a:t>인스턴스로 이뤄진 스트림 생성</a:t>
            </a:r>
            <a:endParaRPr lang="en-US" altLang="ko-KR" sz="1300" dirty="0">
              <a:solidFill>
                <a:srgbClr val="507FCC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.forEach(s -&gt; System.out.print(s + "\t"));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8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List&lt;String&gt; sl = Arrays.asList("Toy", "Robot", "Box");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Stream.of(sl)   // </a:t>
            </a:r>
            <a:r>
              <a:rPr lang="ko-KR" alt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하나의 컬렉션 인스턴스로 이뤄진 스트림 생성</a:t>
            </a:r>
            <a:endParaRPr lang="en-US" altLang="ko-KR" sz="13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pl-PL" altLang="ko-KR" sz="1300" dirty="0">
                <a:latin typeface="Consolas" panose="020B0609020204030204" pitchFamily="49" charset="0"/>
              </a:rPr>
              <a:t>.forEach(w -&gt; System.out.print(w + "\t"));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4969427-FF49-4975-9915-892B56E7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322" y="4555021"/>
            <a:ext cx="29908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5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스트림의 생성</a:t>
            </a: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다양한</a:t>
            </a: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7647B78-2FAF-46A2-BFEE-C396334DB15D}"/>
              </a:ext>
            </a:extLst>
          </p:cNvPr>
          <p:cNvSpPr/>
          <p:nvPr/>
        </p:nvSpPr>
        <p:spPr>
          <a:xfrm>
            <a:off x="1193530" y="1554540"/>
            <a:ext cx="9962150" cy="4221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DoubleStream of(double...values)   // DoubleStream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DoubleStream of(double t)    // DoubleStream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IntStream of(int...values)   // IntStream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IntStream of(int t)    // IntStream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LongStream of(long...values)   // LongStream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LongStream of(long t)    // LongStream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IntStream range(int </a:t>
            </a:r>
            <a:r>
              <a:rPr lang="en-US" altLang="ko-KR" sz="1400" dirty="0" err="1">
                <a:latin typeface="Consolas" panose="020B0609020204030204" pitchFamily="49" charset="0"/>
              </a:rPr>
              <a:t>startInclusive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endExclusive</a:t>
            </a:r>
            <a:r>
              <a:rPr lang="en-US" altLang="ko-KR" sz="1400" dirty="0">
                <a:latin typeface="Consolas" panose="020B0609020204030204" pitchFamily="49" charset="0"/>
              </a:rPr>
              <a:t>)    // IntStream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IntStream </a:t>
            </a:r>
            <a:r>
              <a:rPr lang="en-US" altLang="ko-KR" sz="1400" dirty="0" err="1">
                <a:latin typeface="Consolas" panose="020B0609020204030204" pitchFamily="49" charset="0"/>
              </a:rPr>
              <a:t>rangeClosed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startInclusive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endInclusive</a:t>
            </a:r>
            <a:r>
              <a:rPr lang="en-US" altLang="ko-KR" sz="1400" dirty="0">
                <a:latin typeface="Consolas" panose="020B0609020204030204" pitchFamily="49" charset="0"/>
              </a:rPr>
              <a:t>)   // IntStream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LongStream range(Long </a:t>
            </a:r>
            <a:r>
              <a:rPr lang="en-US" altLang="ko-KR" sz="1400" dirty="0" err="1">
                <a:latin typeface="Consolas" panose="020B0609020204030204" pitchFamily="49" charset="0"/>
              </a:rPr>
              <a:t>startInclusive</a:t>
            </a:r>
            <a:r>
              <a:rPr lang="en-US" altLang="ko-KR" sz="1400" dirty="0">
                <a:latin typeface="Consolas" panose="020B0609020204030204" pitchFamily="49" charset="0"/>
              </a:rPr>
              <a:t>, Long </a:t>
            </a:r>
            <a:r>
              <a:rPr lang="en-US" altLang="ko-KR" sz="1400" dirty="0" err="1">
                <a:latin typeface="Consolas" panose="020B0609020204030204" pitchFamily="49" charset="0"/>
              </a:rPr>
              <a:t>endExclusive</a:t>
            </a:r>
            <a:r>
              <a:rPr lang="en-US" altLang="ko-KR" sz="1400" dirty="0">
                <a:latin typeface="Consolas" panose="020B0609020204030204" pitchFamily="49" charset="0"/>
              </a:rPr>
              <a:t>)   // LongStream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LongStream </a:t>
            </a:r>
            <a:r>
              <a:rPr lang="en-US" altLang="ko-KR" sz="1400" dirty="0" err="1">
                <a:latin typeface="Consolas" panose="020B0609020204030204" pitchFamily="49" charset="0"/>
              </a:rPr>
              <a:t>rangeClosed</a:t>
            </a:r>
            <a:r>
              <a:rPr lang="en-US" altLang="ko-KR" sz="1400" dirty="0">
                <a:latin typeface="Consolas" panose="020B0609020204030204" pitchFamily="49" charset="0"/>
              </a:rPr>
              <a:t>(Long </a:t>
            </a:r>
            <a:r>
              <a:rPr lang="en-US" altLang="ko-KR" sz="1400" dirty="0" err="1">
                <a:latin typeface="Consolas" panose="020B0609020204030204" pitchFamily="49" charset="0"/>
              </a:rPr>
              <a:t>startInclusive</a:t>
            </a:r>
            <a:r>
              <a:rPr lang="en-US" altLang="ko-KR" sz="1400" dirty="0">
                <a:latin typeface="Consolas" panose="020B0609020204030204" pitchFamily="49" charset="0"/>
              </a:rPr>
              <a:t>, Long </a:t>
            </a:r>
            <a:r>
              <a:rPr lang="en-US" altLang="ko-KR" sz="1400" dirty="0" err="1">
                <a:latin typeface="Consolas" panose="020B0609020204030204" pitchFamily="49" charset="0"/>
              </a:rPr>
              <a:t>endInclusive</a:t>
            </a:r>
            <a:r>
              <a:rPr lang="en-US" altLang="ko-KR" sz="1400" dirty="0">
                <a:latin typeface="Consolas" panose="020B0609020204030204" pitchFamily="49" charset="0"/>
              </a:rPr>
              <a:t>)   // LongStream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</p:txBody>
      </p:sp>
    </p:spTree>
    <p:extLst>
      <p:ext uri="{BB962C8B-B14F-4D97-AF65-F5344CB8AC3E}">
        <p14:creationId xmlns:p14="http://schemas.microsoft.com/office/powerpoint/2010/main" val="224656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병렬 스트림으로 변경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70A66BE-87AE-4FD8-9EA2-50D6A7930BF0}"/>
              </a:ext>
            </a:extLst>
          </p:cNvPr>
          <p:cNvSpPr/>
          <p:nvPr/>
        </p:nvSpPr>
        <p:spPr>
          <a:xfrm>
            <a:off x="1193531" y="1304019"/>
            <a:ext cx="6572243" cy="134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Stream&lt;T&gt; parallel() 	    // Stream&lt;T&gt;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DoubleStream parallel()      // DoubleStream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IntStream parallel()     // IntStream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LongStream parallel()		// LongStream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4549AC3-66B7-434B-AC63-A24A80DA17D0}"/>
              </a:ext>
            </a:extLst>
          </p:cNvPr>
          <p:cNvSpPr/>
          <p:nvPr/>
        </p:nvSpPr>
        <p:spPr>
          <a:xfrm>
            <a:off x="1193531" y="2798158"/>
            <a:ext cx="8348870" cy="3540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List&lt;String&gt; ls = Arrays.asList("Box", "Simple", "Complex", "Robot");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Stream&lt;String&gt; </a:t>
            </a:r>
            <a:r>
              <a:rPr lang="en-US" altLang="ko-KR" sz="1300" dirty="0" err="1">
                <a:latin typeface="Consolas" panose="020B0609020204030204" pitchFamily="49" charset="0"/>
              </a:rPr>
              <a:t>ss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ls.stream</a:t>
            </a:r>
            <a:r>
              <a:rPr lang="en-US" altLang="ko-KR" sz="1300" dirty="0">
                <a:latin typeface="Consolas" panose="020B0609020204030204" pitchFamily="49" charset="0"/>
              </a:rPr>
              <a:t>(); // </a:t>
            </a:r>
            <a:r>
              <a:rPr lang="ko-KR" altLang="en-US" sz="1300" dirty="0">
                <a:latin typeface="YDVYMjOStd12"/>
              </a:rPr>
              <a:t>스트림 생성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BinaryOperator</a:t>
            </a:r>
            <a:r>
              <a:rPr lang="en-US" altLang="ko-KR" sz="1300" dirty="0">
                <a:latin typeface="Consolas" panose="020B0609020204030204" pitchFamily="49" charset="0"/>
              </a:rPr>
              <a:t>&lt;String&gt; lc = (s1, s2) -&gt;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if(s1.length() &gt; s2.length())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return s1;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else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return s2;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};</a:t>
            </a:r>
          </a:p>
          <a:p>
            <a:pPr>
              <a:lnSpc>
                <a:spcPts val="18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str = </a:t>
            </a:r>
            <a:r>
              <a:rPr lang="en-US" altLang="ko-KR" sz="1300" dirty="0" err="1">
                <a:latin typeface="Consolas" panose="020B0609020204030204" pitchFamily="49" charset="0"/>
              </a:rPr>
              <a:t>ss.</a:t>
            </a:r>
            <a:r>
              <a:rPr lang="en-US" altLang="ko-KR" sz="1300" dirty="0" err="1">
                <a:solidFill>
                  <a:srgbClr val="507FCC"/>
                </a:solidFill>
                <a:latin typeface="Consolas" panose="020B0609020204030204" pitchFamily="49" charset="0"/>
              </a:rPr>
              <a:t>parallel</a:t>
            </a:r>
            <a:r>
              <a:rPr lang="en-US" altLang="ko-KR" sz="1300" dirty="0">
                <a:latin typeface="Consolas" panose="020B0609020204030204" pitchFamily="49" charset="0"/>
              </a:rPr>
              <a:t>() // </a:t>
            </a:r>
            <a:r>
              <a:rPr lang="ko-KR" altLang="en-US" sz="1300" dirty="0">
                <a:latin typeface="YDVYMjOStd12"/>
              </a:rPr>
              <a:t>병렬 스트림 생성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        .reduce("", lc);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System.out.println(str);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875675A-E3EE-4210-98CA-FD78BB9B2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793" y="5089303"/>
            <a:ext cx="31432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0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스트림의 연결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803BC4A-33F3-4566-8397-2D72D71F0E34}"/>
              </a:ext>
            </a:extLst>
          </p:cNvPr>
          <p:cNvSpPr/>
          <p:nvPr/>
        </p:nvSpPr>
        <p:spPr>
          <a:xfrm>
            <a:off x="1193531" y="1424105"/>
            <a:ext cx="9858782" cy="1351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&lt;T&gt; Stream&lt;T&gt; concat(Stream&lt;? extends T&gt; a, Stream&lt;? extends T&gt; b)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DoubleStream concat(DoubleStream a, DoubleStream b)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IntStream concat(IntStream a, IntStream b)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LongStream concat(LongStream a, LongStream b)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149F01A-4D35-44A3-A1A0-4C44365EEA25}"/>
              </a:ext>
            </a:extLst>
          </p:cNvPr>
          <p:cNvSpPr/>
          <p:nvPr/>
        </p:nvSpPr>
        <p:spPr>
          <a:xfrm>
            <a:off x="1193531" y="3055366"/>
            <a:ext cx="7751686" cy="2643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Stream&lt;String&gt; ss1 = Stream.of("Cake", "Milk");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Stream&lt;String&gt; ss2 = Stream.of("Lemon", "Jelly");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YDVYMjOStd12"/>
              </a:rPr>
              <a:t>스트림을 하나로 묶은 후 출력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Stream.concat</a:t>
            </a:r>
            <a:r>
              <a:rPr lang="en-US" altLang="ko-KR" sz="1400" dirty="0">
                <a:latin typeface="Consolas" panose="020B0609020204030204" pitchFamily="49" charset="0"/>
              </a:rPr>
              <a:t>(ss1, ss2)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.forEach(s -&gt; System.out.println(s));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7BCEEC0-AED9-44E9-8C99-3CF522C31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334" y="4137260"/>
            <a:ext cx="32766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2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30-2. </a:t>
            </a:r>
            <a:r>
              <a:rPr lang="ko-KR" altLang="en-US" sz="4400" dirty="0">
                <a:solidFill>
                  <a:schemeClr val="tx2"/>
                </a:solidFill>
              </a:rPr>
              <a:t>스트림의 중간연산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2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맵핑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(Mapping)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대한 추가 정리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A1A132B-75DC-4C13-9A21-7EDC79984794}"/>
              </a:ext>
            </a:extLst>
          </p:cNvPr>
          <p:cNvSpPr/>
          <p:nvPr/>
        </p:nvSpPr>
        <p:spPr>
          <a:xfrm>
            <a:off x="1193531" y="1557924"/>
            <a:ext cx="7314366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[Stream&lt;T&gt;</a:t>
            </a:r>
            <a:r>
              <a:rPr lang="ko-KR" altLang="en-US" sz="1500" dirty="0">
                <a:latin typeface="Consolas" panose="020B0609020204030204" pitchFamily="49" charset="0"/>
              </a:rPr>
              <a:t>의 </a:t>
            </a:r>
            <a:r>
              <a:rPr lang="en-US" altLang="ko-KR" sz="1500" dirty="0">
                <a:latin typeface="Consolas" panose="020B0609020204030204" pitchFamily="49" charset="0"/>
              </a:rPr>
              <a:t>map </a:t>
            </a:r>
            <a:r>
              <a:rPr lang="ko-KR" altLang="en-US" sz="1500" dirty="0">
                <a:latin typeface="Consolas" panose="020B0609020204030204" pitchFamily="49" charset="0"/>
              </a:rPr>
              <a:t>시리즈 메소드들</a:t>
            </a:r>
            <a:r>
              <a:rPr lang="en-US" altLang="ko-KR" sz="1500" dirty="0"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&lt;R&gt; Stream&lt;R&gt; map(Function&lt;T, </a:t>
            </a: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500" dirty="0">
                <a:latin typeface="Consolas" panose="020B0609020204030204" pitchFamily="49" charset="0"/>
              </a:rPr>
              <a:t>&gt; mapper)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IntStream </a:t>
            </a:r>
            <a:r>
              <a:rPr lang="en-US" altLang="ko-KR" sz="1500" dirty="0" err="1">
                <a:latin typeface="Consolas" panose="020B0609020204030204" pitchFamily="49" charset="0"/>
              </a:rPr>
              <a:t>mapToInt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latin typeface="Consolas" panose="020B0609020204030204" pitchFamily="49" charset="0"/>
              </a:rPr>
              <a:t>ToIntFunction</a:t>
            </a:r>
            <a:r>
              <a:rPr lang="en-US" altLang="ko-KR" sz="1500" dirty="0">
                <a:latin typeface="Consolas" panose="020B0609020204030204" pitchFamily="49" charset="0"/>
              </a:rPr>
              <a:t>&lt;T&gt; mapper)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LongStream </a:t>
            </a:r>
            <a:r>
              <a:rPr lang="en-US" altLang="ko-KR" sz="1500" dirty="0" err="1">
                <a:latin typeface="Consolas" panose="020B0609020204030204" pitchFamily="49" charset="0"/>
              </a:rPr>
              <a:t>mapToLong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latin typeface="Consolas" panose="020B0609020204030204" pitchFamily="49" charset="0"/>
              </a:rPr>
              <a:t>ToLongFunction</a:t>
            </a:r>
            <a:r>
              <a:rPr lang="en-US" altLang="ko-KR" sz="1500" dirty="0">
                <a:latin typeface="Consolas" panose="020B0609020204030204" pitchFamily="49" charset="0"/>
              </a:rPr>
              <a:t>&lt;T&gt; mapper)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DoubleStream </a:t>
            </a:r>
            <a:r>
              <a:rPr lang="en-US" altLang="ko-KR" sz="1500" dirty="0" err="1">
                <a:latin typeface="Consolas" panose="020B0609020204030204" pitchFamily="49" charset="0"/>
              </a:rPr>
              <a:t>mapToDouble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latin typeface="Consolas" panose="020B0609020204030204" pitchFamily="49" charset="0"/>
              </a:rPr>
              <a:t>ToDoubleFunction</a:t>
            </a:r>
            <a:r>
              <a:rPr lang="en-US" altLang="ko-KR" sz="1500" dirty="0">
                <a:latin typeface="Consolas" panose="020B0609020204030204" pitchFamily="49" charset="0"/>
              </a:rPr>
              <a:t>&lt;T&gt; mapper)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A78442-3C9C-4516-BCD5-4725CE970E56}"/>
              </a:ext>
            </a:extLst>
          </p:cNvPr>
          <p:cNvSpPr/>
          <p:nvPr/>
        </p:nvSpPr>
        <p:spPr>
          <a:xfrm>
            <a:off x="1193531" y="3790644"/>
            <a:ext cx="8269320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[Stream&lt;T&gt;</a:t>
            </a:r>
            <a:r>
              <a:rPr lang="ko-KR" altLang="en-US" sz="1500" dirty="0">
                <a:latin typeface="Consolas" panose="020B0609020204030204" pitchFamily="49" charset="0"/>
              </a:rPr>
              <a:t>의 </a:t>
            </a:r>
            <a:r>
              <a:rPr lang="en-US" altLang="ko-KR" sz="1500" dirty="0">
                <a:latin typeface="Consolas" panose="020B0609020204030204" pitchFamily="49" charset="0"/>
              </a:rPr>
              <a:t>flatMap </a:t>
            </a:r>
            <a:r>
              <a:rPr lang="ko-KR" altLang="en-US" sz="1500" dirty="0">
                <a:latin typeface="Consolas" panose="020B0609020204030204" pitchFamily="49" charset="0"/>
              </a:rPr>
              <a:t>시리즈 메소드들</a:t>
            </a:r>
            <a:r>
              <a:rPr lang="en-US" altLang="ko-KR" sz="1500" dirty="0">
                <a:latin typeface="Consolas" panose="020B0609020204030204" pitchFamily="49" charset="0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&lt;R&gt; Stream&lt;R&gt; flatMap(Function&lt;T, </a:t>
            </a: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Stream&lt;R&gt;</a:t>
            </a:r>
            <a:r>
              <a:rPr lang="en-US" altLang="ko-KR" sz="1500" dirty="0">
                <a:latin typeface="Consolas" panose="020B0609020204030204" pitchFamily="49" charset="0"/>
              </a:rPr>
              <a:t>&gt; mapper)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IntStream </a:t>
            </a:r>
            <a:r>
              <a:rPr lang="en-US" altLang="ko-KR" sz="1500" dirty="0" err="1">
                <a:latin typeface="Consolas" panose="020B0609020204030204" pitchFamily="49" charset="0"/>
              </a:rPr>
              <a:t>flatMapToInt</a:t>
            </a:r>
            <a:r>
              <a:rPr lang="en-US" altLang="ko-KR" sz="1500" dirty="0">
                <a:latin typeface="Consolas" panose="020B0609020204030204" pitchFamily="49" charset="0"/>
              </a:rPr>
              <a:t>(Function&lt;T, IntStream&gt; mapper)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LongStream </a:t>
            </a:r>
            <a:r>
              <a:rPr lang="en-US" altLang="ko-KR" sz="1500" dirty="0" err="1">
                <a:latin typeface="Consolas" panose="020B0609020204030204" pitchFamily="49" charset="0"/>
              </a:rPr>
              <a:t>flatMapToLong</a:t>
            </a:r>
            <a:r>
              <a:rPr lang="en-US" altLang="ko-KR" sz="1500" dirty="0">
                <a:latin typeface="Consolas" panose="020B0609020204030204" pitchFamily="49" charset="0"/>
              </a:rPr>
              <a:t>(Function&lt;T, LongStream&gt; mapper)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DoubleStream </a:t>
            </a:r>
            <a:r>
              <a:rPr lang="en-US" altLang="ko-KR" sz="1500" dirty="0" err="1">
                <a:latin typeface="Consolas" panose="020B0609020204030204" pitchFamily="49" charset="0"/>
              </a:rPr>
              <a:t>flatMapToDouble</a:t>
            </a:r>
            <a:r>
              <a:rPr lang="en-US" altLang="ko-KR" sz="1500" dirty="0">
                <a:latin typeface="Consolas" panose="020B0609020204030204" pitchFamily="49" charset="0"/>
              </a:rPr>
              <a:t>(Function&lt;T, DoubleStream&gt; mapper)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8A7A4EF-A269-4F6F-A981-91C5F543D0C2}"/>
              </a:ext>
            </a:extLst>
          </p:cNvPr>
          <p:cNvSpPr/>
          <p:nvPr/>
        </p:nvSpPr>
        <p:spPr>
          <a:xfrm>
            <a:off x="1670192" y="5746669"/>
            <a:ext cx="6638921" cy="2923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flatMap</a:t>
            </a:r>
            <a:r>
              <a:rPr lang="ko-KR" alt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에 전달할 람다식에서는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스트림을 생성하고 이를 반환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ko-KR" altLang="en-US" sz="13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F144AE5-95D2-47A7-9101-64FBBC216CD1}"/>
              </a:ext>
            </a:extLst>
          </p:cNvPr>
          <p:cNvSpPr/>
          <p:nvPr/>
        </p:nvSpPr>
        <p:spPr>
          <a:xfrm>
            <a:off x="4583020" y="1632017"/>
            <a:ext cx="153948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1:1 </a:t>
            </a:r>
            <a:r>
              <a:rPr lang="ko-KR" alt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맵핑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5DF65CD-2042-4C71-BD51-6AA505C9F0EC}"/>
              </a:ext>
            </a:extLst>
          </p:cNvPr>
          <p:cNvSpPr/>
          <p:nvPr/>
        </p:nvSpPr>
        <p:spPr>
          <a:xfrm>
            <a:off x="5016156" y="3871089"/>
            <a:ext cx="153948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1:* </a:t>
            </a:r>
            <a:r>
              <a:rPr lang="ko-KR" alt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맵핑</a:t>
            </a:r>
          </a:p>
        </p:txBody>
      </p:sp>
    </p:spTree>
    <p:extLst>
      <p:ext uri="{BB962C8B-B14F-4D97-AF65-F5344CB8AC3E}">
        <p14:creationId xmlns:p14="http://schemas.microsoft.com/office/powerpoint/2010/main" val="177681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맵핑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(Mapping)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대한 추가 정리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예제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7E406FC-101C-4349-9B9F-F6027FABFE69}"/>
              </a:ext>
            </a:extLst>
          </p:cNvPr>
          <p:cNvSpPr/>
          <p:nvPr/>
        </p:nvSpPr>
        <p:spPr>
          <a:xfrm>
            <a:off x="1193531" y="1702401"/>
            <a:ext cx="79637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Stream&lt;String&gt; ss1 = Stream.of("MY_AGE", "YOUR_LIFE");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Consolas" panose="020B0609020204030204" pitchFamily="49" charset="0"/>
              </a:rPr>
              <a:t>아래 람다식에서 스트림을 생성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Stream&lt;String&gt; ss2 = ss1.flatMap(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 -&gt; Arrays.stream(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s.split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("_"))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ss2.forEach(s -&gt; System.out.print(s + "\t"));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3B632B5-FB80-4255-874D-A0D4E302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67" y="4865411"/>
            <a:ext cx="35718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6000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11543</TotalTime>
  <Words>1764</Words>
  <Application>Microsoft Office PowerPoint</Application>
  <PresentationFormat>사용자 지정</PresentationFormat>
  <Paragraphs>270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추억</vt:lpstr>
      <vt:lpstr> 열혈 Java 프로그래밍</vt:lpstr>
      <vt:lpstr>30-1. 스트림의 생성과 연결</vt:lpstr>
      <vt:lpstr>PowerPoint 프레젠테이션</vt:lpstr>
      <vt:lpstr>PowerPoint 프레젠테이션</vt:lpstr>
      <vt:lpstr>PowerPoint 프레젠테이션</vt:lpstr>
      <vt:lpstr>PowerPoint 프레젠테이션</vt:lpstr>
      <vt:lpstr>30-2. 스트림의 중간연산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30-3. 스트림의 최종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KB</cp:lastModifiedBy>
  <cp:revision>3131</cp:revision>
  <dcterms:created xsi:type="dcterms:W3CDTF">2017-07-09T08:11:09Z</dcterms:created>
  <dcterms:modified xsi:type="dcterms:W3CDTF">2020-07-02T01:19:55Z</dcterms:modified>
</cp:coreProperties>
</file>