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Default Extension="png&amp;ehk=3weqWkwsoIkENulL6sH1zA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574" r:id="rId4"/>
    <p:sldId id="656" r:id="rId5"/>
    <p:sldId id="580" r:id="rId6"/>
    <p:sldId id="635" r:id="rId7"/>
    <p:sldId id="636" r:id="rId8"/>
    <p:sldId id="658" r:id="rId9"/>
    <p:sldId id="657" r:id="rId10"/>
    <p:sldId id="659" r:id="rId11"/>
    <p:sldId id="660" r:id="rId12"/>
    <p:sldId id="661" r:id="rId13"/>
    <p:sldId id="662" r:id="rId14"/>
    <p:sldId id="663" r:id="rId15"/>
    <p:sldId id="626" r:id="rId16"/>
    <p:sldId id="639" r:id="rId17"/>
    <p:sldId id="640" r:id="rId18"/>
    <p:sldId id="643" r:id="rId19"/>
    <p:sldId id="575" r:id="rId20"/>
    <p:sldId id="664" r:id="rId21"/>
    <p:sldId id="644" r:id="rId22"/>
    <p:sldId id="645" r:id="rId23"/>
    <p:sldId id="28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FCC"/>
    <a:srgbClr val="C40000"/>
    <a:srgbClr val="E1300D"/>
    <a:srgbClr val="FFD9D9"/>
    <a:srgbClr val="D17611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3" autoAdjust="0"/>
    <p:restoredTop sz="73241" autoAdjust="0"/>
  </p:normalViewPr>
  <p:slideViewPr>
    <p:cSldViewPr snapToGrid="0">
      <p:cViewPr varScale="1">
        <p:scale>
          <a:sx n="84" d="100"/>
          <a:sy n="84" d="100"/>
        </p:scale>
        <p:origin x="-136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7-11-27T05:46:22.91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19224 3671 0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xmlns="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/>
            </a:r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33. NIO</a:t>
            </a:r>
            <a:r>
              <a:rPr lang="ko-KR" altLang="en-US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 그리고 </a:t>
            </a:r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NIO.2</a:t>
            </a:r>
            <a:endParaRPr lang="en-US" altLang="ko-KR" sz="2100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간단한 입력 및 출력의 예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바이트 단위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69196CE-3F40-4E75-845C-D3972CF6C6BB}"/>
              </a:ext>
            </a:extLst>
          </p:cNvPr>
          <p:cNvSpPr/>
          <p:nvPr/>
        </p:nvSpPr>
        <p:spPr>
          <a:xfrm>
            <a:off x="1193530" y="1477240"/>
            <a:ext cx="899739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static void main(String[] args) throws IOException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Path fp = Paths.get("C:\\JavaStudy\\simple.bin");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파일 생성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파일이 존재하면 예외 발생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fp = </a:t>
            </a:r>
            <a:r>
              <a:rPr lang="en-US" altLang="ko-KR" sz="1400" dirty="0" err="1">
                <a:latin typeface="Consolas" panose="020B0609020204030204" pitchFamily="49" charset="0"/>
              </a:rPr>
              <a:t>Files.createFile</a:t>
            </a:r>
            <a:r>
              <a:rPr lang="en-US" altLang="ko-KR" sz="1400" dirty="0">
                <a:latin typeface="Consolas" panose="020B0609020204030204" pitchFamily="49" charset="0"/>
              </a:rPr>
              <a:t>(fp);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byte buf1[] = {0x13, 0x14, 0x15};    // </a:t>
            </a:r>
            <a:r>
              <a:rPr lang="ko-KR" altLang="en-US" sz="1400" dirty="0">
                <a:latin typeface="Consolas" panose="020B0609020204030204" pitchFamily="49" charset="0"/>
              </a:rPr>
              <a:t>파일에 쓸 데이터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for(byte b : buf1)    // </a:t>
            </a:r>
            <a:r>
              <a:rPr lang="ko-KR" altLang="en-US" sz="1400" dirty="0">
                <a:latin typeface="Consolas" panose="020B0609020204030204" pitchFamily="49" charset="0"/>
              </a:rPr>
              <a:t>저장할 데이터의 출력을 위한 반복문</a:t>
            </a:r>
          </a:p>
          <a:p>
            <a:r>
              <a:rPr lang="de-DE" altLang="ko-KR" sz="1400" dirty="0">
                <a:latin typeface="Consolas" panose="020B0609020204030204" pitchFamily="49" charset="0"/>
              </a:rPr>
              <a:t>      System.out.print(b + "\t");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파일에 데이터 쓰기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Files.write</a:t>
            </a:r>
            <a:r>
              <a:rPr lang="en-US" altLang="ko-KR" sz="1400" dirty="0">
                <a:latin typeface="Consolas" panose="020B0609020204030204" pitchFamily="49" charset="0"/>
              </a:rPr>
              <a:t>(fp, buf1, </a:t>
            </a:r>
            <a:r>
              <a:rPr lang="en-US" altLang="ko-KR" sz="1400" dirty="0" err="1">
                <a:latin typeface="Consolas" panose="020B0609020204030204" pitchFamily="49" charset="0"/>
              </a:rPr>
              <a:t>StandardOpenOption.APPEND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파일로부터 데이터 읽기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byte buf2[] = Files.readAllBytes(fp);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for(byte b : buf2)    // </a:t>
            </a:r>
            <a:r>
              <a:rPr lang="ko-KR" altLang="en-US" sz="1400" dirty="0">
                <a:latin typeface="Consolas" panose="020B0609020204030204" pitchFamily="49" charset="0"/>
              </a:rPr>
              <a:t>읽어 들인 데이터의 출력을 위한 반복문</a:t>
            </a:r>
          </a:p>
          <a:p>
            <a:r>
              <a:rPr lang="de-DE" altLang="ko-KR" sz="1400" dirty="0">
                <a:latin typeface="Consolas" panose="020B0609020204030204" pitchFamily="49" charset="0"/>
              </a:rPr>
              <a:t>      System.out.print(b + "\t");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6504B5DF-CCC3-4D4A-92DB-78666A4B8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945" y="1463171"/>
            <a:ext cx="3438525" cy="1219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BEDB72C-D314-4633-8005-98EA313C90C3}"/>
              </a:ext>
            </a:extLst>
          </p:cNvPr>
          <p:cNvSpPr/>
          <p:nvPr/>
        </p:nvSpPr>
        <p:spPr>
          <a:xfrm>
            <a:off x="7102745" y="3806298"/>
            <a:ext cx="47111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파일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open, close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과정 없음</a:t>
            </a:r>
            <a:endParaRPr lang="en-US" altLang="ko-K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데이터 읽을 때 배열도 준비해 둘 필요가 없음</a:t>
            </a:r>
          </a:p>
        </p:txBody>
      </p:sp>
    </p:spTree>
    <p:extLst>
      <p:ext uri="{BB962C8B-B14F-4D97-AF65-F5344CB8AC3E}">
        <p14:creationId xmlns:p14="http://schemas.microsoft.com/office/powerpoint/2010/main" val="307781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 데이터의 간단한 입력 및 출력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D84BBACB-DCBF-4408-8FE1-B276BE94E573}"/>
              </a:ext>
            </a:extLst>
          </p:cNvPr>
          <p:cNvSpPr/>
          <p:nvPr/>
        </p:nvSpPr>
        <p:spPr>
          <a:xfrm>
            <a:off x="1193531" y="1954646"/>
            <a:ext cx="9186408" cy="2067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List&lt;String&gt; readAllLines(Path path) throws IOException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Path write(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Path </a:t>
            </a:r>
            <a:r>
              <a:rPr lang="en-US" altLang="ko-KR" sz="1500" dirty="0" err="1">
                <a:latin typeface="Consolas" panose="020B0609020204030204" pitchFamily="49" charset="0"/>
              </a:rPr>
              <a:t>path</a:t>
            </a:r>
            <a:r>
              <a:rPr lang="en-US" altLang="ko-KR" sz="1500" dirty="0">
                <a:latin typeface="Consolas" panose="020B0609020204030204" pitchFamily="49" charset="0"/>
              </a:rPr>
              <a:t>, 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Iterable&lt;? extends CharSequence&gt; lines,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OpenOption...options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) throws IOException</a:t>
            </a:r>
            <a:endParaRPr lang="ko-KR" altLang="en-US" sz="15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D2650716-5589-4B19-9661-9E140F2E388B}"/>
              </a:ext>
            </a:extLst>
          </p:cNvPr>
          <p:cNvSpPr/>
          <p:nvPr/>
        </p:nvSpPr>
        <p:spPr>
          <a:xfrm>
            <a:off x="1193531" y="1505351"/>
            <a:ext cx="532653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java.nio.file.Files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의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메소드들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문자열 단위 입출력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8B6A9E71-8BE6-42B4-A1C2-3B50D3AD0F45}"/>
              </a:ext>
            </a:extLst>
          </p:cNvPr>
          <p:cNvSpPr/>
          <p:nvPr/>
        </p:nvSpPr>
        <p:spPr>
          <a:xfrm>
            <a:off x="2698978" y="4463394"/>
            <a:ext cx="7465440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Iterable&lt;E&gt; </a:t>
            </a:r>
            <a:r>
              <a:rPr lang="ko-KR" altLang="en-US" sz="1400" dirty="0">
                <a:solidFill>
                  <a:srgbClr val="0070C0"/>
                </a:solidFill>
                <a:latin typeface="YDVYMjOStd12"/>
              </a:rPr>
              <a:t>인터페이스를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Collection&lt;E&gt; </a:t>
            </a:r>
            <a:r>
              <a:rPr lang="ko-KR" altLang="en-US" sz="1400" dirty="0">
                <a:solidFill>
                  <a:srgbClr val="0070C0"/>
                </a:solidFill>
                <a:latin typeface="YDVYMjOStd12"/>
              </a:rPr>
              <a:t>인터페이스가 상속한다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CharSequence </a:t>
            </a:r>
            <a:r>
              <a:rPr lang="ko-KR" altLang="en-US" sz="1400" dirty="0">
                <a:solidFill>
                  <a:srgbClr val="0070C0"/>
                </a:solidFill>
                <a:latin typeface="YDVYMjOStd12"/>
              </a:rPr>
              <a:t>인터페이스를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String </a:t>
            </a:r>
            <a:r>
              <a:rPr lang="ko-KR" altLang="en-US" sz="1400" dirty="0">
                <a:solidFill>
                  <a:srgbClr val="0070C0"/>
                </a:solidFill>
                <a:latin typeface="YDVYMjOStd12"/>
              </a:rPr>
              <a:t>클래스가 구현한다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AE9756B-AC4A-42F0-8AF9-1B265FA0BAE7}"/>
              </a:ext>
            </a:extLst>
          </p:cNvPr>
          <p:cNvSpPr/>
          <p:nvPr/>
        </p:nvSpPr>
        <p:spPr>
          <a:xfrm>
            <a:off x="2698977" y="5175635"/>
            <a:ext cx="918640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String st1 = "One Simple String";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String st2 = "Two Simple String";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List&lt;String&gt; 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lst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= Arrays.asList(st1, st2); // write </a:t>
            </a:r>
            <a:r>
              <a:rPr lang="ko-KR" altLang="en-US" sz="1400" dirty="0">
                <a:solidFill>
                  <a:srgbClr val="0070C0"/>
                </a:solidFill>
                <a:latin typeface="YDVYMjOStd12"/>
              </a:rPr>
              <a:t>메소드의 두 번째 인자로 전달 가능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14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 데이터의 간단한 입력 및 출력의 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BED9AC3-7119-4FF4-9086-F98197D3A4D8}"/>
              </a:ext>
            </a:extLst>
          </p:cNvPr>
          <p:cNvSpPr/>
          <p:nvPr/>
        </p:nvSpPr>
        <p:spPr>
          <a:xfrm>
            <a:off x="1193531" y="1551156"/>
            <a:ext cx="8586573" cy="3456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SimpleTxtWriteRead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static void main(String[] args) throws IOException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Path fp = Paths.get("C:\\JavaStudy\\simple.txt");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String st1 = "One Simple String";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String st2 = "Two Simple String";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List&lt;String&gt; lst1 = Arrays.asList(st1, st2);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Files.write</a:t>
            </a:r>
            <a:r>
              <a:rPr lang="en-US" altLang="ko-KR" sz="1500" dirty="0">
                <a:latin typeface="Consolas" panose="020B0609020204030204" pitchFamily="49" charset="0"/>
              </a:rPr>
              <a:t>(fp, lst1); // </a:t>
            </a:r>
            <a:r>
              <a:rPr lang="ko-KR" altLang="en-US" sz="1500" dirty="0">
                <a:latin typeface="Consolas" panose="020B0609020204030204" pitchFamily="49" charset="0"/>
              </a:rPr>
              <a:t>파일에 문자열 저장하기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List&lt;String&gt; lst2 = </a:t>
            </a:r>
            <a:r>
              <a:rPr lang="en-US" altLang="ko-KR" sz="1500" dirty="0" err="1">
                <a:latin typeface="Consolas" panose="020B0609020204030204" pitchFamily="49" charset="0"/>
              </a:rPr>
              <a:t>Files.readAllLines</a:t>
            </a:r>
            <a:r>
              <a:rPr lang="en-US" altLang="ko-KR" sz="1500" dirty="0">
                <a:latin typeface="Consolas" panose="020B0609020204030204" pitchFamily="49" charset="0"/>
              </a:rPr>
              <a:t>(fp); // </a:t>
            </a:r>
            <a:r>
              <a:rPr lang="ko-KR" altLang="en-US" sz="1500" dirty="0">
                <a:latin typeface="Consolas" panose="020B0609020204030204" pitchFamily="49" charset="0"/>
              </a:rPr>
              <a:t>파일로부터 문자열 읽기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System.out.println(lst2);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2CC28E6-D65D-4F36-BF42-C056DB908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011" y="4896679"/>
            <a:ext cx="35909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9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 및 디렉토리의 복사와 이동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52EFC84B-04E6-4FD9-AC0F-452D5C5AFDA5}"/>
              </a:ext>
            </a:extLst>
          </p:cNvPr>
          <p:cNvSpPr/>
          <p:nvPr/>
        </p:nvSpPr>
        <p:spPr>
          <a:xfrm>
            <a:off x="1193531" y="1928985"/>
            <a:ext cx="9962149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Path copy(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 Path source, Path target, </a:t>
            </a:r>
            <a:r>
              <a:rPr lang="en-US" altLang="ko-KR" sz="1500" dirty="0" err="1">
                <a:latin typeface="Consolas" panose="020B0609020204030204" pitchFamily="49" charset="0"/>
              </a:rPr>
              <a:t>CopyOption</a:t>
            </a:r>
            <a:r>
              <a:rPr lang="en-US" altLang="ko-KR" sz="1500" dirty="0">
                <a:latin typeface="Consolas" panose="020B0609020204030204" pitchFamily="49" charset="0"/>
              </a:rPr>
              <a:t>...options) throws IOException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            • REPLACE_EXISTING 	</a:t>
            </a:r>
            <a:r>
              <a:rPr lang="ko-KR" altLang="en-US" sz="1500" dirty="0">
                <a:latin typeface="Consolas" panose="020B0609020204030204" pitchFamily="49" charset="0"/>
              </a:rPr>
              <a:t>이미 파일이 존재한다면 해당 파일을 대체한다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            • COPY_ATTRIBUTES 	</a:t>
            </a:r>
            <a:r>
              <a:rPr lang="ko-KR" altLang="en-US" sz="1500" dirty="0">
                <a:latin typeface="Consolas" panose="020B0609020204030204" pitchFamily="49" charset="0"/>
              </a:rPr>
              <a:t>파일의 속성까지 복사를 한다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Path move(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 Path source, Path target, </a:t>
            </a:r>
            <a:r>
              <a:rPr lang="en-US" altLang="ko-KR" sz="1500" dirty="0" err="1">
                <a:latin typeface="Consolas" panose="020B0609020204030204" pitchFamily="49" charset="0"/>
              </a:rPr>
              <a:t>CopyOption</a:t>
            </a:r>
            <a:r>
              <a:rPr lang="en-US" altLang="ko-KR" sz="1500" dirty="0">
                <a:latin typeface="Consolas" panose="020B0609020204030204" pitchFamily="49" charset="0"/>
              </a:rPr>
              <a:t>...options) throws IOException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           • REPLACE_EXISTING 	</a:t>
            </a:r>
            <a:r>
              <a:rPr lang="ko-KR" altLang="en-US" sz="1500" dirty="0">
                <a:latin typeface="Consolas" panose="020B0609020204030204" pitchFamily="49" charset="0"/>
              </a:rPr>
              <a:t>이미 파일이 존재한다면 해당 파일을 대체한다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805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 및 디렉토리의 복사와 이동의 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3D177B3-08B8-419F-9845-74BBE244BFC8}"/>
              </a:ext>
            </a:extLst>
          </p:cNvPr>
          <p:cNvSpPr/>
          <p:nvPr/>
        </p:nvSpPr>
        <p:spPr>
          <a:xfrm>
            <a:off x="1193531" y="1503554"/>
            <a:ext cx="7990226" cy="2382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CopyFileFromFiles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throws IOException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Path src = Paths.get("C:\\JavaStudy\\CopyFileFromFiles.java");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Path dst = Paths.get("C:\\JavaStudy\\CopyFileFromFiles2.java");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// src</a:t>
            </a:r>
            <a:r>
              <a:rPr lang="ko-KR" altLang="en-US" sz="1400" dirty="0">
                <a:latin typeface="Consolas" panose="020B0609020204030204" pitchFamily="49" charset="0"/>
              </a:rPr>
              <a:t>가 지시하는 파일을 </a:t>
            </a:r>
            <a:r>
              <a:rPr lang="en-US" altLang="ko-KR" sz="1400" dirty="0">
                <a:latin typeface="Consolas" panose="020B0609020204030204" pitchFamily="49" charset="0"/>
              </a:rPr>
              <a:t>dst</a:t>
            </a:r>
            <a:r>
              <a:rPr lang="ko-KR" altLang="en-US" sz="1400" dirty="0">
                <a:latin typeface="Consolas" panose="020B0609020204030204" pitchFamily="49" charset="0"/>
              </a:rPr>
              <a:t>가 지시하는 위치와 이름으로 복사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Files.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copy</a:t>
            </a:r>
            <a:r>
              <a:rPr lang="en-US" altLang="ko-KR" sz="1400" dirty="0">
                <a:latin typeface="Consolas" panose="020B0609020204030204" pitchFamily="49" charset="0"/>
              </a:rPr>
              <a:t>(src, dst, StandardCopyOption.REPLACE_EXISTING);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2E5C032-AD4F-4149-96D3-514F7D4DF4F7}"/>
              </a:ext>
            </a:extLst>
          </p:cNvPr>
          <p:cNvSpPr/>
          <p:nvPr/>
        </p:nvSpPr>
        <p:spPr>
          <a:xfrm>
            <a:off x="3327131" y="3877884"/>
            <a:ext cx="7990226" cy="2382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MoveFileFromFiles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throws IOException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Path src = Paths.get("C:\\JavaStudy\\Dir1");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Path dst = Paths.get("C:\\JavaStudy\\Dir2");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// src</a:t>
            </a:r>
            <a:r>
              <a:rPr lang="ko-KR" altLang="en-US" sz="1400" dirty="0">
                <a:latin typeface="Consolas" panose="020B0609020204030204" pitchFamily="49" charset="0"/>
              </a:rPr>
              <a:t>가 지시하는 디렉토리를 </a:t>
            </a:r>
            <a:r>
              <a:rPr lang="en-US" altLang="ko-KR" sz="1400" dirty="0">
                <a:latin typeface="Consolas" panose="020B0609020204030204" pitchFamily="49" charset="0"/>
              </a:rPr>
              <a:t>dst</a:t>
            </a:r>
            <a:r>
              <a:rPr lang="ko-KR" altLang="en-US" sz="1400" dirty="0">
                <a:latin typeface="Consolas" panose="020B0609020204030204" pitchFamily="49" charset="0"/>
              </a:rPr>
              <a:t>가 지시하는 디렉토리로 이동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Files.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move</a:t>
            </a:r>
            <a:r>
              <a:rPr lang="en-US" altLang="ko-KR" sz="1400" dirty="0">
                <a:latin typeface="Consolas" panose="020B0609020204030204" pitchFamily="49" charset="0"/>
              </a:rPr>
              <a:t>(src, dst, StandardCopyOption.REPLACE_EXISTING);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29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33-2. </a:t>
            </a:r>
            <a:br>
              <a:rPr lang="en-US" altLang="ko-KR" sz="4400" dirty="0">
                <a:solidFill>
                  <a:schemeClr val="tx2"/>
                </a:solidFill>
              </a:rPr>
            </a:br>
            <a:r>
              <a:rPr lang="en-US" altLang="ko-KR" sz="4200" dirty="0">
                <a:solidFill>
                  <a:schemeClr val="tx2"/>
                </a:solidFill>
              </a:rPr>
              <a:t>NIO.2 </a:t>
            </a:r>
            <a:r>
              <a:rPr lang="ko-KR" altLang="en-US" sz="4200" dirty="0">
                <a:solidFill>
                  <a:schemeClr val="tx2"/>
                </a:solidFill>
              </a:rPr>
              <a:t>기반의 </a:t>
            </a:r>
            <a:r>
              <a:rPr lang="en-US" altLang="ko-KR" sz="4200" dirty="0">
                <a:solidFill>
                  <a:schemeClr val="tx2"/>
                </a:solidFill>
              </a:rPr>
              <a:t>I/O </a:t>
            </a:r>
            <a:r>
              <a:rPr lang="ko-KR" altLang="en-US" sz="4200" dirty="0">
                <a:solidFill>
                  <a:schemeClr val="tx2"/>
                </a:solidFill>
              </a:rPr>
              <a:t>스트림 생성</a:t>
            </a:r>
          </a:p>
        </p:txBody>
      </p:sp>
    </p:spTree>
    <p:extLst>
      <p:ext uri="{BB962C8B-B14F-4D97-AF65-F5344CB8AC3E}">
        <p14:creationId xmlns:p14="http://schemas.microsoft.com/office/powerpoint/2010/main" val="212672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바이트 스트림의 생성 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(NIO.2 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기반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3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08ABAEBF-BC08-4732-9305-86E9BFE70644}"/>
              </a:ext>
            </a:extLst>
          </p:cNvPr>
          <p:cNvSpPr/>
          <p:nvPr/>
        </p:nvSpPr>
        <p:spPr>
          <a:xfrm>
            <a:off x="1193531" y="1461765"/>
            <a:ext cx="923593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Path fp = Paths.get("data.dat");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try(DataOutputStream out = new DataOutputStream(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Files.newOutputStream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(fp)</a:t>
            </a:r>
            <a:r>
              <a:rPr lang="en-US" altLang="ko-KR" sz="1400" dirty="0">
                <a:latin typeface="Consolas" panose="020B0609020204030204" pitchFamily="49" charset="0"/>
              </a:rPr>
              <a:t>))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out.writeInt</a:t>
            </a:r>
            <a:r>
              <a:rPr lang="en-US" altLang="ko-KR" sz="1400" dirty="0">
                <a:latin typeface="Consolas" panose="020B0609020204030204" pitchFamily="49" charset="0"/>
              </a:rPr>
              <a:t>(370);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out.writeDouble</a:t>
            </a:r>
            <a:r>
              <a:rPr lang="en-US" altLang="ko-KR" sz="1400" dirty="0">
                <a:latin typeface="Consolas" panose="020B0609020204030204" pitchFamily="49" charset="0"/>
              </a:rPr>
              <a:t>(3.14);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catch(IOException 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e.printStackTrace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E38503A-B288-49F5-85A1-A9C979C04F14}"/>
              </a:ext>
            </a:extLst>
          </p:cNvPr>
          <p:cNvSpPr/>
          <p:nvPr/>
        </p:nvSpPr>
        <p:spPr>
          <a:xfrm>
            <a:off x="4251296" y="3309729"/>
            <a:ext cx="794070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Path fp = Paths.get("data.dat");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try(</a:t>
            </a:r>
            <a:r>
              <a:rPr lang="en-US" altLang="ko-KR" sz="1400" dirty="0" err="1">
                <a:latin typeface="Consolas" panose="020B0609020204030204" pitchFamily="49" charset="0"/>
              </a:rPr>
              <a:t>DataInputStream</a:t>
            </a:r>
            <a:r>
              <a:rPr lang="en-US" altLang="ko-KR" sz="1400" dirty="0">
                <a:latin typeface="Consolas" panose="020B0609020204030204" pitchFamily="49" charset="0"/>
              </a:rPr>
              <a:t> in = new </a:t>
            </a:r>
            <a:r>
              <a:rPr lang="en-US" altLang="ko-KR" sz="1400" dirty="0" err="1">
                <a:latin typeface="Consolas" panose="020B0609020204030204" pitchFamily="49" charset="0"/>
              </a:rPr>
              <a:t>DataInputStream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Files.newInputStream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(fp)</a:t>
            </a:r>
            <a:r>
              <a:rPr lang="en-US" altLang="ko-KR" sz="1400" dirty="0">
                <a:latin typeface="Consolas" panose="020B0609020204030204" pitchFamily="49" charset="0"/>
              </a:rPr>
              <a:t>))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int num1 = </a:t>
            </a:r>
            <a:r>
              <a:rPr lang="en-US" altLang="ko-KR" sz="1400" dirty="0" err="1">
                <a:latin typeface="Consolas" panose="020B0609020204030204" pitchFamily="49" charset="0"/>
              </a:rPr>
              <a:t>in.readInt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double num2 = </a:t>
            </a:r>
            <a:r>
              <a:rPr lang="en-US" altLang="ko-KR" sz="1400" dirty="0" err="1">
                <a:latin typeface="Consolas" panose="020B0609020204030204" pitchFamily="49" charset="0"/>
              </a:rPr>
              <a:t>in.readDouble</a:t>
            </a:r>
            <a:r>
              <a:rPr lang="en-US" altLang="ko-KR" sz="1400" dirty="0">
                <a:latin typeface="Consolas" panose="020B0609020204030204" pitchFamily="49" charset="0"/>
              </a:rPr>
              <a:t>();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System.out.println(num1);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System.out.println(num2);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catch(IOException 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e.printStackTrace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0851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 스트림의 생성 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(NIO.2 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기반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3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A8B3BF9-72BE-4754-BB49-31235AF3687A}"/>
              </a:ext>
            </a:extLst>
          </p:cNvPr>
          <p:cNvSpPr/>
          <p:nvPr/>
        </p:nvSpPr>
        <p:spPr>
          <a:xfrm>
            <a:off x="1193531" y="1452788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ks</a:t>
            </a:r>
            <a:r>
              <a:rPr lang="en-US" altLang="ko-KR" sz="1400" dirty="0">
                <a:latin typeface="Consolas" panose="020B0609020204030204" pitchFamily="49" charset="0"/>
              </a:rPr>
              <a:t> = "</a:t>
            </a:r>
            <a:r>
              <a:rPr lang="ko-KR" altLang="en-US" sz="1400" dirty="0">
                <a:latin typeface="Consolas" panose="020B0609020204030204" pitchFamily="49" charset="0"/>
              </a:rPr>
              <a:t>공부에 있어서 </a:t>
            </a:r>
            <a:r>
              <a:rPr lang="en-US" altLang="ko-KR" sz="1400" dirty="0">
                <a:latin typeface="Consolas" panose="020B0609020204030204" pitchFamily="49" charset="0"/>
              </a:rPr>
              <a:t>. . . 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es</a:t>
            </a:r>
            <a:r>
              <a:rPr lang="en-US" altLang="ko-KR" sz="1400" dirty="0">
                <a:latin typeface="Consolas" panose="020B0609020204030204" pitchFamily="49" charset="0"/>
              </a:rPr>
              <a:t> = "Life is long if . . . 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Path fp = Paths.get("String.txt");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try(BufferedWriter bw = 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Files.newBufferedWriter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(fp)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bw.write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ks</a:t>
            </a:r>
            <a:r>
              <a:rPr lang="en-US" altLang="ko-KR" sz="1400" dirty="0">
                <a:latin typeface="Consolas" panose="020B0609020204030204" pitchFamily="49" charset="0"/>
              </a:rPr>
              <a:t>, 0, </a:t>
            </a:r>
            <a:r>
              <a:rPr lang="en-US" altLang="ko-KR" sz="1400" dirty="0" err="1">
                <a:latin typeface="Consolas" panose="020B0609020204030204" pitchFamily="49" charset="0"/>
              </a:rPr>
              <a:t>ks.length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bw.newLine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s-ES" altLang="ko-KR" sz="1400" dirty="0">
                <a:latin typeface="Consolas" panose="020B0609020204030204" pitchFamily="49" charset="0"/>
              </a:rPr>
              <a:t>      bw.write(es, 0, es.length());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catch(IOException 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e.printStackTrace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B3C35F22-511E-470E-A94B-DE0EB49D9FE3}"/>
              </a:ext>
            </a:extLst>
          </p:cNvPr>
          <p:cNvSpPr/>
          <p:nvPr/>
        </p:nvSpPr>
        <p:spPr>
          <a:xfrm>
            <a:off x="5443993" y="3084974"/>
            <a:ext cx="595287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Path fp = Paths.get("String.txt");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try(</a:t>
            </a:r>
            <a:r>
              <a:rPr lang="en-US" altLang="ko-KR" sz="1400" dirty="0" err="1">
                <a:latin typeface="Consolas" panose="020B0609020204030204" pitchFamily="49" charset="0"/>
              </a:rPr>
              <a:t>BufferedReader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br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Files.newBufferedReader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(fp)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String str;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while(true)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str = </a:t>
            </a:r>
            <a:r>
              <a:rPr lang="en-US" altLang="ko-KR" sz="1400" dirty="0" err="1">
                <a:latin typeface="Consolas" panose="020B0609020204030204" pitchFamily="49" charset="0"/>
              </a:rPr>
              <a:t>br.readLine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if(str == null)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break;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System.out.println(str);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catch(IOException 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e.printStackTrace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60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33-3. NIO </a:t>
            </a:r>
            <a:r>
              <a:rPr lang="ko-KR" altLang="en-US" sz="4400" dirty="0">
                <a:solidFill>
                  <a:schemeClr val="tx2"/>
                </a:solidFill>
              </a:rPr>
              <a:t>기반의 입출력</a:t>
            </a:r>
            <a:endParaRPr lang="ko-KR" altLang="en-US" sz="37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01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NIO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채널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(Channel)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 버퍼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(Buffer)</a:t>
            </a:r>
            <a:endParaRPr lang="ko-KR" altLang="en-US" sz="3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498B775-D60E-4B90-B374-CB222D16F618}"/>
              </a:ext>
            </a:extLst>
          </p:cNvPr>
          <p:cNvSpPr/>
          <p:nvPr/>
        </p:nvSpPr>
        <p:spPr>
          <a:xfrm>
            <a:off x="1097280" y="1572073"/>
            <a:ext cx="732845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스트림과 채널의 공통점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“스트림도 채널도 데이터의 입력 및 출력을 위한 통로가 된다</a:t>
            </a:r>
            <a:r>
              <a:rPr lang="en-US" altLang="ko-KR" sz="1500" dirty="0">
                <a:latin typeface="Consolas" panose="020B0609020204030204" pitchFamily="49" charset="0"/>
              </a:rPr>
              <a:t>."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17003985-D35F-4797-95BA-A83C74178EDF}"/>
              </a:ext>
            </a:extLst>
          </p:cNvPr>
          <p:cNvSpPr/>
          <p:nvPr/>
        </p:nvSpPr>
        <p:spPr>
          <a:xfrm>
            <a:off x="1097279" y="2525719"/>
            <a:ext cx="984636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스트림과 채널의 차이점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“스트림은 한 방향으로만 데이터가 이동하지만 채널은 양방향으로 데이터 이동이 가능하다</a:t>
            </a:r>
            <a:r>
              <a:rPr lang="en-US" altLang="ko-KR" sz="1500" dirty="0">
                <a:latin typeface="Consolas" panose="020B0609020204030204" pitchFamily="49" charset="0"/>
              </a:rPr>
              <a:t>."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5ED454D-5FF3-44C1-842C-04532FE5B4A5}"/>
              </a:ext>
            </a:extLst>
          </p:cNvPr>
          <p:cNvSpPr/>
          <p:nvPr/>
        </p:nvSpPr>
        <p:spPr>
          <a:xfrm>
            <a:off x="1097278" y="3923971"/>
            <a:ext cx="778167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채널에만 존재하는 제약사항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“채널은 반드시 버퍼에 연결해서 사용해야 한다</a:t>
            </a:r>
            <a:r>
              <a:rPr lang="en-US" altLang="ko-KR" sz="1500" dirty="0">
                <a:latin typeface="Consolas" panose="020B0609020204030204" pitchFamily="49" charset="0"/>
              </a:rPr>
              <a:t>."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채널 기반 데이터 입출력 경로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ko-KR" altLang="en-US" sz="1500" dirty="0">
                <a:latin typeface="Consolas" panose="020B0609020204030204" pitchFamily="49" charset="0"/>
              </a:rPr>
              <a:t>출력 경로</a:t>
            </a:r>
            <a:r>
              <a:rPr lang="en-US" altLang="ko-KR" sz="1500" dirty="0">
                <a:latin typeface="Consolas" panose="020B0609020204030204" pitchFamily="49" charset="0"/>
              </a:rPr>
              <a:t>: </a:t>
            </a:r>
            <a:r>
              <a:rPr lang="ko-KR" altLang="en-US" sz="1500" dirty="0">
                <a:latin typeface="Consolas" panose="020B0609020204030204" pitchFamily="49" charset="0"/>
              </a:rPr>
              <a:t>데이터 ⇨ 버퍼 ⇨ </a:t>
            </a: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채널</a:t>
            </a:r>
            <a:r>
              <a:rPr lang="ko-KR" altLang="en-US" sz="1500" dirty="0">
                <a:latin typeface="Consolas" panose="020B0609020204030204" pitchFamily="49" charset="0"/>
              </a:rPr>
              <a:t> ⇨ 파일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ko-KR" altLang="en-US" sz="1500" dirty="0">
                <a:latin typeface="Consolas" panose="020B0609020204030204" pitchFamily="49" charset="0"/>
              </a:rPr>
              <a:t>입력 경로</a:t>
            </a:r>
            <a:r>
              <a:rPr lang="en-US" altLang="ko-KR" sz="1500" dirty="0">
                <a:latin typeface="Consolas" panose="020B0609020204030204" pitchFamily="49" charset="0"/>
              </a:rPr>
              <a:t>: </a:t>
            </a:r>
            <a:r>
              <a:rPr lang="ko-KR" altLang="en-US" sz="1500" dirty="0">
                <a:latin typeface="Consolas" panose="020B0609020204030204" pitchFamily="49" charset="0"/>
              </a:rPr>
              <a:t>데이터 ⇦ 버퍼 ⇦ </a:t>
            </a: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채널</a:t>
            </a:r>
            <a:r>
              <a:rPr lang="ko-KR" altLang="en-US" sz="1500" dirty="0">
                <a:latin typeface="Consolas" panose="020B0609020204030204" pitchFamily="49" charset="0"/>
              </a:rPr>
              <a:t> ⇦ 파일</a:t>
            </a:r>
          </a:p>
        </p:txBody>
      </p:sp>
    </p:spTree>
    <p:extLst>
      <p:ext uri="{BB962C8B-B14F-4D97-AF65-F5344CB8AC3E}">
        <p14:creationId xmlns:p14="http://schemas.microsoft.com/office/powerpoint/2010/main" val="167779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900" dirty="0">
                <a:solidFill>
                  <a:schemeClr val="tx2"/>
                </a:solidFill>
              </a:rPr>
              <a:t>33-1. </a:t>
            </a:r>
            <a:r>
              <a:rPr lang="ko-KR" altLang="en-US" sz="4900" dirty="0">
                <a:solidFill>
                  <a:schemeClr val="tx2"/>
                </a:solidFill>
              </a:rPr>
              <a:t>파일 시스템</a:t>
            </a: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NIO 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기반 파일 복사 예제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539CA67B-D9C0-42CF-B58C-9BF880E37F13}"/>
              </a:ext>
            </a:extLst>
          </p:cNvPr>
          <p:cNvSpPr/>
          <p:nvPr/>
        </p:nvSpPr>
        <p:spPr>
          <a:xfrm>
            <a:off x="1193532" y="1275882"/>
            <a:ext cx="10826190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</a:rPr>
              <a:t>public static void main(String[] args)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Path src = </a:t>
            </a:r>
            <a:r>
              <a:rPr lang="ko-KR" altLang="en-US" sz="1300" i="1" u="sng" dirty="0">
                <a:latin typeface="Consolas" panose="020B0609020204030204" pitchFamily="49" charset="0"/>
              </a:rPr>
              <a:t>복사할 대상 파일</a:t>
            </a:r>
            <a:endParaRPr lang="en-US" altLang="ko-KR" sz="1300" i="1" u="sng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Path dst = </a:t>
            </a:r>
            <a:r>
              <a:rPr lang="ko-KR" altLang="en-US" sz="1300" i="1" u="sng" dirty="0">
                <a:latin typeface="Consolas" panose="020B0609020204030204" pitchFamily="49" charset="0"/>
              </a:rPr>
              <a:t>사본 이름 </a:t>
            </a:r>
            <a:endParaRPr lang="en-US" altLang="ko-KR" sz="1300" i="1" u="sng" dirty="0">
              <a:latin typeface="Consolas" panose="020B0609020204030204" pitchFamily="49" charset="0"/>
            </a:endParaRP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// </a:t>
            </a:r>
            <a:r>
              <a:rPr lang="ko-KR" altLang="en-US" sz="1300" dirty="0">
                <a:latin typeface="Consolas" panose="020B0609020204030204" pitchFamily="49" charset="0"/>
              </a:rPr>
              <a:t>하나의 버퍼 생성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ByteBuffer </a:t>
            </a:r>
            <a:r>
              <a:rPr lang="en-US" altLang="ko-KR" sz="1300" dirty="0" err="1">
                <a:latin typeface="Consolas" panose="020B0609020204030204" pitchFamily="49" charset="0"/>
              </a:rPr>
              <a:t>buf</a:t>
            </a:r>
            <a:r>
              <a:rPr lang="en-US" altLang="ko-KR" sz="1300" dirty="0">
                <a:latin typeface="Consolas" panose="020B0609020204030204" pitchFamily="49" charset="0"/>
              </a:rPr>
              <a:t> = </a:t>
            </a:r>
            <a:r>
              <a:rPr lang="en-US" altLang="ko-KR" sz="1300" dirty="0" err="1">
                <a:latin typeface="Consolas" panose="020B0609020204030204" pitchFamily="49" charset="0"/>
              </a:rPr>
              <a:t>ByteBuffer.allocate</a:t>
            </a:r>
            <a:r>
              <a:rPr lang="en-US" altLang="ko-KR" sz="1300" dirty="0">
                <a:latin typeface="Consolas" panose="020B0609020204030204" pitchFamily="49" charset="0"/>
              </a:rPr>
              <a:t>(1024);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// try</a:t>
            </a:r>
            <a:r>
              <a:rPr lang="ko-KR" altLang="en-US" sz="1300" dirty="0">
                <a:latin typeface="Consolas" panose="020B0609020204030204" pitchFamily="49" charset="0"/>
              </a:rPr>
              <a:t>에서 두 개의 채널 생성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try(</a:t>
            </a:r>
            <a:r>
              <a:rPr lang="en-US" altLang="ko-KR" sz="1300" dirty="0" err="1">
                <a:latin typeface="Consolas" panose="020B0609020204030204" pitchFamily="49" charset="0"/>
              </a:rPr>
              <a:t>FileChannel</a:t>
            </a:r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err="1">
                <a:latin typeface="Consolas" panose="020B0609020204030204" pitchFamily="49" charset="0"/>
              </a:rPr>
              <a:t>ifc</a:t>
            </a:r>
            <a:r>
              <a:rPr lang="en-US" altLang="ko-KR" sz="1300" dirty="0">
                <a:latin typeface="Consolas" panose="020B0609020204030204" pitchFamily="49" charset="0"/>
              </a:rPr>
              <a:t> = </a:t>
            </a:r>
            <a:r>
              <a:rPr lang="en-US" altLang="ko-KR" sz="1300" dirty="0" err="1">
                <a:latin typeface="Consolas" panose="020B0609020204030204" pitchFamily="49" charset="0"/>
              </a:rPr>
              <a:t>FileChannel.open</a:t>
            </a:r>
            <a:r>
              <a:rPr lang="en-US" altLang="ko-KR" sz="1300" dirty="0">
                <a:latin typeface="Consolas" panose="020B0609020204030204" pitchFamily="49" charset="0"/>
              </a:rPr>
              <a:t>(src, </a:t>
            </a:r>
            <a:r>
              <a:rPr lang="en-US" altLang="ko-KR" sz="1300" dirty="0" err="1">
                <a:latin typeface="Consolas" panose="020B0609020204030204" pitchFamily="49" charset="0"/>
              </a:rPr>
              <a:t>StandardOpenOption.READ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FileChannel</a:t>
            </a:r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err="1">
                <a:latin typeface="Consolas" panose="020B0609020204030204" pitchFamily="49" charset="0"/>
              </a:rPr>
              <a:t>ofc</a:t>
            </a:r>
            <a:r>
              <a:rPr lang="en-US" altLang="ko-KR" sz="1300" dirty="0">
                <a:latin typeface="Consolas" panose="020B0609020204030204" pitchFamily="49" charset="0"/>
              </a:rPr>
              <a:t> = </a:t>
            </a:r>
            <a:r>
              <a:rPr lang="en-US" altLang="ko-KR" sz="1300" dirty="0" err="1">
                <a:latin typeface="Consolas" panose="020B0609020204030204" pitchFamily="49" charset="0"/>
              </a:rPr>
              <a:t>FileChannel.open</a:t>
            </a:r>
            <a:r>
              <a:rPr lang="en-US" altLang="ko-KR" sz="1300" dirty="0">
                <a:latin typeface="Consolas" panose="020B0609020204030204" pitchFamily="49" charset="0"/>
              </a:rPr>
              <a:t>(dst, </a:t>
            </a:r>
            <a:r>
              <a:rPr lang="en-US" altLang="ko-KR" sz="1300" dirty="0" err="1">
                <a:latin typeface="Consolas" panose="020B0609020204030204" pitchFamily="49" charset="0"/>
              </a:rPr>
              <a:t>StandardOpenOption.WRITE</a:t>
            </a:r>
            <a:r>
              <a:rPr lang="en-US" altLang="ko-KR" sz="1300" dirty="0">
                <a:latin typeface="Consolas" panose="020B0609020204030204" pitchFamily="49" charset="0"/>
              </a:rPr>
              <a:t>, </a:t>
            </a:r>
            <a:r>
              <a:rPr lang="en-US" altLang="ko-KR" sz="1300" dirty="0" err="1">
                <a:latin typeface="Consolas" panose="020B0609020204030204" pitchFamily="49" charset="0"/>
              </a:rPr>
              <a:t>StandardOpenOption.CREATE</a:t>
            </a:r>
            <a:r>
              <a:rPr lang="en-US" altLang="ko-KR" sz="1300" dirty="0">
                <a:latin typeface="Consolas" panose="020B0609020204030204" pitchFamily="49" charset="0"/>
              </a:rPr>
              <a:t>))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int num;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while(true)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num = </a:t>
            </a:r>
            <a:r>
              <a:rPr lang="en-US" altLang="ko-KR" sz="1300" dirty="0" err="1">
                <a:latin typeface="Consolas" panose="020B0609020204030204" pitchFamily="49" charset="0"/>
              </a:rPr>
              <a:t>ifc.read</a:t>
            </a:r>
            <a:r>
              <a:rPr lang="en-US" altLang="ko-KR" sz="1300" dirty="0"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</a:rPr>
              <a:t>buf</a:t>
            </a:r>
            <a:r>
              <a:rPr lang="en-US" altLang="ko-KR" sz="1300" dirty="0">
                <a:latin typeface="Consolas" panose="020B0609020204030204" pitchFamily="49" charset="0"/>
              </a:rPr>
              <a:t>); // </a:t>
            </a:r>
            <a:r>
              <a:rPr lang="ko-KR" altLang="en-US" sz="1300" dirty="0">
                <a:latin typeface="Consolas" panose="020B0609020204030204" pitchFamily="49" charset="0"/>
              </a:rPr>
              <a:t>채널 </a:t>
            </a:r>
            <a:r>
              <a:rPr lang="en-US" altLang="ko-KR" sz="1300" dirty="0" err="1">
                <a:latin typeface="Consolas" panose="020B0609020204030204" pitchFamily="49" charset="0"/>
              </a:rPr>
              <a:t>ifc</a:t>
            </a:r>
            <a:r>
              <a:rPr lang="ko-KR" altLang="en-US" sz="1300" dirty="0">
                <a:latin typeface="Consolas" panose="020B0609020204030204" pitchFamily="49" charset="0"/>
              </a:rPr>
              <a:t>에서 버퍼로 읽어 들임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if(num == -1) // </a:t>
            </a:r>
            <a:r>
              <a:rPr lang="ko-KR" altLang="en-US" sz="1300" dirty="0">
                <a:latin typeface="Consolas" panose="020B0609020204030204" pitchFamily="49" charset="0"/>
              </a:rPr>
              <a:t>읽어 들인 데이터가 없다면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break;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buf.flip</a:t>
            </a:r>
            <a:r>
              <a:rPr lang="en-US" altLang="ko-KR" sz="1300" dirty="0">
                <a:latin typeface="Consolas" panose="020B0609020204030204" pitchFamily="49" charset="0"/>
              </a:rPr>
              <a:t>(); // </a:t>
            </a:r>
            <a:r>
              <a:rPr lang="ko-KR" altLang="en-US" sz="1300" dirty="0">
                <a:latin typeface="Consolas" panose="020B0609020204030204" pitchFamily="49" charset="0"/>
              </a:rPr>
              <a:t>모드 변환</a:t>
            </a:r>
            <a:r>
              <a:rPr lang="en-US" altLang="ko-KR" sz="1300" dirty="0">
                <a:latin typeface="Consolas" panose="020B0609020204030204" pitchFamily="49" charset="0"/>
              </a:rPr>
              <a:t>!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ofc.write</a:t>
            </a:r>
            <a:r>
              <a:rPr lang="en-US" altLang="ko-KR" sz="1300" dirty="0"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</a:rPr>
              <a:t>buf</a:t>
            </a:r>
            <a:r>
              <a:rPr lang="en-US" altLang="ko-KR" sz="1300" dirty="0">
                <a:latin typeface="Consolas" panose="020B0609020204030204" pitchFamily="49" charset="0"/>
              </a:rPr>
              <a:t>); // </a:t>
            </a:r>
            <a:r>
              <a:rPr lang="ko-KR" altLang="en-US" sz="1300" dirty="0">
                <a:latin typeface="Consolas" panose="020B0609020204030204" pitchFamily="49" charset="0"/>
              </a:rPr>
              <a:t>버퍼에서 채널 </a:t>
            </a:r>
            <a:r>
              <a:rPr lang="en-US" altLang="ko-KR" sz="1300" dirty="0" err="1">
                <a:latin typeface="Consolas" panose="020B0609020204030204" pitchFamily="49" charset="0"/>
              </a:rPr>
              <a:t>ofc</a:t>
            </a:r>
            <a:r>
              <a:rPr lang="ko-KR" altLang="en-US" sz="1300" dirty="0">
                <a:latin typeface="Consolas" panose="020B0609020204030204" pitchFamily="49" charset="0"/>
              </a:rPr>
              <a:t>로 데이터 전송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buf.clear</a:t>
            </a:r>
            <a:r>
              <a:rPr lang="en-US" altLang="ko-KR" sz="1300" dirty="0">
                <a:latin typeface="Consolas" panose="020B0609020204030204" pitchFamily="49" charset="0"/>
              </a:rPr>
              <a:t>(); // </a:t>
            </a:r>
            <a:r>
              <a:rPr lang="ko-KR" altLang="en-US" sz="1300" dirty="0">
                <a:latin typeface="Consolas" panose="020B0609020204030204" pitchFamily="49" charset="0"/>
              </a:rPr>
              <a:t>버퍼 비우기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catch(IOException e)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e.printStackTrace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62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성능 향상 포인트는 어디에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sz="3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2457EE3-0FC6-4B47-84B8-CBB96A1E9AC2}"/>
              </a:ext>
            </a:extLst>
          </p:cNvPr>
          <p:cNvSpPr/>
          <p:nvPr/>
        </p:nvSpPr>
        <p:spPr>
          <a:xfrm>
            <a:off x="1193531" y="1508301"/>
            <a:ext cx="10360529" cy="14713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700" dirty="0">
                <a:latin typeface="Consolas" panose="020B0609020204030204" pitchFamily="49" charset="0"/>
              </a:rPr>
              <a:t>효율적인 버퍼링</a:t>
            </a:r>
            <a:endParaRPr lang="en-US" altLang="ko-KR" sz="17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ko-KR" altLang="en-US" sz="1500" dirty="0">
                <a:latin typeface="Consolas" panose="020B0609020204030204" pitchFamily="49" charset="0"/>
              </a:rPr>
              <a:t>기본</a:t>
            </a:r>
            <a:r>
              <a:rPr lang="en-US" altLang="ko-KR" sz="1500" dirty="0">
                <a:latin typeface="Consolas" panose="020B0609020204030204" pitchFamily="49" charset="0"/>
              </a:rPr>
              <a:t> IO </a:t>
            </a:r>
            <a:r>
              <a:rPr lang="ko-KR" altLang="en-US" sz="1500" dirty="0">
                <a:latin typeface="Consolas" panose="020B0609020204030204" pitchFamily="49" charset="0"/>
              </a:rPr>
              <a:t>스트림 기반의 복사 프로그램과 달리 하나의 버퍼만을 사용하였다</a:t>
            </a:r>
            <a:r>
              <a:rPr lang="en-US" altLang="ko-KR" sz="1500" dirty="0"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  버퍼의 수가 줄은 것이 핵심이 아니라</a:t>
            </a:r>
            <a:r>
              <a:rPr lang="en-US" altLang="ko-KR" sz="1500" dirty="0">
                <a:latin typeface="Consolas" panose="020B0609020204030204" pitchFamily="49" charset="0"/>
              </a:rPr>
              <a:t>, </a:t>
            </a:r>
            <a:r>
              <a:rPr lang="ko-KR" altLang="en-US" sz="1500" dirty="0">
                <a:latin typeface="Consolas" panose="020B0609020204030204" pitchFamily="49" charset="0"/>
              </a:rPr>
              <a:t>이로 인해 버퍼에서 버퍼로의 데이터 이동이 불필요해진 부분이 핵심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4FC3BDA3-6FD4-4496-9775-DC6066C160F1}"/>
              </a:ext>
            </a:extLst>
          </p:cNvPr>
          <p:cNvSpPr/>
          <p:nvPr/>
        </p:nvSpPr>
        <p:spPr>
          <a:xfrm>
            <a:off x="1195936" y="3482010"/>
            <a:ext cx="996215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Non-direct </a:t>
            </a:r>
            <a:r>
              <a:rPr lang="ko-KR" altLang="en-US" sz="1500" dirty="0">
                <a:latin typeface="Consolas" panose="020B0609020204030204" pitchFamily="49" charset="0"/>
              </a:rPr>
              <a:t>버퍼를 대신하는 </a:t>
            </a:r>
            <a:r>
              <a:rPr lang="en-US" altLang="ko-KR" sz="1500" dirty="0">
                <a:latin typeface="Consolas" panose="020B0609020204030204" pitchFamily="49" charset="0"/>
              </a:rPr>
              <a:t>Direct </a:t>
            </a:r>
            <a:r>
              <a:rPr lang="ko-KR" altLang="en-US" sz="1500" dirty="0">
                <a:latin typeface="Consolas" panose="020B0609020204030204" pitchFamily="49" charset="0"/>
              </a:rPr>
              <a:t>버퍼의 생성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ByteBuffer </a:t>
            </a:r>
            <a:r>
              <a:rPr lang="en-US" altLang="ko-KR" sz="1500" dirty="0" err="1">
                <a:latin typeface="Consolas" panose="020B0609020204030204" pitchFamily="49" charset="0"/>
              </a:rPr>
              <a:t>buf</a:t>
            </a:r>
            <a:r>
              <a:rPr lang="en-US" altLang="ko-KR" sz="1500" dirty="0">
                <a:latin typeface="Consolas" panose="020B0609020204030204" pitchFamily="49" charset="0"/>
              </a:rPr>
              <a:t> = </a:t>
            </a:r>
            <a:r>
              <a:rPr lang="en-US" altLang="ko-KR" sz="1500" dirty="0" err="1">
                <a:latin typeface="Consolas" panose="020B0609020204030204" pitchFamily="49" charset="0"/>
              </a:rPr>
              <a:t>ByteBuffer.allocate</a:t>
            </a:r>
            <a:r>
              <a:rPr lang="en-US" altLang="ko-KR" sz="1500" dirty="0">
                <a:latin typeface="Consolas" panose="020B0609020204030204" pitchFamily="49" charset="0"/>
              </a:rPr>
              <a:t>(1024);   // Non-direct </a:t>
            </a:r>
            <a:r>
              <a:rPr lang="ko-KR" altLang="en-US" sz="1500" dirty="0">
                <a:latin typeface="Consolas" panose="020B0609020204030204" pitchFamily="49" charset="0"/>
              </a:rPr>
              <a:t>버퍼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  : </a:t>
            </a:r>
            <a:r>
              <a:rPr lang="ko-KR" altLang="en-US" sz="1500" dirty="0">
                <a:latin typeface="Consolas" panose="020B0609020204030204" pitchFamily="49" charset="0"/>
              </a:rPr>
              <a:t>파일 ⇨ 운영체제 버퍼 ⇨ 가상머신 버퍼 ⇨ 실행 중인 자바 프로그램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ByteBuffer </a:t>
            </a:r>
            <a:r>
              <a:rPr lang="en-US" altLang="ko-KR" sz="1500" dirty="0" err="1">
                <a:latin typeface="Consolas" panose="020B0609020204030204" pitchFamily="49" charset="0"/>
              </a:rPr>
              <a:t>buf</a:t>
            </a:r>
            <a:r>
              <a:rPr lang="en-US" altLang="ko-KR" sz="1500" dirty="0">
                <a:latin typeface="Consolas" panose="020B0609020204030204" pitchFamily="49" charset="0"/>
              </a:rPr>
              <a:t> = </a:t>
            </a:r>
            <a:r>
              <a:rPr lang="en-US" altLang="ko-KR" sz="1500" dirty="0" err="1">
                <a:latin typeface="Consolas" panose="020B0609020204030204" pitchFamily="49" charset="0"/>
              </a:rPr>
              <a:t>ByteBuffer.allocateDirect</a:t>
            </a:r>
            <a:r>
              <a:rPr lang="en-US" altLang="ko-KR" sz="1500" dirty="0">
                <a:latin typeface="Consolas" panose="020B0609020204030204" pitchFamily="49" charset="0"/>
              </a:rPr>
              <a:t>(1024);   // Direct </a:t>
            </a:r>
            <a:r>
              <a:rPr lang="ko-KR" altLang="en-US" sz="1500" dirty="0">
                <a:latin typeface="Consolas" panose="020B0609020204030204" pitchFamily="49" charset="0"/>
              </a:rPr>
              <a:t>버퍼 생성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  : </a:t>
            </a:r>
            <a:r>
              <a:rPr lang="ko-KR" altLang="en-US" sz="1500" dirty="0">
                <a:latin typeface="Consolas" panose="020B0609020204030204" pitchFamily="49" charset="0"/>
              </a:rPr>
              <a:t>파일 ⇨ 운영체제 버퍼 ⇨ 실행 중인 자바 프로그램</a:t>
            </a:r>
          </a:p>
        </p:txBody>
      </p:sp>
    </p:spTree>
    <p:extLst>
      <p:ext uri="{BB962C8B-B14F-4D97-AF65-F5344CB8AC3E}">
        <p14:creationId xmlns:p14="http://schemas.microsoft.com/office/powerpoint/2010/main" val="315680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2772356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 랜덤 접근</a:t>
            </a:r>
            <a:endParaRPr lang="en-US" altLang="ko-KR" sz="22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(File Random Access)</a:t>
            </a:r>
            <a:endParaRPr lang="ko-KR" altLang="en-US" sz="22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>
            <a:cxnSpLocks/>
          </p:cNvCxnSpPr>
          <p:nvPr/>
        </p:nvCxnSpPr>
        <p:spPr>
          <a:xfrm>
            <a:off x="1193531" y="1289950"/>
            <a:ext cx="23978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72CF2F2-5A70-4EE5-A3D4-DBB8A0838760}"/>
              </a:ext>
            </a:extLst>
          </p:cNvPr>
          <p:cNvSpPr/>
          <p:nvPr/>
        </p:nvSpPr>
        <p:spPr>
          <a:xfrm>
            <a:off x="1097280" y="1674609"/>
            <a:ext cx="4406976" cy="11310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파일 랜덤 접근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 파일에 데이터를 쓰거나 읽을 때 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 원하는 위치에 쓰거나 읽는 것을 의미한다</a:t>
            </a:r>
            <a:r>
              <a:rPr lang="en-US" altLang="ko-KR" sz="1500" dirty="0">
                <a:latin typeface="Consolas" panose="020B0609020204030204" pitchFamily="49" charset="0"/>
              </a:rPr>
              <a:t>. 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3364A985-97F6-4315-BEE6-3BBCD9224ECC}"/>
              </a:ext>
            </a:extLst>
          </p:cNvPr>
          <p:cNvSpPr/>
          <p:nvPr/>
        </p:nvSpPr>
        <p:spPr>
          <a:xfrm>
            <a:off x="5200155" y="0"/>
            <a:ext cx="6801015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</a:rPr>
              <a:t>public static void main(String[] args)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Path fp = Paths.get("data.dat");    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ByteBuffer </a:t>
            </a:r>
            <a:r>
              <a:rPr lang="en-US" altLang="ko-KR" sz="1300" dirty="0" err="1">
                <a:latin typeface="Consolas" panose="020B0609020204030204" pitchFamily="49" charset="0"/>
              </a:rPr>
              <a:t>wb</a:t>
            </a:r>
            <a:r>
              <a:rPr lang="en-US" altLang="ko-KR" sz="1300" dirty="0">
                <a:latin typeface="Consolas" panose="020B0609020204030204" pitchFamily="49" charset="0"/>
              </a:rPr>
              <a:t> = </a:t>
            </a:r>
            <a:r>
              <a:rPr lang="en-US" altLang="ko-KR" sz="1300" dirty="0" err="1">
                <a:latin typeface="Consolas" panose="020B0609020204030204" pitchFamily="49" charset="0"/>
              </a:rPr>
              <a:t>ByteBuffer.allocate</a:t>
            </a:r>
            <a:r>
              <a:rPr lang="en-US" altLang="ko-KR" sz="1300" dirty="0">
                <a:latin typeface="Consolas" panose="020B0609020204030204" pitchFamily="49" charset="0"/>
              </a:rPr>
              <a:t>(1024); // </a:t>
            </a:r>
            <a:r>
              <a:rPr lang="ko-KR" altLang="en-US" sz="1300" dirty="0">
                <a:latin typeface="Consolas" panose="020B0609020204030204" pitchFamily="49" charset="0"/>
              </a:rPr>
              <a:t>버퍼 생성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</a:t>
            </a:r>
            <a:r>
              <a:rPr lang="en-US" altLang="ko-KR" sz="1300" dirty="0" err="1">
                <a:latin typeface="Consolas" panose="020B0609020204030204" pitchFamily="49" charset="0"/>
              </a:rPr>
              <a:t>wb.putInt</a:t>
            </a:r>
            <a:r>
              <a:rPr lang="en-US" altLang="ko-KR" sz="1300" dirty="0">
                <a:latin typeface="Consolas" panose="020B0609020204030204" pitchFamily="49" charset="0"/>
              </a:rPr>
              <a:t>(120); // int</a:t>
            </a:r>
            <a:r>
              <a:rPr lang="ko-KR" altLang="en-US" sz="1300" dirty="0">
                <a:latin typeface="Consolas" panose="020B0609020204030204" pitchFamily="49" charset="0"/>
              </a:rPr>
              <a:t>형 데이터 버퍼에</a:t>
            </a:r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ko-KR" altLang="en-US" sz="1300" dirty="0">
                <a:latin typeface="Consolas" panose="020B0609020204030204" pitchFamily="49" charset="0"/>
              </a:rPr>
              <a:t>저장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</a:t>
            </a:r>
            <a:r>
              <a:rPr lang="en-US" altLang="ko-KR" sz="1300" dirty="0" err="1">
                <a:latin typeface="Consolas" panose="020B0609020204030204" pitchFamily="49" charset="0"/>
              </a:rPr>
              <a:t>wb.putInt</a:t>
            </a:r>
            <a:r>
              <a:rPr lang="en-US" altLang="ko-KR" sz="1300" dirty="0">
                <a:latin typeface="Consolas" panose="020B0609020204030204" pitchFamily="49" charset="0"/>
              </a:rPr>
              <a:t>(240);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</a:t>
            </a:r>
            <a:r>
              <a:rPr lang="en-US" altLang="ko-KR" sz="1300" dirty="0" err="1">
                <a:latin typeface="Consolas" panose="020B0609020204030204" pitchFamily="49" charset="0"/>
              </a:rPr>
              <a:t>wb.putDouble</a:t>
            </a:r>
            <a:r>
              <a:rPr lang="en-US" altLang="ko-KR" sz="1300" dirty="0">
                <a:latin typeface="Consolas" panose="020B0609020204030204" pitchFamily="49" charset="0"/>
              </a:rPr>
              <a:t>(0.94); // double</a:t>
            </a:r>
            <a:r>
              <a:rPr lang="ko-KR" altLang="en-US" sz="1300" dirty="0">
                <a:latin typeface="Consolas" panose="020B0609020204030204" pitchFamily="49" charset="0"/>
              </a:rPr>
              <a:t>형 데이터 버퍼에 저장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</a:t>
            </a:r>
            <a:r>
              <a:rPr lang="en-US" altLang="ko-KR" sz="1300" dirty="0" err="1">
                <a:latin typeface="Consolas" panose="020B0609020204030204" pitchFamily="49" charset="0"/>
              </a:rPr>
              <a:t>wb.putDouble</a:t>
            </a:r>
            <a:r>
              <a:rPr lang="en-US" altLang="ko-KR" sz="1300" dirty="0">
                <a:latin typeface="Consolas" panose="020B0609020204030204" pitchFamily="49" charset="0"/>
              </a:rPr>
              <a:t>(0.75);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// </a:t>
            </a:r>
            <a:r>
              <a:rPr lang="ko-KR" altLang="en-US" sz="1300" dirty="0">
                <a:latin typeface="Consolas" panose="020B0609020204030204" pitchFamily="49" charset="0"/>
              </a:rPr>
              <a:t>하나의 채널 생성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try(</a:t>
            </a:r>
            <a:r>
              <a:rPr lang="en-US" altLang="ko-KR" sz="1300" dirty="0" err="1">
                <a:latin typeface="Consolas" panose="020B0609020204030204" pitchFamily="49" charset="0"/>
              </a:rPr>
              <a:t>FileChannel</a:t>
            </a:r>
            <a:r>
              <a:rPr lang="en-US" altLang="ko-KR" sz="1300" dirty="0">
                <a:latin typeface="Consolas" panose="020B0609020204030204" pitchFamily="49" charset="0"/>
              </a:rPr>
              <a:t> fc = </a:t>
            </a:r>
            <a:r>
              <a:rPr lang="en-US" altLang="ko-KR" sz="1300" dirty="0" err="1">
                <a:latin typeface="Consolas" panose="020B0609020204030204" pitchFamily="49" charset="0"/>
              </a:rPr>
              <a:t>FileChannel.open</a:t>
            </a:r>
            <a:r>
              <a:rPr lang="en-US" altLang="ko-KR" sz="1300" dirty="0">
                <a:latin typeface="Consolas" panose="020B0609020204030204" pitchFamily="49" charset="0"/>
              </a:rPr>
              <a:t>(fp, </a:t>
            </a:r>
            <a:r>
              <a:rPr lang="en-US" altLang="ko-KR" sz="1300" dirty="0" err="1">
                <a:latin typeface="Consolas" panose="020B0609020204030204" pitchFamily="49" charset="0"/>
              </a:rPr>
              <a:t>StandardOpenOption.CREATE</a:t>
            </a:r>
            <a:r>
              <a:rPr lang="en-US" altLang="ko-KR" sz="1300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StandardOpenOption.READ</a:t>
            </a:r>
            <a:r>
              <a:rPr lang="en-US" altLang="ko-KR" sz="1300" dirty="0">
                <a:latin typeface="Consolas" panose="020B0609020204030204" pitchFamily="49" charset="0"/>
              </a:rPr>
              <a:t>, </a:t>
            </a:r>
            <a:r>
              <a:rPr lang="en-US" altLang="ko-KR" sz="1300" dirty="0" err="1">
                <a:latin typeface="Consolas" panose="020B0609020204030204" pitchFamily="49" charset="0"/>
              </a:rPr>
              <a:t>StandardOpenOption.WRITE</a:t>
            </a:r>
            <a:r>
              <a:rPr lang="en-US" altLang="ko-KR" sz="1300" dirty="0">
                <a:latin typeface="Consolas" panose="020B0609020204030204" pitchFamily="49" charset="0"/>
              </a:rPr>
              <a:t>))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// </a:t>
            </a:r>
            <a:r>
              <a:rPr lang="ko-KR" altLang="en-US" sz="1300" dirty="0">
                <a:latin typeface="Consolas" panose="020B0609020204030204" pitchFamily="49" charset="0"/>
              </a:rPr>
              <a:t>파일에 쓰기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wb.flip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fc.write</a:t>
            </a:r>
            <a:r>
              <a:rPr lang="en-US" altLang="ko-KR" sz="1300" dirty="0"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</a:rPr>
              <a:t>wb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// </a:t>
            </a:r>
            <a:r>
              <a:rPr lang="ko-KR" altLang="en-US" sz="1300" dirty="0">
                <a:latin typeface="Consolas" panose="020B0609020204030204" pitchFamily="49" charset="0"/>
              </a:rPr>
              <a:t>파일로부터 읽기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ByteBuffer </a:t>
            </a:r>
            <a:r>
              <a:rPr lang="en-US" altLang="ko-KR" sz="1300" dirty="0" err="1">
                <a:latin typeface="Consolas" panose="020B0609020204030204" pitchFamily="49" charset="0"/>
              </a:rPr>
              <a:t>rb</a:t>
            </a:r>
            <a:r>
              <a:rPr lang="en-US" altLang="ko-KR" sz="1300" dirty="0">
                <a:latin typeface="Consolas" panose="020B0609020204030204" pitchFamily="49" charset="0"/>
              </a:rPr>
              <a:t> = </a:t>
            </a:r>
            <a:r>
              <a:rPr lang="en-US" altLang="ko-KR" sz="1300" dirty="0" err="1">
                <a:latin typeface="Consolas" panose="020B0609020204030204" pitchFamily="49" charset="0"/>
              </a:rPr>
              <a:t>ByteBuffer.allocate</a:t>
            </a:r>
            <a:r>
              <a:rPr lang="en-US" altLang="ko-KR" sz="1300" dirty="0">
                <a:latin typeface="Consolas" panose="020B0609020204030204" pitchFamily="49" charset="0"/>
              </a:rPr>
              <a:t>(1024); // </a:t>
            </a:r>
            <a:r>
              <a:rPr lang="ko-KR" altLang="en-US" sz="1300" dirty="0">
                <a:latin typeface="Consolas" panose="020B0609020204030204" pitchFamily="49" charset="0"/>
              </a:rPr>
              <a:t>버퍼 생성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fc.position</a:t>
            </a:r>
            <a:r>
              <a:rPr lang="en-US" altLang="ko-KR" sz="1300" dirty="0">
                <a:latin typeface="Consolas" panose="020B0609020204030204" pitchFamily="49" charset="0"/>
              </a:rPr>
              <a:t>(0); // </a:t>
            </a:r>
            <a:r>
              <a:rPr lang="ko-KR" altLang="en-US" sz="1300" dirty="0">
                <a:latin typeface="Consolas" panose="020B0609020204030204" pitchFamily="49" charset="0"/>
              </a:rPr>
              <a:t>채널의 포지션을 맨 앞으로 이동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fc.read</a:t>
            </a:r>
            <a:r>
              <a:rPr lang="en-US" altLang="ko-KR" sz="1300" dirty="0"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</a:rPr>
              <a:t>rb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// </a:t>
            </a:r>
            <a:r>
              <a:rPr lang="ko-KR" altLang="en-US" sz="1300" dirty="0">
                <a:latin typeface="Consolas" panose="020B0609020204030204" pitchFamily="49" charset="0"/>
              </a:rPr>
              <a:t>이하 버퍼로부터 데이터 읽기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rb.flip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300" dirty="0" err="1">
                <a:latin typeface="Consolas" panose="020B0609020204030204" pitchFamily="49" charset="0"/>
              </a:rPr>
              <a:t>rb.getInt</a:t>
            </a:r>
            <a:r>
              <a:rPr lang="en-US" altLang="ko-KR" sz="13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rb.position</a:t>
            </a:r>
            <a:r>
              <a:rPr lang="en-US" altLang="ko-KR" sz="1300" dirty="0"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</a:rPr>
              <a:t>Integer.BYTES</a:t>
            </a:r>
            <a:r>
              <a:rPr lang="en-US" altLang="ko-KR" sz="1300" dirty="0">
                <a:latin typeface="Consolas" panose="020B0609020204030204" pitchFamily="49" charset="0"/>
              </a:rPr>
              <a:t> * 2); // </a:t>
            </a:r>
            <a:r>
              <a:rPr lang="ko-KR" altLang="en-US" sz="1300" dirty="0">
                <a:latin typeface="Consolas" panose="020B0609020204030204" pitchFamily="49" charset="0"/>
              </a:rPr>
              <a:t>버퍼의 포지션 이동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300" dirty="0" err="1">
                <a:latin typeface="Consolas" panose="020B0609020204030204" pitchFamily="49" charset="0"/>
              </a:rPr>
              <a:t>rb.getDouble</a:t>
            </a:r>
            <a:r>
              <a:rPr lang="en-US" altLang="ko-KR" sz="13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300" dirty="0" err="1">
                <a:latin typeface="Consolas" panose="020B0609020204030204" pitchFamily="49" charset="0"/>
              </a:rPr>
              <a:t>rb.getDouble</a:t>
            </a:r>
            <a:r>
              <a:rPr lang="en-US" altLang="ko-KR" sz="13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rb.position</a:t>
            </a:r>
            <a:r>
              <a:rPr lang="en-US" altLang="ko-KR" sz="1300" dirty="0"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</a:rPr>
              <a:t>Integer.BYTES</a:t>
            </a:r>
            <a:r>
              <a:rPr lang="en-US" altLang="ko-KR" sz="1300" dirty="0">
                <a:latin typeface="Consolas" panose="020B0609020204030204" pitchFamily="49" charset="0"/>
              </a:rPr>
              <a:t>); // </a:t>
            </a:r>
            <a:r>
              <a:rPr lang="ko-KR" altLang="en-US" sz="1300" dirty="0">
                <a:latin typeface="Consolas" panose="020B0609020204030204" pitchFamily="49" charset="0"/>
              </a:rPr>
              <a:t>버퍼의 포지션 이동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300" dirty="0" err="1">
                <a:latin typeface="Consolas" panose="020B0609020204030204" pitchFamily="49" charset="0"/>
              </a:rPr>
              <a:t>rb.getInt</a:t>
            </a:r>
            <a:r>
              <a:rPr lang="en-US" altLang="ko-KR" sz="13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} catch(IOException e)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e.printStackTrace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D1054CC-F21C-4FA4-B0D6-4B9AC0CB6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55" y="4480297"/>
            <a:ext cx="45339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4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dirty="0"/>
              <a:t>Chapter 33</a:t>
            </a:r>
            <a:r>
              <a:rPr lang="ko-KR" altLang="en-US" sz="3400" dirty="0"/>
              <a:t>의 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기본적인 파일 시스템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3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3C700B3-9086-41B9-8F57-CA2057A903DA}"/>
              </a:ext>
            </a:extLst>
          </p:cNvPr>
          <p:cNvSpPr/>
          <p:nvPr/>
        </p:nvSpPr>
        <p:spPr>
          <a:xfrm>
            <a:off x="1193530" y="1998223"/>
            <a:ext cx="9355199" cy="2334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• </a:t>
            </a:r>
            <a:r>
              <a:rPr lang="ko-KR" altLang="en-US" sz="1500" dirty="0">
                <a:latin typeface="Consolas" panose="020B0609020204030204" pitchFamily="49" charset="0"/>
              </a:rPr>
              <a:t>윈도우의 파일 경로를 나타내는 방식</a:t>
            </a:r>
            <a:r>
              <a:rPr lang="en-US" altLang="ko-KR" sz="1500" dirty="0">
                <a:latin typeface="Consolas" panose="020B0609020204030204" pitchFamily="49" charset="0"/>
              </a:rPr>
              <a:t>: </a:t>
            </a:r>
            <a:r>
              <a:rPr lang="ko-KR" altLang="en-US" sz="1500" dirty="0">
                <a:latin typeface="Consolas" panose="020B0609020204030204" pitchFamily="49" charset="0"/>
              </a:rPr>
              <a:t>다수의 상위 디렉토리 가질 수 있음 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C:\javastudy\simpe.java</a:t>
            </a:r>
          </a:p>
          <a:p>
            <a:pPr>
              <a:lnSpc>
                <a:spcPct val="20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• </a:t>
            </a:r>
            <a:r>
              <a:rPr lang="ko-KR" altLang="en-US" sz="1500" dirty="0">
                <a:latin typeface="Consolas" panose="020B0609020204030204" pitchFamily="49" charset="0"/>
              </a:rPr>
              <a:t>리눅스의 파일 경로를 나타내는 방식</a:t>
            </a:r>
            <a:r>
              <a:rPr lang="en-US" altLang="ko-KR" sz="1500" dirty="0">
                <a:latin typeface="Consolas" panose="020B0609020204030204" pitchFamily="49" charset="0"/>
              </a:rPr>
              <a:t>: </a:t>
            </a:r>
            <a:r>
              <a:rPr lang="ko-KR" altLang="en-US" sz="1500" dirty="0">
                <a:latin typeface="Consolas" panose="020B0609020204030204" pitchFamily="49" charset="0"/>
              </a:rPr>
              <a:t>하나의 상위 디렉토리를 가짐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/javastudy/simple.java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75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기본적인 파일 시스템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2: 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절대 경로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상대 경로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E0AF70D9-2BEC-4F7F-B294-2642DE7A68DA}"/>
              </a:ext>
            </a:extLst>
          </p:cNvPr>
          <p:cNvSpPr/>
          <p:nvPr/>
        </p:nvSpPr>
        <p:spPr>
          <a:xfrm>
            <a:off x="1193531" y="197637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• </a:t>
            </a:r>
            <a:r>
              <a:rPr lang="ko-KR" altLang="en-US" sz="1600" dirty="0">
                <a:latin typeface="Consolas" panose="020B0609020204030204" pitchFamily="49" charset="0"/>
              </a:rPr>
              <a:t>윈도우 절대 경로 </a:t>
            </a:r>
            <a:r>
              <a:rPr lang="en-US" altLang="ko-KR" sz="1600" dirty="0">
                <a:latin typeface="Consolas" panose="020B0609020204030204" pitchFamily="49" charset="0"/>
              </a:rPr>
              <a:t>	C:\javastudy\simpe.java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• </a:t>
            </a:r>
            <a:r>
              <a:rPr lang="ko-KR" altLang="en-US" sz="1600" dirty="0">
                <a:latin typeface="Consolas" panose="020B0609020204030204" pitchFamily="49" charset="0"/>
              </a:rPr>
              <a:t>리눅스 절대 경로 </a:t>
            </a:r>
            <a:r>
              <a:rPr lang="en-US" altLang="ko-KR" sz="1600" dirty="0">
                <a:latin typeface="Consolas" panose="020B0609020204030204" pitchFamily="49" charset="0"/>
              </a:rPr>
              <a:t>	/javastudy/simple.java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1F02B2D-A8B9-4D3C-ADD7-DC8D782C1187}"/>
              </a:ext>
            </a:extLst>
          </p:cNvPr>
          <p:cNvSpPr/>
          <p:nvPr/>
        </p:nvSpPr>
        <p:spPr>
          <a:xfrm>
            <a:off x="1193531" y="3429000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• </a:t>
            </a:r>
            <a:r>
              <a:rPr lang="ko-KR" altLang="en-US" sz="1600" dirty="0">
                <a:latin typeface="Consolas" panose="020B0609020204030204" pitchFamily="49" charset="0"/>
              </a:rPr>
              <a:t>윈도우 상대 경로 </a:t>
            </a:r>
            <a:r>
              <a:rPr lang="en-US" altLang="ko-KR" sz="1600" dirty="0">
                <a:latin typeface="Consolas" panose="020B0609020204030204" pitchFamily="49" charset="0"/>
              </a:rPr>
              <a:t>	javastudy\simpe.java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• </a:t>
            </a:r>
            <a:r>
              <a:rPr lang="ko-KR" altLang="en-US" sz="1600" dirty="0">
                <a:latin typeface="Consolas" panose="020B0609020204030204" pitchFamily="49" charset="0"/>
              </a:rPr>
              <a:t>리눅스 상대 경로 </a:t>
            </a:r>
            <a:r>
              <a:rPr lang="en-US" altLang="ko-KR" sz="1600" dirty="0">
                <a:latin typeface="Consolas" panose="020B0609020204030204" pitchFamily="49" charset="0"/>
              </a:rPr>
              <a:t>	javastudy/simple.java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8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4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Paths</a:t>
            </a:r>
            <a:r>
              <a:rPr lang="ko-KR" altLang="en-US" sz="4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</a:t>
            </a:r>
            <a:r>
              <a:rPr lang="en-US" altLang="ko-KR" sz="4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Path </a:t>
            </a:r>
            <a:r>
              <a:rPr lang="ko-KR" altLang="en-US" sz="4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B110ACA9-3B66-4C52-882F-5430B3420EFC}"/>
              </a:ext>
            </a:extLst>
          </p:cNvPr>
          <p:cNvSpPr/>
          <p:nvPr/>
        </p:nvSpPr>
        <p:spPr>
          <a:xfrm>
            <a:off x="1193531" y="1389031"/>
            <a:ext cx="7115582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java.nio.file.Path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파일 및 디렉토리의 경로 표현을 위해 자바 </a:t>
            </a:r>
            <a:r>
              <a:rPr lang="en-US" altLang="ko-KR" sz="1500" dirty="0">
                <a:latin typeface="Consolas" panose="020B0609020204030204" pitchFamily="49" charset="0"/>
              </a:rPr>
              <a:t>7</a:t>
            </a:r>
            <a:r>
              <a:rPr lang="ko-KR" altLang="en-US" sz="1500" dirty="0">
                <a:latin typeface="Consolas" panose="020B0609020204030204" pitchFamily="49" charset="0"/>
              </a:rPr>
              <a:t>에서 추가된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latin typeface="Consolas" panose="020B0609020204030204" pitchFamily="49" charset="0"/>
              </a:rPr>
              <a:t>인터페이스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ex)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Path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en-US" altLang="ko-KR" sz="1500" dirty="0" err="1">
                <a:latin typeface="Consolas" panose="020B0609020204030204" pitchFamily="49" charset="0"/>
              </a:rPr>
              <a:t>path</a:t>
            </a:r>
            <a:r>
              <a:rPr lang="en-US" altLang="ko-KR" sz="1500" dirty="0">
                <a:latin typeface="Consolas" panose="020B0609020204030204" pitchFamily="49" charset="0"/>
              </a:rPr>
              <a:t> =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Paths</a:t>
            </a:r>
            <a:r>
              <a:rPr lang="en-US" altLang="ko-KR" sz="1500" dirty="0">
                <a:latin typeface="Consolas" panose="020B0609020204030204" pitchFamily="49" charset="0"/>
              </a:rPr>
              <a:t>.get("C:\\JavaStudy\\PathDemo.java");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0A38F667-C6E9-4A40-9AD8-1F916CF4D0D1}"/>
              </a:ext>
            </a:extLst>
          </p:cNvPr>
          <p:cNvSpPr/>
          <p:nvPr/>
        </p:nvSpPr>
        <p:spPr>
          <a:xfrm>
            <a:off x="1193531" y="3053333"/>
            <a:ext cx="6096000" cy="30024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PathDemo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Path pt1 = Paths.get("C:\\JavaStudy\\PathDemo.java");</a:t>
            </a:r>
          </a:p>
          <a:p>
            <a:pPr>
              <a:lnSpc>
                <a:spcPts val="1900"/>
              </a:lnSpc>
            </a:pPr>
            <a:r>
              <a:rPr lang="nl-NL" altLang="ko-KR" sz="1400" dirty="0">
                <a:latin typeface="Consolas" panose="020B0609020204030204" pitchFamily="49" charset="0"/>
              </a:rPr>
              <a:t>      Path pt2 = pt1.getRoot();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Path pt3 = pt1.getParent();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Path pt4 = pt1.getFileName();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System.out.println("Absolute: " + pt1);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System.out.println("Root: " + pt2);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System.out.println("Parent: " + pt3);</a:t>
            </a:r>
          </a:p>
          <a:p>
            <a:pPr>
              <a:lnSpc>
                <a:spcPts val="1900"/>
              </a:lnSpc>
            </a:pPr>
            <a:r>
              <a:rPr lang="nn-NO" altLang="ko-KR" sz="1400" dirty="0">
                <a:latin typeface="Consolas" panose="020B0609020204030204" pitchFamily="49" charset="0"/>
              </a:rPr>
              <a:t>      System.out.println("File: " + pt4);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73A35D6-94D3-4C9C-B026-A546C3201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463" y="4448589"/>
            <a:ext cx="3543300" cy="14859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3355838-2EC2-46AB-86FE-B26A640D0568}"/>
              </a:ext>
            </a:extLst>
          </p:cNvPr>
          <p:cNvSpPr/>
          <p:nvPr/>
        </p:nvSpPr>
        <p:spPr>
          <a:xfrm>
            <a:off x="6990938" y="2472296"/>
            <a:ext cx="4591461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Path getRoot() 	   //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루트 디렉토리 반환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Path getParent() 	   //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부모 디렉토리 반환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Path getFileName()    //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파일 이름 반환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E58D306-0F3D-4CC0-A658-0EBE4E2F5476}"/>
              </a:ext>
            </a:extLst>
          </p:cNvPr>
          <p:cNvSpPr/>
          <p:nvPr/>
        </p:nvSpPr>
        <p:spPr>
          <a:xfrm>
            <a:off x="4682411" y="3786250"/>
            <a:ext cx="720893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메소드 호출의 성공 여부는 해당 파일 또는 디렉토리의 존재 여부와 상관 없다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xmlns="" id="{ADB6AD4D-7778-4CC4-AE39-57C0B52B37E5}"/>
                  </a:ext>
                </a:extLst>
              </p14:cNvPr>
              <p14:cNvContentPartPr/>
              <p14:nvPr/>
            </p14:nvContentPartPr>
            <p14:xfrm>
              <a:off x="6920640" y="1321560"/>
              <a:ext cx="36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ADB6AD4D-7778-4CC4-AE39-57C0B52B37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11280" y="13122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750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현재 디렉토리 정보의 출력 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28DC902-2B3D-4187-972D-86EA3C32B4C6}"/>
              </a:ext>
            </a:extLst>
          </p:cNvPr>
          <p:cNvSpPr/>
          <p:nvPr/>
        </p:nvSpPr>
        <p:spPr>
          <a:xfrm>
            <a:off x="1193531" y="1642934"/>
            <a:ext cx="9633495" cy="3572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CurrentDir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Path cur = Paths.get("");   // </a:t>
            </a:r>
            <a:r>
              <a:rPr lang="ko-KR" altLang="en-US" sz="1400" dirty="0">
                <a:latin typeface="Consolas" panose="020B0609020204030204" pitchFamily="49" charset="0"/>
              </a:rPr>
              <a:t>현재 디렉토리 정보 </a:t>
            </a:r>
            <a:r>
              <a:rPr lang="en-US" altLang="ko-KR" sz="1400" dirty="0">
                <a:latin typeface="Consolas" panose="020B0609020204030204" pitchFamily="49" charset="0"/>
              </a:rPr>
              <a:t>‘</a:t>
            </a:r>
            <a:r>
              <a:rPr lang="ko-KR" altLang="en-US" sz="1400" dirty="0">
                <a:latin typeface="Consolas" panose="020B0609020204030204" pitchFamily="49" charset="0"/>
              </a:rPr>
              <a:t>상대 경로</a:t>
            </a:r>
            <a:r>
              <a:rPr lang="en-US" altLang="ko-KR" sz="1400" dirty="0">
                <a:latin typeface="Consolas" panose="020B0609020204030204" pitchFamily="49" charset="0"/>
              </a:rPr>
              <a:t>’</a:t>
            </a:r>
            <a:r>
              <a:rPr lang="ko-KR" altLang="en-US" sz="1400" dirty="0">
                <a:latin typeface="Consolas" panose="020B0609020204030204" pitchFamily="49" charset="0"/>
              </a:rPr>
              <a:t> 형태로 담긴 인스턴스 생성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cdir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if(</a:t>
            </a:r>
            <a:r>
              <a:rPr lang="en-US" altLang="ko-KR" sz="1400" dirty="0" err="1">
                <a:latin typeface="Consolas" panose="020B0609020204030204" pitchFamily="49" charset="0"/>
              </a:rPr>
              <a:t>cur.isAbsolute</a:t>
            </a:r>
            <a:r>
              <a:rPr lang="en-US" altLang="ko-KR" sz="1400" dirty="0">
                <a:latin typeface="Consolas" panose="020B0609020204030204" pitchFamily="49" charset="0"/>
              </a:rPr>
              <a:t>())  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cdir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cur.toString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else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cdir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cur.toAbsolutePath</a:t>
            </a:r>
            <a:r>
              <a:rPr lang="en-US" altLang="ko-KR" sz="1400" dirty="0">
                <a:latin typeface="Consolas" panose="020B0609020204030204" pitchFamily="49" charset="0"/>
              </a:rPr>
              <a:t>().toString();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System.out.println("Current </a:t>
            </a:r>
            <a:r>
              <a:rPr lang="en-US" altLang="ko-KR" sz="1400" dirty="0" err="1">
                <a:latin typeface="Consolas" panose="020B0609020204030204" pitchFamily="49" charset="0"/>
              </a:rPr>
              <a:t>dir</a:t>
            </a:r>
            <a:r>
              <a:rPr lang="en-US" altLang="ko-KR" sz="1400" dirty="0">
                <a:latin typeface="Consolas" panose="020B0609020204030204" pitchFamily="49" charset="0"/>
              </a:rPr>
              <a:t>: " + </a:t>
            </a:r>
            <a:r>
              <a:rPr lang="en-US" altLang="ko-KR" sz="1400" dirty="0" err="1">
                <a:latin typeface="Consolas" panose="020B0609020204030204" pitchFamily="49" charset="0"/>
              </a:rPr>
              <a:t>cdir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68D86DA-647D-4501-85E6-D3A7C6446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635" y="3848722"/>
            <a:ext cx="30765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8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 및 디렉토리의 생성과 소멸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F0EE61A-EA2D-4FBC-A63D-F951BA5B4EE9}"/>
              </a:ext>
            </a:extLst>
          </p:cNvPr>
          <p:cNvSpPr/>
          <p:nvPr/>
        </p:nvSpPr>
        <p:spPr>
          <a:xfrm>
            <a:off x="1193531" y="1736205"/>
            <a:ext cx="9766017" cy="3718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Path createFile(Path </a:t>
            </a:r>
            <a:r>
              <a:rPr lang="en-US" altLang="ko-KR" sz="1500" dirty="0" err="1">
                <a:latin typeface="Consolas" panose="020B0609020204030204" pitchFamily="49" charset="0"/>
              </a:rPr>
              <a:t>path</a:t>
            </a:r>
            <a:r>
              <a:rPr lang="en-US" altLang="ko-KR" sz="1500" dirty="0">
                <a:latin typeface="Consolas" panose="020B0609020204030204" pitchFamily="49" charset="0"/>
              </a:rPr>
              <a:t>, </a:t>
            </a:r>
            <a:r>
              <a:rPr lang="en-US" altLang="ko-KR" sz="1500" dirty="0" err="1">
                <a:latin typeface="Consolas" panose="020B0609020204030204" pitchFamily="49" charset="0"/>
              </a:rPr>
              <a:t>FileAttribute</a:t>
            </a:r>
            <a:r>
              <a:rPr lang="en-US" altLang="ko-KR" sz="1500" dirty="0">
                <a:latin typeface="Consolas" panose="020B0609020204030204" pitchFamily="49" charset="0"/>
              </a:rPr>
              <a:t>&lt;?&gt;...</a:t>
            </a:r>
            <a:r>
              <a:rPr lang="en-US" altLang="ko-KR" sz="1500" dirty="0" err="1">
                <a:latin typeface="Consolas" panose="020B0609020204030204" pitchFamily="49" charset="0"/>
              </a:rPr>
              <a:t>attrs</a:t>
            </a:r>
            <a:r>
              <a:rPr lang="en-US" altLang="ko-KR" sz="1500" dirty="0">
                <a:latin typeface="Consolas" panose="020B0609020204030204" pitchFamily="49" charset="0"/>
              </a:rPr>
              <a:t>) throws IOException</a:t>
            </a: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 → 지정한 경로에 빈 파일 생성</a:t>
            </a:r>
            <a:r>
              <a:rPr lang="en-US" altLang="ko-KR" sz="1500" dirty="0">
                <a:latin typeface="Consolas" panose="020B0609020204030204" pitchFamily="49" charset="0"/>
              </a:rPr>
              <a:t>, </a:t>
            </a:r>
            <a:r>
              <a:rPr lang="ko-KR" altLang="en-US" sz="1500" dirty="0">
                <a:latin typeface="Consolas" panose="020B0609020204030204" pitchFamily="49" charset="0"/>
              </a:rPr>
              <a:t>경로가 유효하지 않거나 파일이 존재하면 예외 발생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endParaRPr lang="ko-KR" altLang="en-US" sz="15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Path </a:t>
            </a:r>
            <a:r>
              <a:rPr lang="en-US" altLang="ko-KR" sz="1500" dirty="0" err="1">
                <a:latin typeface="Consolas" panose="020B0609020204030204" pitchFamily="49" charset="0"/>
              </a:rPr>
              <a:t>createDirectory</a:t>
            </a:r>
            <a:r>
              <a:rPr lang="en-US" altLang="ko-KR" sz="1500" dirty="0">
                <a:latin typeface="Consolas" panose="020B0609020204030204" pitchFamily="49" charset="0"/>
              </a:rPr>
              <a:t>(Path </a:t>
            </a:r>
            <a:r>
              <a:rPr lang="en-US" altLang="ko-KR" sz="1500" dirty="0" err="1">
                <a:latin typeface="Consolas" panose="020B0609020204030204" pitchFamily="49" charset="0"/>
              </a:rPr>
              <a:t>dir</a:t>
            </a:r>
            <a:r>
              <a:rPr lang="en-US" altLang="ko-KR" sz="1500" dirty="0">
                <a:latin typeface="Consolas" panose="020B0609020204030204" pitchFamily="49" charset="0"/>
              </a:rPr>
              <a:t>, </a:t>
            </a:r>
            <a:r>
              <a:rPr lang="en-US" altLang="ko-KR" sz="1500" dirty="0" err="1">
                <a:latin typeface="Consolas" panose="020B0609020204030204" pitchFamily="49" charset="0"/>
              </a:rPr>
              <a:t>FileAttribute</a:t>
            </a:r>
            <a:r>
              <a:rPr lang="en-US" altLang="ko-KR" sz="1500" dirty="0">
                <a:latin typeface="Consolas" panose="020B0609020204030204" pitchFamily="49" charset="0"/>
              </a:rPr>
              <a:t>&lt;?&gt;...</a:t>
            </a:r>
            <a:r>
              <a:rPr lang="en-US" altLang="ko-KR" sz="1500" dirty="0" err="1">
                <a:latin typeface="Consolas" panose="020B0609020204030204" pitchFamily="49" charset="0"/>
              </a:rPr>
              <a:t>attrs</a:t>
            </a:r>
            <a:r>
              <a:rPr lang="en-US" altLang="ko-KR" sz="1500" dirty="0">
                <a:latin typeface="Consolas" panose="020B0609020204030204" pitchFamily="49" charset="0"/>
              </a:rPr>
              <a:t>) throws IOException</a:t>
            </a: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 → 지정한 경로에 디렉토리 생성</a:t>
            </a:r>
            <a:r>
              <a:rPr lang="en-US" altLang="ko-KR" sz="1500" dirty="0">
                <a:latin typeface="Consolas" panose="020B0609020204030204" pitchFamily="49" charset="0"/>
              </a:rPr>
              <a:t>, </a:t>
            </a:r>
            <a:r>
              <a:rPr lang="ko-KR" altLang="en-US" sz="1500" dirty="0">
                <a:latin typeface="Consolas" panose="020B0609020204030204" pitchFamily="49" charset="0"/>
              </a:rPr>
              <a:t>경로가 유효하지 않으면 예외 발생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Path createDirectories(Path </a:t>
            </a:r>
            <a:r>
              <a:rPr lang="en-US" altLang="ko-KR" sz="1500" dirty="0" err="1">
                <a:latin typeface="Consolas" panose="020B0609020204030204" pitchFamily="49" charset="0"/>
              </a:rPr>
              <a:t>dir</a:t>
            </a:r>
            <a:r>
              <a:rPr lang="en-US" altLang="ko-KR" sz="1500" dirty="0">
                <a:latin typeface="Consolas" panose="020B0609020204030204" pitchFamily="49" charset="0"/>
              </a:rPr>
              <a:t>, </a:t>
            </a:r>
            <a:r>
              <a:rPr lang="en-US" altLang="ko-KR" sz="1500" dirty="0" err="1">
                <a:latin typeface="Consolas" panose="020B0609020204030204" pitchFamily="49" charset="0"/>
              </a:rPr>
              <a:t>FileAttribute</a:t>
            </a:r>
            <a:r>
              <a:rPr lang="en-US" altLang="ko-KR" sz="1500" dirty="0">
                <a:latin typeface="Consolas" panose="020B0609020204030204" pitchFamily="49" charset="0"/>
              </a:rPr>
              <a:t>&lt;?&gt;...</a:t>
            </a:r>
            <a:r>
              <a:rPr lang="en-US" altLang="ko-KR" sz="1500" dirty="0" err="1">
                <a:latin typeface="Consolas" panose="020B0609020204030204" pitchFamily="49" charset="0"/>
              </a:rPr>
              <a:t>attrs</a:t>
            </a:r>
            <a:r>
              <a:rPr lang="en-US" altLang="ko-KR" sz="1500" dirty="0">
                <a:latin typeface="Consolas" panose="020B0609020204030204" pitchFamily="49" charset="0"/>
              </a:rPr>
              <a:t>) throws IOException</a:t>
            </a: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 → 지정한 경로의 모든 디렉토리 생성</a:t>
            </a:r>
          </a:p>
        </p:txBody>
      </p:sp>
    </p:spTree>
    <p:extLst>
      <p:ext uri="{BB962C8B-B14F-4D97-AF65-F5344CB8AC3E}">
        <p14:creationId xmlns:p14="http://schemas.microsoft.com/office/powerpoint/2010/main" val="36416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 및 디렉토리 생성의 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28205885-6279-454F-BC7A-5CE07F59DE64}"/>
              </a:ext>
            </a:extLst>
          </p:cNvPr>
          <p:cNvSpPr/>
          <p:nvPr/>
        </p:nvSpPr>
        <p:spPr>
          <a:xfrm>
            <a:off x="1193531" y="1519490"/>
            <a:ext cx="7420382" cy="401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throws IOException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Path fp = Paths.get("C:\\JavaStudy\\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empty.txt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fp = </a:t>
            </a:r>
            <a:r>
              <a:rPr lang="en-US" altLang="ko-KR" sz="1400" dirty="0" err="1">
                <a:latin typeface="Consolas" panose="020B0609020204030204" pitchFamily="49" charset="0"/>
              </a:rPr>
              <a:t>Files.createFile</a:t>
            </a:r>
            <a:r>
              <a:rPr lang="en-US" altLang="ko-KR" sz="1400" dirty="0">
                <a:latin typeface="Consolas" panose="020B0609020204030204" pitchFamily="49" charset="0"/>
              </a:rPr>
              <a:t>(fp);    // </a:t>
            </a:r>
            <a:r>
              <a:rPr lang="ko-KR" altLang="en-US" sz="1400" dirty="0">
                <a:latin typeface="YDVYMjOStd12"/>
              </a:rPr>
              <a:t>파일 생성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Path dp1 = Paths.get("C:\\JavaStudy\\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Empty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dp1 = </a:t>
            </a:r>
            <a:r>
              <a:rPr lang="en-US" altLang="ko-KR" sz="1400" dirty="0" err="1">
                <a:latin typeface="Consolas" panose="020B0609020204030204" pitchFamily="49" charset="0"/>
              </a:rPr>
              <a:t>Files.createDirectory</a:t>
            </a:r>
            <a:r>
              <a:rPr lang="en-US" altLang="ko-KR" sz="1400" dirty="0">
                <a:latin typeface="Consolas" panose="020B0609020204030204" pitchFamily="49" charset="0"/>
              </a:rPr>
              <a:t>(dp1);    // </a:t>
            </a:r>
            <a:r>
              <a:rPr lang="ko-KR" altLang="en-US" sz="1400" dirty="0">
                <a:latin typeface="YDVYMjOStd12"/>
              </a:rPr>
              <a:t>디렉토리 생성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Path dp2 = Paths.get("C:\\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JavaStudy2\\Empty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dp2 = </a:t>
            </a:r>
            <a:r>
              <a:rPr lang="en-US" altLang="ko-KR" sz="1400" dirty="0" err="1">
                <a:latin typeface="Consolas" panose="020B0609020204030204" pitchFamily="49" charset="0"/>
              </a:rPr>
              <a:t>Files.createDirectories</a:t>
            </a:r>
            <a:r>
              <a:rPr lang="en-US" altLang="ko-KR" sz="1400" dirty="0">
                <a:latin typeface="Consolas" panose="020B0609020204030204" pitchFamily="49" charset="0"/>
              </a:rPr>
              <a:t>(dp2);    // </a:t>
            </a:r>
            <a:r>
              <a:rPr lang="ko-KR" altLang="en-US" sz="1400" dirty="0">
                <a:latin typeface="YDVYMjOStd12"/>
              </a:rPr>
              <a:t>경로의 모든 디렉토리 생성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200"/>
              </a:lnSpc>
            </a:pPr>
            <a:r>
              <a:rPr lang="nn-NO" altLang="ko-KR" sz="1400" dirty="0">
                <a:latin typeface="Consolas" panose="020B0609020204030204" pitchFamily="49" charset="0"/>
              </a:rPr>
              <a:t>   System.out.println("File: " + fp);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System.out.println("Dir1: " + dp1);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System.out.println("Dir2: " + dp2);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5BCA547-3EE2-4A43-AD8F-375948B34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386633"/>
            <a:ext cx="33147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1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파일을 대상으로 하는 간단한 입력 및 출력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9CE90B14-60A6-41BE-9586-6545B9BA655E}"/>
              </a:ext>
            </a:extLst>
          </p:cNvPr>
          <p:cNvSpPr/>
          <p:nvPr/>
        </p:nvSpPr>
        <p:spPr>
          <a:xfrm>
            <a:off x="1193531" y="1505351"/>
            <a:ext cx="532653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java.nio.file.Files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의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메소드들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바이트 단위 입출력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6BA4F336-B607-40FB-8543-D96A9F6C6FB5}"/>
              </a:ext>
            </a:extLst>
          </p:cNvPr>
          <p:cNvSpPr/>
          <p:nvPr/>
        </p:nvSpPr>
        <p:spPr>
          <a:xfrm>
            <a:off x="1193531" y="1803779"/>
            <a:ext cx="9832278" cy="950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byte[] readAllBytes(Path path) throws IOException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Path write(Path </a:t>
            </a:r>
            <a:r>
              <a:rPr lang="en-US" altLang="ko-KR" sz="1500" dirty="0" err="1">
                <a:latin typeface="Consolas" panose="020B0609020204030204" pitchFamily="49" charset="0"/>
              </a:rPr>
              <a:t>path</a:t>
            </a:r>
            <a:r>
              <a:rPr lang="en-US" altLang="ko-KR" sz="1500" dirty="0">
                <a:latin typeface="Consolas" panose="020B0609020204030204" pitchFamily="49" charset="0"/>
              </a:rPr>
              <a:t>, byte[] bytes, OpenOption...options) throws IOException</a:t>
            </a:r>
            <a:endParaRPr lang="ko-KR" altLang="en-US" sz="15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8228A796-3AB6-44A1-BA84-4EB336D34D32}"/>
              </a:ext>
            </a:extLst>
          </p:cNvPr>
          <p:cNvSpPr/>
          <p:nvPr/>
        </p:nvSpPr>
        <p:spPr>
          <a:xfrm>
            <a:off x="3110703" y="2754552"/>
            <a:ext cx="8428382" cy="1348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• APPEND 	</a:t>
            </a:r>
            <a:r>
              <a:rPr lang="ko-KR" altLang="en-US" sz="1400" dirty="0">
                <a:latin typeface="Consolas" panose="020B0609020204030204" pitchFamily="49" charset="0"/>
              </a:rPr>
              <a:t>파일의 끝에 데이터를 추가한다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• CREATE 	</a:t>
            </a:r>
            <a:r>
              <a:rPr lang="ko-KR" altLang="en-US" sz="1400" dirty="0">
                <a:latin typeface="Consolas" panose="020B0609020204030204" pitchFamily="49" charset="0"/>
              </a:rPr>
              <a:t>파일이 존재하지 않으면 생성한다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• CREATE_NEW 	</a:t>
            </a:r>
            <a:r>
              <a:rPr lang="ko-KR" altLang="en-US" sz="1400" dirty="0">
                <a:latin typeface="Consolas" panose="020B0609020204030204" pitchFamily="49" charset="0"/>
              </a:rPr>
              <a:t>새 파일을 생성한다</a:t>
            </a:r>
            <a:r>
              <a:rPr lang="en-US" altLang="ko-KR" sz="1400" dirty="0">
                <a:latin typeface="Consolas" panose="020B0609020204030204" pitchFamily="49" charset="0"/>
              </a:rPr>
              <a:t>. </a:t>
            </a:r>
            <a:r>
              <a:rPr lang="ko-KR" altLang="en-US" sz="1400" dirty="0">
                <a:latin typeface="Consolas" panose="020B0609020204030204" pitchFamily="49" charset="0"/>
              </a:rPr>
              <a:t>이미 파일이 존재하면 예외 발생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• TRUNCATE_EXISTING   </a:t>
            </a:r>
            <a:r>
              <a:rPr lang="ko-KR" altLang="en-US" sz="1400" dirty="0">
                <a:latin typeface="Consolas" panose="020B0609020204030204" pitchFamily="49" charset="0"/>
              </a:rPr>
              <a:t>쓰기 위해 파일을 여는데 파일이 존재하면 파일의 내용을 덮어쓴다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B5897A7-C673-428C-B999-2E98E6943C01}"/>
              </a:ext>
            </a:extLst>
          </p:cNvPr>
          <p:cNvSpPr/>
          <p:nvPr/>
        </p:nvSpPr>
        <p:spPr>
          <a:xfrm>
            <a:off x="1193531" y="4921717"/>
            <a:ext cx="9422296" cy="702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I/O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스트림을 기반으로 하는 방법에 비해 매우 단순하고 간단한 방법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따라서 입출력할 데이터의 양이 적고 성능이 문제되지 않는 경우에 한해 이 방법 사용해야 한다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8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12483</TotalTime>
  <Words>1748</Words>
  <Application>Microsoft Office PowerPoint</Application>
  <PresentationFormat>사용자 지정</PresentationFormat>
  <Paragraphs>304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추억</vt:lpstr>
      <vt:lpstr> 열혈 Java 프로그래밍</vt:lpstr>
      <vt:lpstr>33-1. 파일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33-2.  NIO.2 기반의 I/O 스트림 생성</vt:lpstr>
      <vt:lpstr>PowerPoint 프레젠테이션</vt:lpstr>
      <vt:lpstr>PowerPoint 프레젠테이션</vt:lpstr>
      <vt:lpstr>33-3. NIO 기반의 입출력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KB</cp:lastModifiedBy>
  <cp:revision>3565</cp:revision>
  <dcterms:created xsi:type="dcterms:W3CDTF">2017-07-09T08:11:09Z</dcterms:created>
  <dcterms:modified xsi:type="dcterms:W3CDTF">2020-07-02T08:54:38Z</dcterms:modified>
</cp:coreProperties>
</file>