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9"/>
  </p:notesMasterIdLst>
  <p:handoutMasterIdLst>
    <p:handoutMasterId r:id="rId30"/>
  </p:handoutMasterIdLst>
  <p:sldIdLst>
    <p:sldId id="2333" r:id="rId2"/>
    <p:sldId id="2101" r:id="rId3"/>
    <p:sldId id="2334" r:id="rId4"/>
    <p:sldId id="2345" r:id="rId5"/>
    <p:sldId id="2341" r:id="rId6"/>
    <p:sldId id="2400" r:id="rId7"/>
    <p:sldId id="2369" r:id="rId8"/>
    <p:sldId id="2382" r:id="rId9"/>
    <p:sldId id="2383" r:id="rId10"/>
    <p:sldId id="2368" r:id="rId11"/>
    <p:sldId id="2384" r:id="rId12"/>
    <p:sldId id="2385" r:id="rId13"/>
    <p:sldId id="2386" r:id="rId14"/>
    <p:sldId id="2387" r:id="rId15"/>
    <p:sldId id="2388" r:id="rId16"/>
    <p:sldId id="2389" r:id="rId17"/>
    <p:sldId id="2390" r:id="rId18"/>
    <p:sldId id="2391" r:id="rId19"/>
    <p:sldId id="2392" r:id="rId20"/>
    <p:sldId id="2393" r:id="rId21"/>
    <p:sldId id="2394" r:id="rId22"/>
    <p:sldId id="2395" r:id="rId23"/>
    <p:sldId id="2396" r:id="rId24"/>
    <p:sldId id="2397" r:id="rId25"/>
    <p:sldId id="2398" r:id="rId26"/>
    <p:sldId id="2399" r:id="rId27"/>
    <p:sldId id="2401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1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99" userDrawn="1">
          <p15:clr>
            <a:srgbClr val="A4A3A4"/>
          </p15:clr>
        </p15:guide>
        <p15:guide id="5" orient="horz" pos="2568" userDrawn="1">
          <p15:clr>
            <a:srgbClr val="A4A3A4"/>
          </p15:clr>
        </p15:guide>
        <p15:guide id="6" pos="960" userDrawn="1">
          <p15:clr>
            <a:srgbClr val="A4A3A4"/>
          </p15:clr>
        </p15:guide>
        <p15:guide id="7" orient="horz" pos="1797" userDrawn="1">
          <p15:clr>
            <a:srgbClr val="A4A3A4"/>
          </p15:clr>
        </p15:guide>
        <p15:guide id="8" orient="horz" pos="482" userDrawn="1">
          <p15:clr>
            <a:srgbClr val="A4A3A4"/>
          </p15:clr>
        </p15:guide>
        <p15:guide id="9" pos="506" userDrawn="1">
          <p15:clr>
            <a:srgbClr val="A4A3A4"/>
          </p15:clr>
        </p15:guide>
        <p15:guide id="10" pos="71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4BB0A0"/>
    <a:srgbClr val="43B0A0"/>
    <a:srgbClr val="F06436"/>
    <a:srgbClr val="52AEE1"/>
    <a:srgbClr val="F89074"/>
    <a:srgbClr val="4285F4"/>
    <a:srgbClr val="72B945"/>
    <a:srgbClr val="FA95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7" autoAdjust="0"/>
    <p:restoredTop sz="76152" autoAdjust="0"/>
  </p:normalViewPr>
  <p:slideViewPr>
    <p:cSldViewPr snapToGrid="0" showGuides="1">
      <p:cViewPr varScale="1">
        <p:scale>
          <a:sx n="84" d="100"/>
          <a:sy n="84" d="100"/>
        </p:scale>
        <p:origin x="1428" y="90"/>
      </p:cViewPr>
      <p:guideLst>
        <p:guide orient="horz" pos="2319"/>
        <p:guide pos="3840"/>
        <p:guide pos="3999"/>
        <p:guide orient="horz" pos="2568"/>
        <p:guide pos="960"/>
        <p:guide orient="horz" pos="1797"/>
        <p:guide orient="horz" pos="482"/>
        <p:guide pos="506"/>
        <p:guide pos="7174"/>
      </p:guideLst>
    </p:cSldViewPr>
  </p:slideViewPr>
  <p:outlineViewPr>
    <p:cViewPr>
      <p:scale>
        <a:sx n="33" d="100"/>
        <a:sy n="33" d="100"/>
      </p:scale>
      <p:origin x="0" y="24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342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F00D5-8D61-463B-A24D-AA343CDEF1C1}" type="datetimeFigureOut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7927B-07B9-470A-A6C7-2E21D055E1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28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79A2-9499-4165-85CA-D3B599A71D6E}" type="datetimeFigureOut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F56FB-8B4C-4940-9CA8-BCB6BA92FB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9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F56FB-8B4C-4940-9CA8-BCB6BA92FB7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913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우리는 클라이언트 단을 집중할 예정</a:t>
            </a:r>
            <a:endParaRPr lang="en-US" altLang="ko-KR" dirty="0"/>
          </a:p>
          <a:p>
            <a:r>
              <a:rPr lang="en-US" altLang="ko-KR" dirty="0"/>
              <a:t>Node.js </a:t>
            </a:r>
            <a:r>
              <a:rPr lang="ko-KR" altLang="en-US" dirty="0"/>
              <a:t>부분은 개별적으로 공부하고 싶다면 하면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참고로 </a:t>
            </a:r>
            <a:r>
              <a:rPr lang="ko-KR" altLang="en-US" dirty="0" err="1"/>
              <a:t>서울쪽은</a:t>
            </a:r>
            <a:r>
              <a:rPr lang="ko-KR" altLang="en-US" dirty="0"/>
              <a:t> 몰라도 대구에선 </a:t>
            </a:r>
            <a:r>
              <a:rPr lang="ko-KR" altLang="en-US" dirty="0" err="1"/>
              <a:t>서버단하면</a:t>
            </a:r>
            <a:r>
              <a:rPr lang="ko-KR" altLang="en-US" dirty="0"/>
              <a:t> 여전히 </a:t>
            </a:r>
            <a:r>
              <a:rPr lang="en-US" altLang="ko-KR" dirty="0" err="1"/>
              <a:t>jsp</a:t>
            </a:r>
            <a:r>
              <a:rPr lang="en-US" altLang="ko-KR" dirty="0"/>
              <a:t>, spring</a:t>
            </a:r>
            <a:r>
              <a:rPr lang="ko-KR" altLang="en-US" dirty="0"/>
              <a:t>을 많이 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F56FB-8B4C-4940-9CA8-BCB6BA92FB7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827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하이브리드 앱</a:t>
            </a:r>
            <a:endParaRPr lang="en-US" altLang="ko-KR" dirty="0"/>
          </a:p>
          <a:p>
            <a:r>
              <a:rPr lang="ko-KR" altLang="en-US" b="0" i="0" u="none" strike="noStrike" baseline="0" dirty="0" err="1">
                <a:solidFill>
                  <a:srgbClr val="000000"/>
                </a:solidFill>
              </a:rPr>
              <a:t>리액트</a:t>
            </a:r>
            <a:r>
              <a:rPr lang="ko-KR" altLang="en-US" b="0" i="0" u="none" strike="noStrike" baseline="0" dirty="0">
                <a:solidFill>
                  <a:srgbClr val="000000"/>
                </a:solidFill>
              </a:rPr>
              <a:t> 네이티브</a:t>
            </a:r>
            <a:r>
              <a:rPr lang="en-US" altLang="ko-KR" b="0" i="0" u="none" strike="noStrike" baseline="0" dirty="0">
                <a:solidFill>
                  <a:srgbClr val="000000"/>
                </a:solidFill>
              </a:rPr>
              <a:t>(React Native) </a:t>
            </a:r>
            <a:r>
              <a:rPr lang="ko-KR" altLang="en-US" b="0" i="0" u="none" strike="noStrike" baseline="0" dirty="0">
                <a:solidFill>
                  <a:srgbClr val="000000"/>
                </a:solidFill>
              </a:rPr>
              <a:t>는 서로 다르다</a:t>
            </a:r>
            <a:r>
              <a:rPr lang="en-US" altLang="ko-KR" b="0" i="0" u="none" strike="noStrike" baseline="0" dirty="0">
                <a:solidFill>
                  <a:srgbClr val="000000"/>
                </a:solidFill>
              </a:rPr>
              <a:t>.</a:t>
            </a:r>
          </a:p>
          <a:p>
            <a:r>
              <a:rPr lang="ko-KR" altLang="en-US" b="0" i="0" u="none" strike="noStrike" baseline="0" dirty="0">
                <a:solidFill>
                  <a:srgbClr val="000000"/>
                </a:solidFill>
              </a:rPr>
              <a:t>하이브리드 앱은 말 그대로 웹인 거고</a:t>
            </a:r>
            <a:endParaRPr lang="en-US" altLang="ko-KR" b="0" i="0" u="none" strike="noStrike" baseline="0" dirty="0">
              <a:solidFill>
                <a:srgbClr val="000000"/>
              </a:solidFill>
            </a:endParaRPr>
          </a:p>
          <a:p>
            <a:r>
              <a:rPr lang="ko-KR" altLang="en-US" b="0" i="0" u="none" strike="noStrike" baseline="0" dirty="0" err="1">
                <a:solidFill>
                  <a:srgbClr val="000000"/>
                </a:solidFill>
              </a:rPr>
              <a:t>리액트</a:t>
            </a:r>
            <a:r>
              <a:rPr lang="ko-KR" altLang="en-US" b="0" i="0" u="none" strike="noStrike" baseline="0" dirty="0">
                <a:solidFill>
                  <a:srgbClr val="000000"/>
                </a:solidFill>
              </a:rPr>
              <a:t> 네이티브는 내가 </a:t>
            </a:r>
            <a:r>
              <a:rPr lang="ko-KR" altLang="en-US" b="0" i="0" u="none" strike="noStrike" baseline="0" dirty="0" err="1">
                <a:solidFill>
                  <a:srgbClr val="000000"/>
                </a:solidFill>
              </a:rPr>
              <a:t>리액트로</a:t>
            </a:r>
            <a:r>
              <a:rPr lang="ko-KR" altLang="en-US" b="0" i="0" u="none" strike="noStrike" baseline="0" dirty="0">
                <a:solidFill>
                  <a:srgbClr val="000000"/>
                </a:solidFill>
              </a:rPr>
              <a:t> 코드 작성하면 그걸 네이티브 코드로 </a:t>
            </a:r>
            <a:r>
              <a:rPr lang="ko-KR" altLang="en-US" b="0" i="0" u="none" strike="noStrike" baseline="0" dirty="0" err="1">
                <a:solidFill>
                  <a:srgbClr val="000000"/>
                </a:solidFill>
              </a:rPr>
              <a:t>바꿔줌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F56FB-8B4C-4940-9CA8-BCB6BA92FB7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477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오류 나면 구글에 쳐보면 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F56FB-8B4C-4940-9CA8-BCB6BA92FB7E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901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따라해보기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F56FB-8B4C-4940-9CA8-BCB6BA92FB7E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813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그냥 이런 게 있구나 하고 가볍게 넘어가기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F56FB-8B4C-4940-9CA8-BCB6BA92FB7E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955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 OOXOO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식별자 </a:t>
            </a:r>
            <a:r>
              <a:rPr lang="en-US" altLang="ko-KR" dirty="0"/>
              <a:t>- </a:t>
            </a:r>
            <a:r>
              <a:rPr lang="ko-KR" altLang="en-US" dirty="0"/>
              <a:t>참고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식별자 메소드 </a:t>
            </a:r>
            <a:r>
              <a:rPr lang="en-US" altLang="ko-KR" dirty="0"/>
              <a:t>- </a:t>
            </a:r>
            <a:r>
              <a:rPr lang="ko-KR" altLang="en-US" dirty="0"/>
              <a:t>참고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F56FB-8B4C-4940-9CA8-BCB6BA92FB7E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516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F56FB-8B4C-4940-9CA8-BCB6BA92FB7E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978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F56FB-8B4C-4940-9CA8-BCB6BA92FB7E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599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0;p2">
            <a:extLst>
              <a:ext uri="{FF2B5EF4-FFF2-40B4-BE49-F238E27FC236}">
                <a16:creationId xmlns:a16="http://schemas.microsoft.com/office/drawing/2014/main" id="{915EBAC6-B986-0141-9A3D-A1153FD2C8C9}"/>
              </a:ext>
            </a:extLst>
          </p:cNvPr>
          <p:cNvSpPr/>
          <p:nvPr userDrawn="1"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2;p2">
            <a:extLst>
              <a:ext uri="{FF2B5EF4-FFF2-40B4-BE49-F238E27FC236}">
                <a16:creationId xmlns:a16="http://schemas.microsoft.com/office/drawing/2014/main" id="{32DFD919-D29D-FC47-AD9F-0D1B2F5A8862}"/>
              </a:ext>
            </a:extLst>
          </p:cNvPr>
          <p:cNvSpPr/>
          <p:nvPr userDrawn="1"/>
        </p:nvSpPr>
        <p:spPr>
          <a:xfrm rot="10800000">
            <a:off x="3799114" y="2286000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3;p2">
            <a:extLst>
              <a:ext uri="{FF2B5EF4-FFF2-40B4-BE49-F238E27FC236}">
                <a16:creationId xmlns:a16="http://schemas.microsoft.com/office/drawing/2014/main" id="{42C43ECF-BBCB-1C42-93A8-68CF3572DD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0" name="Google Shape;14;p2">
            <a:extLst>
              <a:ext uri="{FF2B5EF4-FFF2-40B4-BE49-F238E27FC236}">
                <a16:creationId xmlns:a16="http://schemas.microsoft.com/office/drawing/2014/main" id="{5AF3B145-1035-874A-A46A-1DC2137AFD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21" name="Google Shape;183;p28">
            <a:extLst>
              <a:ext uri="{FF2B5EF4-FFF2-40B4-BE49-F238E27FC236}">
                <a16:creationId xmlns:a16="http://schemas.microsoft.com/office/drawing/2014/main" id="{FF7B25AF-63DA-4A4A-BE7C-3EEF77663F0C}"/>
              </a:ext>
            </a:extLst>
          </p:cNvPr>
          <p:cNvCxnSpPr/>
          <p:nvPr userDrawn="1"/>
        </p:nvCxnSpPr>
        <p:spPr>
          <a:xfrm>
            <a:off x="708848" y="662121"/>
            <a:ext cx="0" cy="87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8255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>
            <a:extLst>
              <a:ext uri="{FF2B5EF4-FFF2-40B4-BE49-F238E27FC236}">
                <a16:creationId xmlns:a16="http://schemas.microsoft.com/office/drawing/2014/main" id="{3DCB54EF-6F8F-C14C-AEAB-339A6ADFE95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2325" y="3242853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2324" y="4074122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632323" y="4910800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Google Shape;10;p2">
            <a:extLst>
              <a:ext uri="{FF2B5EF4-FFF2-40B4-BE49-F238E27FC236}">
                <a16:creationId xmlns:a16="http://schemas.microsoft.com/office/drawing/2014/main" id="{9C20880E-B3DE-A94F-9214-F288AB8F2288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1530;p73">
            <a:extLst>
              <a:ext uri="{FF2B5EF4-FFF2-40B4-BE49-F238E27FC236}">
                <a16:creationId xmlns:a16="http://schemas.microsoft.com/office/drawing/2014/main" id="{C53AD8B5-FE39-6A42-9005-EC4F1FB81112}"/>
              </a:ext>
            </a:extLst>
          </p:cNvPr>
          <p:cNvGrpSpPr/>
          <p:nvPr userDrawn="1"/>
        </p:nvGrpSpPr>
        <p:grpSpPr>
          <a:xfrm>
            <a:off x="11568567" y="267121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8" name="Google Shape;11531;p73">
              <a:extLst>
                <a:ext uri="{FF2B5EF4-FFF2-40B4-BE49-F238E27FC236}">
                  <a16:creationId xmlns:a16="http://schemas.microsoft.com/office/drawing/2014/main" id="{0F0D93FF-7196-E64A-BC21-F016A3016471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32;p73">
              <a:extLst>
                <a:ext uri="{FF2B5EF4-FFF2-40B4-BE49-F238E27FC236}">
                  <a16:creationId xmlns:a16="http://schemas.microsoft.com/office/drawing/2014/main" id="{10A6EBD0-21AA-BE4F-B25E-B9EBF7C939C3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533;p73">
              <a:extLst>
                <a:ext uri="{FF2B5EF4-FFF2-40B4-BE49-F238E27FC236}">
                  <a16:creationId xmlns:a16="http://schemas.microsoft.com/office/drawing/2014/main" id="{E593C3FB-9816-9C4E-A8CE-F5E3D23AAB7D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34;p73">
              <a:extLst>
                <a:ext uri="{FF2B5EF4-FFF2-40B4-BE49-F238E27FC236}">
                  <a16:creationId xmlns:a16="http://schemas.microsoft.com/office/drawing/2014/main" id="{751E997F-17D4-3240-BBFB-AD0DA992726B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35;p73">
              <a:extLst>
                <a:ext uri="{FF2B5EF4-FFF2-40B4-BE49-F238E27FC236}">
                  <a16:creationId xmlns:a16="http://schemas.microsoft.com/office/drawing/2014/main" id="{70D7634B-5347-1147-9507-F00A80D6AF28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36;p73">
              <a:extLst>
                <a:ext uri="{FF2B5EF4-FFF2-40B4-BE49-F238E27FC236}">
                  <a16:creationId xmlns:a16="http://schemas.microsoft.com/office/drawing/2014/main" id="{C9854E3F-9BBE-614D-B3B5-7F73F17A13CD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제목 24">
            <a:extLst>
              <a:ext uri="{FF2B5EF4-FFF2-40B4-BE49-F238E27FC236}">
                <a16:creationId xmlns:a16="http://schemas.microsoft.com/office/drawing/2014/main" id="{3A2259E1-D3D4-A445-8D39-5015AB03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0025690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Google Shape;12;p2">
            <a:extLst>
              <a:ext uri="{FF2B5EF4-FFF2-40B4-BE49-F238E27FC236}">
                <a16:creationId xmlns:a16="http://schemas.microsoft.com/office/drawing/2014/main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1530;p73">
            <a:extLst>
              <a:ext uri="{FF2B5EF4-FFF2-40B4-BE49-F238E27FC236}">
                <a16:creationId xmlns:a16="http://schemas.microsoft.com/office/drawing/2014/main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9" name="Google Shape;11531;p73">
              <a:extLst>
                <a:ext uri="{FF2B5EF4-FFF2-40B4-BE49-F238E27FC236}">
                  <a16:creationId xmlns:a16="http://schemas.microsoft.com/office/drawing/2014/main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532;p73">
              <a:extLst>
                <a:ext uri="{FF2B5EF4-FFF2-40B4-BE49-F238E27FC236}">
                  <a16:creationId xmlns:a16="http://schemas.microsoft.com/office/drawing/2014/main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3;p73">
              <a:extLst>
                <a:ext uri="{FF2B5EF4-FFF2-40B4-BE49-F238E27FC236}">
                  <a16:creationId xmlns:a16="http://schemas.microsoft.com/office/drawing/2014/main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4;p73">
              <a:extLst>
                <a:ext uri="{FF2B5EF4-FFF2-40B4-BE49-F238E27FC236}">
                  <a16:creationId xmlns:a16="http://schemas.microsoft.com/office/drawing/2014/main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5;p73">
              <a:extLst>
                <a:ext uri="{FF2B5EF4-FFF2-40B4-BE49-F238E27FC236}">
                  <a16:creationId xmlns:a16="http://schemas.microsoft.com/office/drawing/2014/main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6;p73">
              <a:extLst>
                <a:ext uri="{FF2B5EF4-FFF2-40B4-BE49-F238E27FC236}">
                  <a16:creationId xmlns:a16="http://schemas.microsoft.com/office/drawing/2014/main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9420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:a16="http://schemas.microsoft.com/office/drawing/2014/main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:a16="http://schemas.microsoft.com/office/drawing/2014/main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E6C44-E913-45F1-A690-E52E071D50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0287" y="1415600"/>
            <a:ext cx="10080625" cy="46307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</p:txBody>
      </p:sp>
      <p:sp>
        <p:nvSpPr>
          <p:cNvPr id="8" name="바닥글 개체 틀 36">
            <a:extLst>
              <a:ext uri="{FF2B5EF4-FFF2-40B4-BE49-F238E27FC236}">
                <a16:creationId xmlns:a16="http://schemas.microsoft.com/office/drawing/2014/main" id="{3F2E6A11-E23E-4E32-B9A2-7BA8A7427DA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905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0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9" name="바닥글 개체 틀 36">
            <a:extLst>
              <a:ext uri="{FF2B5EF4-FFF2-40B4-BE49-F238E27FC236}">
                <a16:creationId xmlns:a16="http://schemas.microsoft.com/office/drawing/2014/main" id="{0FCC723C-E12E-4134-80CF-8ADAED2921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00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9"/>
            <a:ext cx="11281052" cy="781242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0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275B08-16F4-4F25-831A-6EFC327B83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1375" y="2233552"/>
            <a:ext cx="5254625" cy="31956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1A56FDB1-DA14-41CF-A4C6-4FEEB24F661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37106" y="2233552"/>
            <a:ext cx="5254625" cy="31956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4" name="바닥글 개체 틀 36">
            <a:extLst>
              <a:ext uri="{FF2B5EF4-FFF2-40B4-BE49-F238E27FC236}">
                <a16:creationId xmlns:a16="http://schemas.microsoft.com/office/drawing/2014/main" id="{12D54CD0-D251-442B-89E6-AE3B9602AE0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423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흰색 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36">
            <a:extLst>
              <a:ext uri="{FF2B5EF4-FFF2-40B4-BE49-F238E27FC236}">
                <a16:creationId xmlns:a16="http://schemas.microsoft.com/office/drawing/2014/main" id="{06254993-0E3E-4DD1-B5D1-E7E9E2205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485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챕터 순서 안내 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:a16="http://schemas.microsoft.com/office/drawing/2014/main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:a16="http://schemas.microsoft.com/office/drawing/2014/main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3A06B168-836F-4E64-80CE-16BDB7CE93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8" name="텍스트 개체 틀 34">
            <a:extLst>
              <a:ext uri="{FF2B5EF4-FFF2-40B4-BE49-F238E27FC236}">
                <a16:creationId xmlns:a16="http://schemas.microsoft.com/office/drawing/2014/main" id="{7E4D1FAF-1A2D-466E-9891-8D941F5FBE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457200" indent="-457200">
              <a:lnSpc>
                <a:spcPct val="120000"/>
              </a:lnSpc>
              <a:buClr>
                <a:srgbClr val="4BB0A0"/>
              </a:buClr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20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89439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/>
              <a:t>〉 〉 </a:t>
            </a:r>
            <a:r>
              <a:rPr lang="ko-KR" altLang="en-US"/>
              <a:t>창업의 과학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6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7" r:id="rId3"/>
    <p:sldLayoutId id="2147483676" r:id="rId4"/>
    <p:sldLayoutId id="2147483690" r:id="rId5"/>
    <p:sldLayoutId id="2147483691" r:id="rId6"/>
    <p:sldLayoutId id="2147483686" r:id="rId7"/>
    <p:sldLayoutId id="2147483692" r:id="rId8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1B375EC-8E0D-AF4C-8EB4-CA7CFBEA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253" y="1780334"/>
            <a:ext cx="7772532" cy="3591827"/>
          </a:xfrm>
        </p:spPr>
        <p:txBody>
          <a:bodyPr/>
          <a:lstStyle/>
          <a:p>
            <a:r>
              <a:rPr lang="ko-KR" altLang="en-US" sz="4400" dirty="0"/>
              <a:t>혼자 공부하는 자바스크립트</a:t>
            </a:r>
            <a:endParaRPr lang="x-none" sz="4400" b="1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53F71AE8-5B44-374B-BBDF-875DE0842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ㅇㅇ대학교</a:t>
            </a:r>
            <a:r>
              <a:rPr lang="ko-KR" altLang="en-US" dirty="0"/>
              <a:t> </a:t>
            </a:r>
            <a:r>
              <a:rPr lang="ko-KR" altLang="en-US" dirty="0" err="1"/>
              <a:t>ㅇㅇ학과</a:t>
            </a:r>
            <a:endParaRPr lang="en-US" altLang="ko-KR" dirty="0"/>
          </a:p>
          <a:p>
            <a:r>
              <a:rPr lang="ko-KR" altLang="en-US" dirty="0"/>
              <a:t>홍길동</a:t>
            </a:r>
            <a:endParaRPr lang="en-US" altLang="ko-KR" dirty="0"/>
          </a:p>
        </p:txBody>
      </p:sp>
      <p:sp>
        <p:nvSpPr>
          <p:cNvPr id="7" name="Google Shape;1312;p63">
            <a:extLst>
              <a:ext uri="{FF2B5EF4-FFF2-40B4-BE49-F238E27FC236}">
                <a16:creationId xmlns:a16="http://schemas.microsoft.com/office/drawing/2014/main" id="{0A78F3EB-266D-144F-9E96-77FD19D36541}"/>
              </a:ext>
            </a:extLst>
          </p:cNvPr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241BC3-2D2C-354F-BE20-6B615EF877A6}"/>
              </a:ext>
            </a:extLst>
          </p:cNvPr>
          <p:cNvSpPr txBox="1"/>
          <p:nvPr/>
        </p:nvSpPr>
        <p:spPr>
          <a:xfrm>
            <a:off x="1020350" y="866451"/>
            <a:ext cx="881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Chapter 01 </a:t>
            </a:r>
            <a:r>
              <a:rPr lang="ko-KR" altLang="en-US" dirty="0"/>
              <a:t>자바스크립트 개요와 개발환경 설정</a:t>
            </a:r>
            <a:endParaRPr lang="en-US" altLang="ko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FDB7C0-AFF4-4C8E-B02F-6D4EF72A6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699" y="1066888"/>
            <a:ext cx="2611058" cy="359182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5843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좀 더 알아보기</a:t>
            </a:r>
            <a:r>
              <a:rPr lang="en-US" altLang="ko-KR" dirty="0"/>
              <a:t>] </a:t>
            </a:r>
            <a:r>
              <a:rPr lang="ko-KR" altLang="en-US" dirty="0"/>
              <a:t>모바일 애플리케이션의 종류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8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네이티브 앱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: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제조사가 추천하는 프로그래밍 언어를 사용 해서 만들어진 애플리케이션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2"/>
            <a:r>
              <a:rPr lang="ko-KR" altLang="en-US" dirty="0"/>
              <a:t>아이폰</a:t>
            </a:r>
            <a:r>
              <a:rPr lang="en-US" altLang="ko-KR" dirty="0"/>
              <a:t>: </a:t>
            </a:r>
            <a:r>
              <a:rPr lang="ko-KR" altLang="en-US" dirty="0"/>
              <a:t>오브젝티브</a:t>
            </a:r>
            <a:r>
              <a:rPr lang="en-US" altLang="ko-KR" dirty="0"/>
              <a:t>-C(Objective-C) or </a:t>
            </a:r>
            <a:r>
              <a:rPr lang="ko-KR" altLang="en-US" dirty="0"/>
              <a:t>스위프트</a:t>
            </a:r>
            <a:endParaRPr lang="en-US" altLang="ko-KR" dirty="0"/>
          </a:p>
          <a:p>
            <a:pPr lvl="2"/>
            <a:r>
              <a:rPr lang="ko-KR" altLang="en-US" dirty="0"/>
              <a:t>안드로이드폰</a:t>
            </a:r>
            <a:r>
              <a:rPr lang="en-US" altLang="ko-KR" dirty="0"/>
              <a:t>: </a:t>
            </a:r>
            <a:r>
              <a:rPr lang="ko-KR" altLang="en-US" dirty="0"/>
              <a:t>자바</a:t>
            </a:r>
            <a:r>
              <a:rPr lang="en-US" altLang="ko-KR" dirty="0"/>
              <a:t>(Java) </a:t>
            </a:r>
            <a:r>
              <a:rPr lang="ko-KR" altLang="en-US" dirty="0"/>
              <a:t>프로그래밍 </a:t>
            </a:r>
            <a:r>
              <a:rPr lang="en-US" altLang="ko-KR" dirty="0"/>
              <a:t>or </a:t>
            </a:r>
            <a:r>
              <a:rPr lang="ko-KR" altLang="en-US" dirty="0" err="1"/>
              <a:t>코틀린</a:t>
            </a:r>
            <a:endParaRPr lang="en-US" altLang="ko-KR" dirty="0"/>
          </a:p>
          <a:p>
            <a:pPr lvl="1"/>
            <a:r>
              <a:rPr lang="ko-KR" altLang="en-US" dirty="0"/>
              <a:t>모바일 웹 앱</a:t>
            </a:r>
            <a:endParaRPr lang="en-US" altLang="ko-KR" dirty="0"/>
          </a:p>
          <a:p>
            <a:pPr lvl="2"/>
            <a:r>
              <a:rPr lang="ko-KR" altLang="en-US" dirty="0"/>
              <a:t>웹사이트 화면을 애플리케이션으로 감싸기만 해서 보여줌</a:t>
            </a:r>
            <a:endParaRPr lang="en-US" altLang="ko-KR" dirty="0"/>
          </a:p>
          <a:p>
            <a:pPr lvl="1"/>
            <a:r>
              <a:rPr lang="ko-KR" altLang="en-US" dirty="0"/>
              <a:t>하이브리드 앱</a:t>
            </a:r>
            <a:endParaRPr lang="en-US" altLang="ko-KR" dirty="0"/>
          </a:p>
          <a:p>
            <a:pPr lvl="2"/>
            <a:r>
              <a:rPr lang="ko-KR" altLang="en-US" dirty="0"/>
              <a:t>스마트폰의 기능과 웹 페이지를 연결할 수 있는 층을 설치해서 웹사이트가 스마트폰의 기능을 활용</a:t>
            </a:r>
            <a:endParaRPr lang="en-US" altLang="ko-KR" dirty="0"/>
          </a:p>
          <a:p>
            <a:pPr lvl="2"/>
            <a:r>
              <a:rPr lang="ko-KR" altLang="en-US" dirty="0"/>
              <a:t>쿠팡</a:t>
            </a:r>
            <a:r>
              <a:rPr lang="en-US" altLang="ko-KR" dirty="0"/>
              <a:t>, </a:t>
            </a:r>
            <a:r>
              <a:rPr lang="ko-KR" altLang="en-US" dirty="0"/>
              <a:t>위메프 등의 쇼핑 애플리케이션</a:t>
            </a:r>
            <a:endParaRPr lang="en-US" altLang="ko-KR" dirty="0"/>
          </a:p>
          <a:p>
            <a:pPr lvl="1"/>
            <a:r>
              <a:rPr lang="ko-KR" altLang="en-US" dirty="0"/>
              <a:t>리액트 네이티브</a:t>
            </a:r>
            <a:endParaRPr lang="en-US" altLang="ko-KR" dirty="0"/>
          </a:p>
          <a:p>
            <a:pPr lvl="2"/>
            <a:r>
              <a:rPr lang="ko-KR" altLang="en-US" dirty="0"/>
              <a:t>하나의 프로그램을 만들어서 여러 프로그램으로 만들어주는 엔진 또는 프레임워크</a:t>
            </a:r>
            <a:endParaRPr lang="en-US" altLang="ko-KR" dirty="0"/>
          </a:p>
          <a:p>
            <a:pPr lvl="2"/>
            <a:r>
              <a:rPr lang="ko-KR" altLang="en-US" dirty="0"/>
              <a:t>페이스북</a:t>
            </a:r>
            <a:r>
              <a:rPr lang="en-US" altLang="ko-KR" dirty="0"/>
              <a:t>, </a:t>
            </a:r>
            <a:r>
              <a:rPr lang="ko-KR" altLang="en-US" dirty="0"/>
              <a:t>인스타그램</a:t>
            </a:r>
            <a:r>
              <a:rPr lang="en-US" altLang="ko-KR" dirty="0"/>
              <a:t>, </a:t>
            </a:r>
            <a:r>
              <a:rPr lang="ko-KR" altLang="en-US" dirty="0"/>
              <a:t>핀터레스트</a:t>
            </a:r>
            <a:r>
              <a:rPr lang="en-US" altLang="ko-KR" dirty="0"/>
              <a:t>, </a:t>
            </a:r>
            <a:r>
              <a:rPr lang="ko-KR" altLang="en-US" dirty="0"/>
              <a:t>디스코드</a:t>
            </a:r>
            <a:r>
              <a:rPr lang="en-US" altLang="ko-KR" dirty="0"/>
              <a:t>, </a:t>
            </a:r>
            <a:r>
              <a:rPr lang="ko-KR" altLang="en-US" dirty="0"/>
              <a:t>스카이프 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0769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</a:t>
            </a:r>
            <a:r>
              <a:rPr lang="en-US" altLang="ko-KR" dirty="0"/>
              <a:t>] </a:t>
            </a:r>
            <a:r>
              <a:rPr lang="ko-KR" altLang="en-US" dirty="0"/>
              <a:t>모바일 애플리케이션의 종류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8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3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가지 키워드로 정리하는 핵심 포인트</a:t>
            </a: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자바스크립트란 웹 브라우저에서 작동하는 프로그래밍 언어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ECMAScript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란 유럽컴퓨터제조협회에서 표준화한 자바스크립트의 공식 명칭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웹 애플리케이션이란 기존의 웹 페이지보다 많은 기능을 구현한 웹 페이지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r>
              <a:rPr lang="ko-KR" altLang="en-US" sz="1800" dirty="0"/>
              <a:t>확인 문제</a:t>
            </a:r>
            <a:endParaRPr lang="en-US" altLang="ko-KR" sz="1800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/>
              <a:t>인터넷을 돌아다니면서 보았던 쉽게 사용할 수 있고</a:t>
            </a:r>
            <a:r>
              <a:rPr lang="en-US" altLang="ko-KR" sz="1600" dirty="0"/>
              <a:t>, </a:t>
            </a:r>
            <a:r>
              <a:rPr lang="ko-KR" altLang="en-US" sz="1600" dirty="0"/>
              <a:t>기능이 많다고 느꼈던 웹 사이트를 </a:t>
            </a:r>
            <a:r>
              <a:rPr lang="en-US" altLang="ko-KR" sz="1600" dirty="0"/>
              <a:t>5</a:t>
            </a:r>
            <a:r>
              <a:rPr lang="ko-KR" altLang="en-US" sz="1600" dirty="0"/>
              <a:t>개 적어 보기</a:t>
            </a: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 err="1"/>
              <a:t>Statcounter</a:t>
            </a:r>
            <a:r>
              <a:rPr lang="ko-KR" altLang="en-US" sz="1600" dirty="0"/>
              <a:t>에서 책을 보고 있는 현재 시점의 웹 브라우저 점유율</a:t>
            </a:r>
            <a:r>
              <a:rPr lang="en-US" altLang="ko-KR" sz="1600" dirty="0"/>
              <a:t>(Browser Market Share Worldwide)</a:t>
            </a:r>
            <a:r>
              <a:rPr lang="ko-KR" altLang="en-US" sz="1600" dirty="0"/>
              <a:t>을 확인</a:t>
            </a:r>
            <a:endParaRPr lang="en-US" altLang="ko-KR" sz="1600" dirty="0"/>
          </a:p>
          <a:p>
            <a:pPr marL="914400" lvl="2" indent="0">
              <a:buNone/>
            </a:pPr>
            <a:r>
              <a:rPr lang="en-US" altLang="ko-KR" sz="1400" dirty="0"/>
              <a:t>[</a:t>
            </a:r>
            <a:r>
              <a:rPr lang="ko-KR" altLang="en-US" sz="1400" dirty="0"/>
              <a:t>참조</a:t>
            </a:r>
            <a:r>
              <a:rPr lang="en-US" altLang="ko-KR" sz="1400" dirty="0"/>
              <a:t>] </a:t>
            </a:r>
            <a:r>
              <a:rPr lang="en-US" altLang="ko-KR" sz="1400" dirty="0" err="1"/>
              <a:t>Statcounter</a:t>
            </a:r>
            <a:r>
              <a:rPr lang="en-US" altLang="ko-KR" sz="1400" dirty="0"/>
              <a:t> </a:t>
            </a:r>
            <a:r>
              <a:rPr lang="ko-KR" altLang="en-US" sz="1400" dirty="0"/>
              <a:t>통계 페이지</a:t>
            </a:r>
          </a:p>
          <a:p>
            <a:pPr marL="914400" lvl="2" indent="0">
              <a:buNone/>
            </a:pPr>
            <a:r>
              <a:rPr lang="en-US" altLang="ko-KR" sz="1400" dirty="0"/>
              <a:t>http://gs.statcounter.com/browser-version-market-share/desktop/south-korea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79537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1-2</a:t>
            </a:r>
            <a:r>
              <a:rPr lang="ko-KR" altLang="en-US" dirty="0"/>
              <a:t> 개발환경 설치와 코드 실행</a:t>
            </a:r>
            <a:r>
              <a:rPr lang="en-US" altLang="ko-KR" sz="2400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개발환경에는 코드를 작성하는 텍스트 에디터와 코드를 실행하는 코드 실행기가 필요</a:t>
            </a:r>
            <a:endParaRPr lang="en-US" altLang="ko-KR" sz="1800" dirty="0"/>
          </a:p>
          <a:p>
            <a:pPr lvl="1"/>
            <a:r>
              <a:rPr lang="ko-KR" altLang="en-US" dirty="0"/>
              <a:t>이 책에서는 텍스트 에디터는 비주얼 스튜디오 코드</a:t>
            </a:r>
            <a:r>
              <a:rPr lang="en-US" altLang="ko-KR" dirty="0"/>
              <a:t>Visual Studio Code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코드 실행기는 구글 크롬 웹 브라우저를 사용</a:t>
            </a:r>
            <a:endParaRPr lang="en-US" altLang="ko-KR" dirty="0"/>
          </a:p>
          <a:p>
            <a:r>
              <a:rPr lang="ko-KR" altLang="en-US" sz="1800" b="0" i="0" u="none" strike="noStrike" baseline="0" dirty="0">
                <a:solidFill>
                  <a:srgbClr val="000000"/>
                </a:solidFill>
              </a:rPr>
              <a:t>구글 크롬 설치하기 </a:t>
            </a:r>
            <a:endParaRPr lang="en-US" altLang="ko-KR" sz="1800" b="0" i="0" u="none" strike="noStrike" baseline="0" dirty="0">
              <a:solidFill>
                <a:srgbClr val="000000"/>
              </a:solidFill>
            </a:endParaRPr>
          </a:p>
          <a:p>
            <a:r>
              <a:rPr lang="ko-KR" altLang="en-US" sz="1800" dirty="0"/>
              <a:t>비주얼 스튜디오 코드 설치하기</a:t>
            </a:r>
            <a:endParaRPr lang="en-US" altLang="ko-KR" sz="1800" dirty="0"/>
          </a:p>
          <a:p>
            <a:pPr lvl="1"/>
            <a:r>
              <a:rPr lang="ko-KR" altLang="en-US" sz="1600" dirty="0"/>
              <a:t>비주얼 스튜디오 홈페이지</a:t>
            </a:r>
            <a:r>
              <a:rPr lang="en-US" altLang="ko-KR" sz="1600" dirty="0"/>
              <a:t>: https://code.visualstudio.com</a:t>
            </a:r>
          </a:p>
          <a:p>
            <a:pPr lvl="1"/>
            <a:r>
              <a:rPr lang="ko-KR" altLang="en-US" sz="1600" dirty="0"/>
              <a:t>한국어 언어팩 설치하기</a:t>
            </a:r>
            <a:endParaRPr lang="en-US" altLang="ko-KR" sz="1600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4067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1-2</a:t>
            </a:r>
            <a:r>
              <a:rPr lang="ko-KR" altLang="en-US" dirty="0"/>
              <a:t> 개발환경 설치와 코드 실행</a:t>
            </a:r>
            <a:r>
              <a:rPr lang="en-US" altLang="ko-KR" sz="2400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코드 실행하기</a:t>
            </a:r>
            <a:r>
              <a:rPr lang="en-US" altLang="ko-KR" sz="1800" dirty="0"/>
              <a:t>(1): </a:t>
            </a:r>
            <a:r>
              <a:rPr lang="ko-KR" altLang="en-US" sz="1800" dirty="0"/>
              <a:t>구글 크롬 콘솔에서 실행하기</a:t>
            </a:r>
            <a:endParaRPr lang="en-US" altLang="ko-KR" sz="1800" dirty="0"/>
          </a:p>
          <a:p>
            <a:pPr lvl="1"/>
            <a:r>
              <a:rPr lang="en-US" altLang="ko-KR" sz="1600" dirty="0"/>
              <a:t>01: </a:t>
            </a:r>
            <a:r>
              <a:rPr lang="ko-KR" altLang="en-US" sz="1600" dirty="0"/>
              <a:t>구글 크롬의 주소창에 </a:t>
            </a:r>
            <a:r>
              <a:rPr lang="en-US" altLang="ko-KR" sz="1600" dirty="0" err="1"/>
              <a:t>about:blank</a:t>
            </a:r>
            <a:r>
              <a:rPr lang="ko-KR" altLang="en-US" sz="1600" dirty="0"/>
              <a:t>를 입력해 크롬이 기본적으로 제공하는 빈 페이지로 들어가기</a:t>
            </a:r>
            <a:endParaRPr lang="en-US" altLang="ko-KR" sz="1600" dirty="0"/>
          </a:p>
          <a:p>
            <a:pPr lvl="1"/>
            <a:r>
              <a:rPr lang="en-US" altLang="ko-KR" sz="1600" dirty="0"/>
              <a:t>02: </a:t>
            </a:r>
            <a:r>
              <a:rPr lang="ko-KR" altLang="en-US" sz="1600" dirty="0"/>
              <a:t>단축키 </a:t>
            </a:r>
            <a:r>
              <a:rPr lang="en-US" altLang="ko-KR" sz="1600" dirty="0"/>
              <a:t>Ctrl + Shift + I (</a:t>
            </a:r>
            <a:r>
              <a:rPr lang="ko-KR" altLang="en-US" sz="1600" dirty="0"/>
              <a:t>알파벳 ‘아이’</a:t>
            </a:r>
            <a:r>
              <a:rPr lang="en-US" altLang="ko-KR" sz="1600" dirty="0"/>
              <a:t>)</a:t>
            </a:r>
            <a:r>
              <a:rPr lang="ko-KR" altLang="en-US" sz="1600" dirty="0"/>
              <a:t>를 눌러 개발자 도구를 실행하고 </a:t>
            </a:r>
            <a:r>
              <a:rPr lang="en-US" altLang="ko-KR" sz="1600" dirty="0"/>
              <a:t>[Console] </a:t>
            </a:r>
            <a:r>
              <a:rPr lang="ko-KR" altLang="en-US" sz="1600" dirty="0"/>
              <a:t>탭을 클릭</a:t>
            </a:r>
            <a:endParaRPr lang="en-US" altLang="ko-KR" sz="1600" dirty="0"/>
          </a:p>
          <a:p>
            <a:pPr lvl="1"/>
            <a:r>
              <a:rPr lang="en-US" altLang="ko-KR" sz="1600" dirty="0"/>
              <a:t>03: </a:t>
            </a:r>
            <a:r>
              <a:rPr lang="ko-KR" altLang="en-US" sz="1600" dirty="0"/>
              <a:t>코드를 입력하고 </a:t>
            </a:r>
            <a:r>
              <a:rPr lang="en-US" altLang="ko-KR" sz="1600" dirty="0"/>
              <a:t>Enter </a:t>
            </a:r>
            <a:r>
              <a:rPr lang="ko-KR" altLang="en-US" sz="1600" dirty="0"/>
              <a:t>키를 누르면 곧바로 코드 실행을 확인</a:t>
            </a:r>
            <a:endParaRPr lang="en-US" altLang="ko-KR" sz="1600" dirty="0"/>
          </a:p>
          <a:p>
            <a:pPr lvl="2"/>
            <a:r>
              <a:rPr lang="en-US" altLang="ko-KR" dirty="0"/>
              <a:t>&gt; console.log("Hello JavaScript...!") → [Enter]</a:t>
            </a:r>
          </a:p>
          <a:p>
            <a:pPr lvl="1"/>
            <a:r>
              <a:rPr lang="en-US" altLang="ko-KR" sz="1600" dirty="0"/>
              <a:t>04: </a:t>
            </a:r>
            <a:r>
              <a:rPr lang="ko-KR" altLang="en-US" sz="1600" dirty="0"/>
              <a:t>코드의 실행 결과가 다음과 같이 나오는 것을 확인</a:t>
            </a:r>
            <a:endParaRPr lang="en-US" altLang="ko-KR" sz="1600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F94F6F8-E310-4379-B835-76F3F8DEB04D}"/>
              </a:ext>
            </a:extLst>
          </p:cNvPr>
          <p:cNvGrpSpPr/>
          <p:nvPr/>
        </p:nvGrpSpPr>
        <p:grpSpPr>
          <a:xfrm>
            <a:off x="1219200" y="3256915"/>
            <a:ext cx="5866066" cy="1323795"/>
            <a:chOff x="1315021" y="3071939"/>
            <a:chExt cx="5953125" cy="134344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5F48B07-5B7C-47FC-9FBC-F51E0037B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5021" y="3071939"/>
              <a:ext cx="5953125" cy="48577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39A891B-E78B-496A-A5D2-4A23AD528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22107" y="3567634"/>
              <a:ext cx="3095625" cy="40005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B5922AF-513F-49D5-B931-0D2577CE8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39454" y="3986756"/>
              <a:ext cx="1600200" cy="428625"/>
            </a:xfrm>
            <a:prstGeom prst="rect">
              <a:avLst/>
            </a:prstGeom>
          </p:spPr>
        </p:pic>
      </p:grp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F794523-68F7-4EE2-BB26-5B434B301F91}"/>
              </a:ext>
            </a:extLst>
          </p:cNvPr>
          <p:cNvSpPr/>
          <p:nvPr/>
        </p:nvSpPr>
        <p:spPr>
          <a:xfrm>
            <a:off x="7085266" y="3393298"/>
            <a:ext cx="254318" cy="25241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83E31E3-75B2-4723-8069-A3E8F4DDCCF0}"/>
              </a:ext>
            </a:extLst>
          </p:cNvPr>
          <p:cNvSpPr/>
          <p:nvPr/>
        </p:nvSpPr>
        <p:spPr>
          <a:xfrm>
            <a:off x="4469795" y="3824287"/>
            <a:ext cx="254318" cy="25241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779D3A1-C673-4526-B65E-853C0FBA8B27}"/>
              </a:ext>
            </a:extLst>
          </p:cNvPr>
          <p:cNvSpPr/>
          <p:nvPr/>
        </p:nvSpPr>
        <p:spPr>
          <a:xfrm>
            <a:off x="3046972" y="4243324"/>
            <a:ext cx="254318" cy="25241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EC753C-A739-4249-8933-2619EDDFFF8A}"/>
              </a:ext>
            </a:extLst>
          </p:cNvPr>
          <p:cNvSpPr txBox="1"/>
          <p:nvPr/>
        </p:nvSpPr>
        <p:spPr>
          <a:xfrm>
            <a:off x="7339584" y="3368914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입력한 코드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726A5E-E132-4F35-A2D9-7E5C94435225}"/>
              </a:ext>
            </a:extLst>
          </p:cNvPr>
          <p:cNvSpPr txBox="1"/>
          <p:nvPr/>
        </p:nvSpPr>
        <p:spPr>
          <a:xfrm>
            <a:off x="4724113" y="3781826"/>
            <a:ext cx="2576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console.log()</a:t>
            </a:r>
            <a:r>
              <a:rPr lang="ko-KR" altLang="en-US" sz="1600" dirty="0"/>
              <a:t>로 출력된 내용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CB3FA7-A181-430B-B46A-EB728D2C7DCC}"/>
              </a:ext>
            </a:extLst>
          </p:cNvPr>
          <p:cNvSpPr txBox="1"/>
          <p:nvPr/>
        </p:nvSpPr>
        <p:spPr>
          <a:xfrm>
            <a:off x="3337383" y="4199306"/>
            <a:ext cx="1508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해당 줄의 결과</a:t>
            </a:r>
          </a:p>
        </p:txBody>
      </p:sp>
    </p:spTree>
    <p:extLst>
      <p:ext uri="{BB962C8B-B14F-4D97-AF65-F5344CB8AC3E}">
        <p14:creationId xmlns:p14="http://schemas.microsoft.com/office/powerpoint/2010/main" val="3197396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1-2</a:t>
            </a:r>
            <a:r>
              <a:rPr lang="ko-KR" altLang="en-US" dirty="0"/>
              <a:t> 개발환경 설치와 코드 실행</a:t>
            </a:r>
            <a:r>
              <a:rPr lang="en-US" altLang="ko-KR" sz="2400" dirty="0"/>
              <a:t>(3)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코드 실행하기</a:t>
            </a:r>
            <a:r>
              <a:rPr lang="en-US" altLang="ko-KR" sz="1800" dirty="0"/>
              <a:t>(2): </a:t>
            </a:r>
            <a:r>
              <a:rPr lang="ko-KR" altLang="en-US" sz="1800" dirty="0"/>
              <a:t>파일 만들고 저장해 실행하기</a:t>
            </a:r>
            <a:endParaRPr lang="en-US" altLang="ko-KR" sz="1800" dirty="0"/>
          </a:p>
          <a:p>
            <a:pPr lvl="1"/>
            <a:r>
              <a:rPr lang="en-US" altLang="ko-KR" sz="1600" b="1" dirty="0"/>
              <a:t>1</a:t>
            </a:r>
            <a:r>
              <a:rPr lang="ko-KR" altLang="en-US" sz="1600" b="1" dirty="0"/>
              <a:t>단계</a:t>
            </a:r>
            <a:r>
              <a:rPr lang="en-US" altLang="ko-KR" sz="1600" b="1" dirty="0"/>
              <a:t>: HTML </a:t>
            </a:r>
            <a:r>
              <a:rPr lang="ko-KR" altLang="en-US" sz="1600" b="1" dirty="0"/>
              <a:t>페이지 생성하기</a:t>
            </a:r>
            <a:endParaRPr lang="en-US" altLang="ko-KR" sz="1600" b="1" dirty="0"/>
          </a:p>
          <a:p>
            <a:pPr marL="719138" lvl="1" indent="0">
              <a:buNone/>
            </a:pPr>
            <a:r>
              <a:rPr lang="en-US" altLang="ko-KR" sz="1600" dirty="0"/>
              <a:t>01: </a:t>
            </a:r>
            <a:r>
              <a:rPr lang="ko-KR" altLang="en-US" sz="1600" dirty="0"/>
              <a:t>비주얼 스튜디오 코드 메뉴에서 </a:t>
            </a:r>
            <a:r>
              <a:rPr lang="en-US" altLang="ko-KR" sz="1600" dirty="0"/>
              <a:t>[</a:t>
            </a:r>
            <a:r>
              <a:rPr lang="ko-KR" altLang="en-US" sz="1600" dirty="0"/>
              <a:t>파일</a:t>
            </a:r>
            <a:r>
              <a:rPr lang="en-US" altLang="ko-KR" sz="1600" dirty="0"/>
              <a:t>] - [</a:t>
            </a:r>
            <a:r>
              <a:rPr lang="ko-KR" altLang="en-US" sz="1600" dirty="0"/>
              <a:t>새 파일</a:t>
            </a:r>
            <a:r>
              <a:rPr lang="en-US" altLang="ko-KR" sz="1600" dirty="0"/>
              <a:t>]</a:t>
            </a:r>
            <a:r>
              <a:rPr lang="ko-KR" altLang="en-US" sz="1600" dirty="0"/>
              <a:t>을 선택해서 새 파일 생성</a:t>
            </a:r>
            <a:endParaRPr lang="en-US" altLang="ko-KR" sz="1600" dirty="0"/>
          </a:p>
          <a:p>
            <a:pPr marL="719138" lvl="1" indent="0">
              <a:buNone/>
            </a:pPr>
            <a:r>
              <a:rPr lang="en-US" altLang="ko-KR" sz="1600" dirty="0"/>
              <a:t>02: </a:t>
            </a:r>
            <a:r>
              <a:rPr lang="ko-KR" altLang="en-US" sz="1600" dirty="0"/>
              <a:t>생성한 파일을 곧바로 저장합니다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메뉴에서 </a:t>
            </a:r>
            <a:r>
              <a:rPr lang="en-US" altLang="ko-KR" sz="1600" dirty="0"/>
              <a:t>[</a:t>
            </a:r>
            <a:r>
              <a:rPr lang="ko-KR" altLang="en-US" sz="1600" dirty="0"/>
              <a:t>파일</a:t>
            </a:r>
            <a:r>
              <a:rPr lang="en-US" altLang="ko-KR" sz="1600" dirty="0"/>
              <a:t>] - [</a:t>
            </a:r>
            <a:r>
              <a:rPr lang="ko-KR" altLang="en-US" sz="1600" dirty="0"/>
              <a:t>저장</a:t>
            </a:r>
            <a:r>
              <a:rPr lang="en-US" altLang="ko-KR" sz="1600" dirty="0"/>
              <a:t>],</a:t>
            </a:r>
            <a:r>
              <a:rPr lang="ko-KR" altLang="en-US" sz="1600" dirty="0"/>
              <a:t> 폴더를 지정하고 </a:t>
            </a:r>
            <a:r>
              <a:rPr lang="en-US" altLang="ko-KR" sz="1600" dirty="0"/>
              <a:t>test.html</a:t>
            </a:r>
            <a:r>
              <a:rPr lang="ko-KR" altLang="en-US" sz="1600" dirty="0"/>
              <a:t>이라는 이름으로 저장</a:t>
            </a:r>
            <a:endParaRPr lang="en-US" altLang="ko-KR" sz="1600" dirty="0"/>
          </a:p>
          <a:p>
            <a:pPr lvl="1"/>
            <a:r>
              <a:rPr lang="en-US" altLang="ko-KR" sz="1600" b="1" dirty="0"/>
              <a:t>2</a:t>
            </a:r>
            <a:r>
              <a:rPr lang="ko-KR" altLang="en-US" sz="1600" b="1" dirty="0"/>
              <a:t>단계</a:t>
            </a:r>
            <a:r>
              <a:rPr lang="en-US" altLang="ko-KR" sz="1600" b="1" dirty="0"/>
              <a:t>: HTML </a:t>
            </a:r>
            <a:r>
              <a:rPr lang="ko-KR" altLang="en-US" sz="1600" b="1" dirty="0"/>
              <a:t>페이지 작성하기</a:t>
            </a:r>
            <a:endParaRPr lang="en-US" altLang="ko-KR" sz="1600" b="1" dirty="0"/>
          </a:p>
          <a:p>
            <a:pPr marL="719138" lvl="1" indent="0">
              <a:buNone/>
            </a:pPr>
            <a:r>
              <a:rPr lang="en-US" altLang="ko-KR" sz="1600" dirty="0"/>
              <a:t>01: </a:t>
            </a:r>
            <a:r>
              <a:rPr lang="ko-KR" altLang="en-US" sz="1600" dirty="0"/>
              <a:t>새 창에 </a:t>
            </a:r>
            <a:r>
              <a:rPr lang="en-US" altLang="ko-KR" sz="1600" dirty="0"/>
              <a:t>html</a:t>
            </a:r>
            <a:r>
              <a:rPr lang="ko-KR" altLang="en-US" sz="1600" dirty="0"/>
              <a:t>이라고 입력하는 중에 다음과 같이 자동 완성이 나타나면</a:t>
            </a:r>
            <a:r>
              <a:rPr lang="en-US" altLang="ko-KR" sz="1600" dirty="0"/>
              <a:t> [html:5]</a:t>
            </a:r>
            <a:r>
              <a:rPr lang="ko-KR" altLang="en-US" sz="1600" dirty="0"/>
              <a:t>를 선택하고 </a:t>
            </a:r>
            <a:r>
              <a:rPr lang="en-US" altLang="ko-KR" sz="1600" dirty="0"/>
              <a:t>[Enter]</a:t>
            </a:r>
          </a:p>
          <a:p>
            <a:pPr marL="719138" lvl="1" indent="0">
              <a:buNone/>
            </a:pPr>
            <a:r>
              <a:rPr lang="en-US" altLang="ko-KR" sz="1600" dirty="0"/>
              <a:t>02: [html:5]</a:t>
            </a:r>
            <a:r>
              <a:rPr lang="ko-KR" altLang="en-US" sz="1600" dirty="0"/>
              <a:t>를 선택했을 때 자동 완성되는 코드 확인</a:t>
            </a:r>
            <a:endParaRPr lang="en-US" altLang="ko-KR" sz="1600" dirty="0"/>
          </a:p>
          <a:p>
            <a:pPr marL="719138" lvl="1" indent="0">
              <a:buNone/>
            </a:pPr>
            <a:r>
              <a:rPr lang="en-US" altLang="ko-KR" sz="1600" dirty="0"/>
              <a:t>03: </a:t>
            </a:r>
            <a:r>
              <a:rPr lang="ko-KR" altLang="en-US" sz="1600" dirty="0"/>
              <a:t>생성된 </a:t>
            </a:r>
            <a:r>
              <a:rPr lang="en-US" altLang="ko-KR" sz="1600" dirty="0"/>
              <a:t>HTML </a:t>
            </a:r>
            <a:r>
              <a:rPr lang="ko-KR" altLang="en-US" sz="1600" dirty="0"/>
              <a:t>페이지를 다음과 같이 간략하게 만들어서 사용</a:t>
            </a:r>
            <a:endParaRPr lang="en-US" altLang="ko-KR" sz="1600" dirty="0"/>
          </a:p>
          <a:p>
            <a:pPr marL="719138" lvl="1" indent="0">
              <a:buNone/>
            </a:pPr>
            <a:r>
              <a:rPr lang="en-US" altLang="ko-KR" sz="1600" dirty="0"/>
              <a:t>04: </a:t>
            </a:r>
            <a:r>
              <a:rPr lang="ko-KR" altLang="en-US" sz="1600" dirty="0"/>
              <a:t>자바스크립트를 사용하기 위해 기본 </a:t>
            </a:r>
            <a:r>
              <a:rPr lang="en-US" altLang="ko-KR" sz="1600" dirty="0"/>
              <a:t>HTML </a:t>
            </a:r>
            <a:r>
              <a:rPr lang="ko-KR" altLang="en-US" sz="1600" dirty="0"/>
              <a:t>페이지의 </a:t>
            </a:r>
            <a:r>
              <a:rPr lang="en-US" altLang="ko-KR" sz="1600" dirty="0"/>
              <a:t>&lt;head&gt; </a:t>
            </a:r>
            <a:r>
              <a:rPr lang="ko-KR" altLang="en-US" sz="1600" dirty="0"/>
              <a:t>태그 사이에 </a:t>
            </a:r>
            <a:r>
              <a:rPr lang="en-US" altLang="ko-KR" sz="1600" dirty="0"/>
              <a:t>&lt;script&gt; </a:t>
            </a:r>
            <a:r>
              <a:rPr lang="ko-KR" altLang="en-US" sz="1600" dirty="0"/>
              <a:t>태그를 삽입하고</a:t>
            </a:r>
            <a:r>
              <a:rPr lang="en-US" altLang="ko-KR" sz="1600" dirty="0"/>
              <a:t> &lt;script&gt; </a:t>
            </a:r>
            <a:r>
              <a:rPr lang="ko-KR" altLang="en-US" sz="1600" dirty="0"/>
              <a:t>태그 사이에 자바스크립트 코드를 입력</a:t>
            </a:r>
            <a:endParaRPr lang="en-US" altLang="ko-KR" sz="1600" dirty="0"/>
          </a:p>
          <a:p>
            <a:pPr lvl="1"/>
            <a:r>
              <a:rPr lang="en-US" altLang="ko-KR" sz="1600" b="1" dirty="0"/>
              <a:t>3</a:t>
            </a:r>
            <a:r>
              <a:rPr lang="ko-KR" altLang="en-US" sz="1600" b="1" dirty="0"/>
              <a:t>단계</a:t>
            </a:r>
            <a:r>
              <a:rPr lang="en-US" altLang="ko-KR" sz="1600" b="1" dirty="0"/>
              <a:t>: HTML </a:t>
            </a:r>
            <a:r>
              <a:rPr lang="ko-KR" altLang="en-US" sz="1600" b="1" dirty="0"/>
              <a:t>페이지 실행하기</a:t>
            </a:r>
            <a:endParaRPr lang="en-US" altLang="ko-KR" sz="1600" b="1" dirty="0"/>
          </a:p>
          <a:p>
            <a:pPr marL="719138" lvl="1" indent="0">
              <a:buNone/>
            </a:pPr>
            <a:r>
              <a:rPr lang="en-US" altLang="ko-KR" sz="1600" dirty="0"/>
              <a:t>01: </a:t>
            </a:r>
            <a:r>
              <a:rPr lang="ko-KR" altLang="en-US" sz="1600" dirty="0"/>
              <a:t>생성한 </a:t>
            </a:r>
            <a:r>
              <a:rPr lang="en-US" altLang="ko-KR" sz="1600" dirty="0"/>
              <a:t>test.html </a:t>
            </a:r>
            <a:r>
              <a:rPr lang="ko-KR" altLang="en-US" sz="1600" dirty="0"/>
              <a:t>파일 실행 준비</a:t>
            </a:r>
            <a:endParaRPr lang="en-US" altLang="ko-KR" sz="1600" dirty="0"/>
          </a:p>
          <a:p>
            <a:pPr marL="719138" lvl="1" indent="0">
              <a:buNone/>
            </a:pPr>
            <a:r>
              <a:rPr lang="en-US" altLang="ko-KR" sz="1600" dirty="0"/>
              <a:t>02: test.html </a:t>
            </a:r>
            <a:r>
              <a:rPr lang="ko-KR" altLang="en-US" sz="1600" dirty="0"/>
              <a:t>파일을 크롬 브라우저에 드래그</a:t>
            </a:r>
            <a:r>
              <a:rPr lang="en-US" altLang="ko-KR" sz="1600" dirty="0"/>
              <a:t>&amp;</a:t>
            </a:r>
            <a:r>
              <a:rPr lang="ko-KR" altLang="en-US" sz="1600" dirty="0"/>
              <a:t>드롭하여 출력됨을 확인</a:t>
            </a:r>
            <a:endParaRPr lang="en-US" altLang="ko-KR" sz="1600" dirty="0"/>
          </a:p>
          <a:p>
            <a:pPr lvl="1"/>
            <a:endParaRPr lang="en-US" altLang="ko-KR" sz="1600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0783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좀 더 알아보기①</a:t>
            </a:r>
            <a:r>
              <a:rPr lang="en-US" altLang="ko-KR" dirty="0"/>
              <a:t>] </a:t>
            </a:r>
            <a:r>
              <a:rPr lang="ko-KR" altLang="en-US" dirty="0"/>
              <a:t>오류를 확인하는 방법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8"/>
            <a:ext cx="11281052" cy="54394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17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내가 무엇을 잘못 입력했는지 알아내는 방법과 찾는 방법</a:t>
            </a:r>
            <a:endParaRPr lang="en-US" altLang="ko-KR" sz="17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YoonV YoonMyungjo100Std_OTF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YoonV YoonMyungjo100Std_OTF"/>
            </a:endParaRPr>
          </a:p>
          <a:p>
            <a:pPr lvl="2"/>
            <a:endParaRPr lang="en-US" altLang="ko-KR" sz="14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YoonV YoonMyungjo100Std_OTF"/>
            </a:endParaRPr>
          </a:p>
          <a:p>
            <a:pPr marL="914400" lvl="2" indent="0">
              <a:buNone/>
            </a:pPr>
            <a:r>
              <a:rPr lang="en-US" altLang="ko-KR" sz="17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01: </a:t>
            </a:r>
            <a:r>
              <a:rPr lang="ko-KR" altLang="en-US" sz="17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현재 상태에서 코드를 실행해보면 아무 것도 출력되지 않음</a:t>
            </a:r>
            <a:endParaRPr lang="en-US" altLang="ko-KR" sz="17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marL="914400" lvl="2" indent="0">
              <a:buNone/>
            </a:pPr>
            <a:r>
              <a:rPr lang="en-US" altLang="ko-KR" sz="1700" dirty="0">
                <a:solidFill>
                  <a:srgbClr val="000000"/>
                </a:solidFill>
                <a:latin typeface="YoonV YoonMyungjo100Std_OTF"/>
              </a:rPr>
              <a:t>02: </a:t>
            </a:r>
            <a:r>
              <a:rPr lang="ko-KR" altLang="en-US" sz="1700" dirty="0">
                <a:solidFill>
                  <a:srgbClr val="000000"/>
                </a:solidFill>
                <a:latin typeface="YoonV YoonMyungjo100Std_OTF"/>
              </a:rPr>
              <a:t>크롬에서 코드를 실행한 후 마우스 오른쪽 버튼을 클릭해 </a:t>
            </a:r>
            <a:r>
              <a:rPr lang="en-US" altLang="ko-KR" sz="1700" dirty="0">
                <a:solidFill>
                  <a:srgbClr val="000000"/>
                </a:solidFill>
                <a:latin typeface="YoonV YoonMyungjo100Std_OTF"/>
              </a:rPr>
              <a:t>[</a:t>
            </a:r>
            <a:r>
              <a:rPr lang="ko-KR" altLang="en-US" sz="1700" dirty="0">
                <a:solidFill>
                  <a:srgbClr val="000000"/>
                </a:solidFill>
                <a:latin typeface="YoonV YoonMyungjo100Std_OTF"/>
              </a:rPr>
              <a:t>검사</a:t>
            </a:r>
            <a:r>
              <a:rPr lang="en-US" altLang="ko-KR" sz="1700" dirty="0">
                <a:solidFill>
                  <a:srgbClr val="000000"/>
                </a:solidFill>
                <a:latin typeface="YoonV YoonMyungjo100Std_OTF"/>
              </a:rPr>
              <a:t>]</a:t>
            </a:r>
            <a:r>
              <a:rPr lang="ko-KR" altLang="en-US" sz="1700" dirty="0">
                <a:solidFill>
                  <a:srgbClr val="000000"/>
                </a:solidFill>
                <a:latin typeface="YoonV YoonMyungjo100Std_OTF"/>
              </a:rPr>
              <a:t>를 선택</a:t>
            </a:r>
            <a:endParaRPr lang="en-US" altLang="ko-KR" sz="1700" dirty="0">
              <a:solidFill>
                <a:srgbClr val="000000"/>
              </a:solidFill>
              <a:latin typeface="YoonV YoonMyungjo100Std_OTF"/>
            </a:endParaRPr>
          </a:p>
          <a:p>
            <a:pPr marL="914400" lvl="2" indent="0">
              <a:buNone/>
            </a:pPr>
            <a:r>
              <a:rPr lang="en-US" altLang="ko-KR" sz="17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03: </a:t>
            </a:r>
            <a:r>
              <a:rPr lang="ko-KR" altLang="en-US" sz="17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개발자 도구 오른쪽 위에 </a:t>
            </a:r>
            <a:r>
              <a:rPr lang="en-US" altLang="ko-KR" sz="17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× </a:t>
            </a:r>
            <a:r>
              <a:rPr lang="ko-KR" altLang="en-US" sz="17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표시가 되어 있는 붉은색 원      </a:t>
            </a:r>
            <a:r>
              <a:rPr lang="en-US" altLang="ko-KR" sz="17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(</a:t>
            </a:r>
            <a:r>
              <a:rPr lang="ko-KR" altLang="en-US" sz="17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자바스크립트 코드 등에 오류가 발생했을 때 출력되는 아이콘</a:t>
            </a:r>
            <a:r>
              <a:rPr lang="en-US" altLang="ko-KR" sz="17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) </a:t>
            </a:r>
            <a:r>
              <a:rPr lang="ko-KR" altLang="en-US" sz="17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아이콘을 클릭하거나 개발자 도구의 </a:t>
            </a:r>
            <a:r>
              <a:rPr lang="en-US" altLang="ko-KR" sz="17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[Console] </a:t>
            </a:r>
            <a:r>
              <a:rPr lang="ko-KR" altLang="en-US" sz="17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탭을 클릭</a:t>
            </a:r>
            <a:endParaRPr lang="en-US" altLang="ko-KR" sz="17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marL="914400" lvl="2" indent="0">
              <a:buNone/>
            </a:pPr>
            <a:r>
              <a:rPr lang="en-US" altLang="ko-KR" sz="1700" dirty="0">
                <a:solidFill>
                  <a:srgbClr val="000000"/>
                </a:solidFill>
                <a:latin typeface="YoonV YoonMyungjo100Std_OTF"/>
              </a:rPr>
              <a:t>04: </a:t>
            </a:r>
            <a:r>
              <a:rPr lang="ko-KR" altLang="en-US" sz="1700" dirty="0">
                <a:solidFill>
                  <a:srgbClr val="000000"/>
                </a:solidFill>
                <a:latin typeface="YoonV YoonMyungjo100Std_OTF"/>
              </a:rPr>
              <a:t>‘</a:t>
            </a:r>
            <a:r>
              <a:rPr lang="en-US" altLang="ko-KR" sz="1700" dirty="0">
                <a:solidFill>
                  <a:srgbClr val="000000"/>
                </a:solidFill>
                <a:latin typeface="YoonV YoonMyungjo100Std_OTF"/>
              </a:rPr>
              <a:t>Uncaught </a:t>
            </a:r>
            <a:r>
              <a:rPr lang="en-US" altLang="ko-KR" sz="1700" dirty="0" err="1">
                <a:solidFill>
                  <a:srgbClr val="000000"/>
                </a:solidFill>
                <a:latin typeface="YoonV YoonMyungjo100Std_OTF"/>
              </a:rPr>
              <a:t>ReferenceError</a:t>
            </a:r>
            <a:r>
              <a:rPr lang="en-US" altLang="ko-KR" sz="1700" dirty="0">
                <a:solidFill>
                  <a:srgbClr val="000000"/>
                </a:solidFill>
                <a:latin typeface="YoonV YoonMyungjo100Std_OTF"/>
              </a:rPr>
              <a:t>: </a:t>
            </a:r>
            <a:r>
              <a:rPr lang="en-US" altLang="ko-KR" sz="1700" dirty="0" err="1">
                <a:solidFill>
                  <a:srgbClr val="000000"/>
                </a:solidFill>
                <a:latin typeface="YoonV YoonMyungjo100Std_OTF"/>
              </a:rPr>
              <a:t>alrt</a:t>
            </a:r>
            <a:r>
              <a:rPr lang="en-US" altLang="ko-KR" sz="1700" dirty="0">
                <a:solidFill>
                  <a:srgbClr val="000000"/>
                </a:solidFill>
                <a:latin typeface="YoonV YoonMyungjo100Std_OTF"/>
              </a:rPr>
              <a:t> is not defined’</a:t>
            </a:r>
            <a:r>
              <a:rPr lang="ko-KR" altLang="en-US" sz="1700" dirty="0">
                <a:solidFill>
                  <a:srgbClr val="000000"/>
                </a:solidFill>
                <a:latin typeface="YoonV YoonMyungjo100Std_OTF"/>
              </a:rPr>
              <a:t>라는 오류 출력</a:t>
            </a:r>
            <a:r>
              <a:rPr lang="en-US" altLang="ko-KR" sz="170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700" dirty="0">
                <a:solidFill>
                  <a:srgbClr val="000000"/>
                </a:solidFill>
                <a:latin typeface="YoonV YoonMyungjo100Std_OTF"/>
              </a:rPr>
              <a:t>어떤 오류인지 확인</a:t>
            </a:r>
            <a:r>
              <a:rPr lang="en-US" altLang="ko-KR" sz="1700" dirty="0">
                <a:solidFill>
                  <a:srgbClr val="000000"/>
                </a:solidFill>
                <a:latin typeface="YoonV YoonMyungjo100Std_OTF"/>
              </a:rPr>
              <a:t>.  test.html : 6</a:t>
            </a:r>
            <a:r>
              <a:rPr lang="ko-KR" altLang="en-US" sz="1700" dirty="0">
                <a:solidFill>
                  <a:srgbClr val="000000"/>
                </a:solidFill>
                <a:latin typeface="YoonV YoonMyungjo100Std_OTF"/>
              </a:rPr>
              <a:t>은 오류가 발생한 위치</a:t>
            </a:r>
            <a:r>
              <a:rPr lang="en-US" altLang="ko-KR" sz="1700" dirty="0">
                <a:solidFill>
                  <a:srgbClr val="000000"/>
                </a:solidFill>
                <a:latin typeface="YoonV YoonMyungjo100Std_OTF"/>
              </a:rPr>
              <a:t>. [test.html : 6]</a:t>
            </a:r>
            <a:r>
              <a:rPr lang="ko-KR" altLang="en-US" sz="1700" dirty="0">
                <a:solidFill>
                  <a:srgbClr val="000000"/>
                </a:solidFill>
                <a:latin typeface="YoonV YoonMyungjo100Std_OTF"/>
              </a:rPr>
              <a:t>을 클릭하면 오류가 발생한 위치로 이동</a:t>
            </a:r>
            <a:endParaRPr lang="en-US" altLang="ko-KR" sz="1700" dirty="0">
              <a:solidFill>
                <a:srgbClr val="000000"/>
              </a:solidFill>
              <a:latin typeface="YoonV YoonMyungjo100Std_OTF"/>
            </a:endParaRPr>
          </a:p>
          <a:p>
            <a:pPr marL="914400" lvl="2" indent="0">
              <a:buNone/>
            </a:pPr>
            <a:r>
              <a:rPr lang="en-US" altLang="ko-KR" sz="17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05: </a:t>
            </a:r>
            <a:r>
              <a:rPr lang="ko-KR" altLang="en-US" sz="17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붉은색 밑줄이 표시되어 있어 쉽게 오류를 찾을 수 있음</a:t>
            </a:r>
            <a:endParaRPr lang="en-US" altLang="ko-KR" sz="17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2"/>
            <a:endParaRPr lang="en-US" altLang="ko-KR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7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처음 자바스크립트를 공부할 때 자주 접하는 오류</a:t>
            </a:r>
            <a:endParaRPr lang="en-US" altLang="ko-KR" sz="17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2"/>
            <a:r>
              <a:rPr lang="en-US" altLang="ko-KR" sz="1700" b="0" i="0" u="none" strike="noStrike" baseline="0" dirty="0" err="1">
                <a:solidFill>
                  <a:srgbClr val="000000"/>
                </a:solidFill>
              </a:rPr>
              <a:t>ReferenceError</a:t>
            </a:r>
            <a:r>
              <a:rPr lang="en-US" altLang="ko-KR" sz="1700" dirty="0">
                <a:solidFill>
                  <a:srgbClr val="000000"/>
                </a:solidFill>
                <a:latin typeface="YoonV YoonMyungjo100Std_OTF"/>
              </a:rPr>
              <a:t>: </a:t>
            </a:r>
            <a:r>
              <a:rPr lang="ko-KR" altLang="en-US" sz="1700" dirty="0">
                <a:solidFill>
                  <a:srgbClr val="000000"/>
                </a:solidFill>
                <a:latin typeface="YoonV YoonMyungjo100Std_OTF"/>
              </a:rPr>
              <a:t>예외 처리</a:t>
            </a:r>
            <a:endParaRPr lang="en-US" altLang="ko-KR" sz="1700" dirty="0">
              <a:solidFill>
                <a:srgbClr val="000000"/>
              </a:solidFill>
              <a:latin typeface="YoonV YoonMyungjo100Std_OTF"/>
            </a:endParaRPr>
          </a:p>
          <a:p>
            <a:pPr lvl="2"/>
            <a:r>
              <a:rPr lang="en-US" altLang="ko-KR" sz="1700" b="0" i="0" u="none" strike="noStrike" baseline="0" dirty="0" err="1">
                <a:solidFill>
                  <a:srgbClr val="000000"/>
                </a:solidFill>
              </a:rPr>
              <a:t>SyntaxError</a:t>
            </a:r>
            <a:r>
              <a:rPr lang="en-US" altLang="ko-KR" sz="1700" b="0" i="0" u="none" strike="noStrike" baseline="0" dirty="0">
                <a:solidFill>
                  <a:srgbClr val="000000"/>
                </a:solidFill>
              </a:rPr>
              <a:t>: </a:t>
            </a:r>
            <a:r>
              <a:rPr lang="ko-KR" altLang="en-US" sz="1700" b="0" i="0" u="none" strike="noStrike" baseline="0" dirty="0">
                <a:solidFill>
                  <a:srgbClr val="000000"/>
                </a:solidFill>
              </a:rPr>
              <a:t>구문 오류</a:t>
            </a:r>
            <a:endParaRPr lang="en-US" altLang="ko-KR" sz="1700" b="0" i="0" u="none" strike="noStrike" baseline="0" dirty="0">
              <a:solidFill>
                <a:srgbClr val="000000"/>
              </a:solidFill>
            </a:endParaRPr>
          </a:p>
          <a:p>
            <a:pPr lvl="1"/>
            <a:endParaRPr lang="en-US" altLang="ko-K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A226C6-1F33-48A8-999B-5041501B8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927" y="1313676"/>
            <a:ext cx="2256473" cy="98932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E2E57A0-3000-4BB3-B013-E5DE0D099FE0}"/>
              </a:ext>
            </a:extLst>
          </p:cNvPr>
          <p:cNvSpPr/>
          <p:nvPr/>
        </p:nvSpPr>
        <p:spPr>
          <a:xfrm>
            <a:off x="5089393" y="1682131"/>
            <a:ext cx="254318" cy="25241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D0CC1B-1A2D-411B-AAB3-B975ACE4DB51}"/>
              </a:ext>
            </a:extLst>
          </p:cNvPr>
          <p:cNvSpPr txBox="1"/>
          <p:nvPr/>
        </p:nvSpPr>
        <p:spPr>
          <a:xfrm>
            <a:off x="5438781" y="1639060"/>
            <a:ext cx="3300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alert</a:t>
            </a:r>
            <a:r>
              <a:rPr lang="ko-KR" altLang="en-US" sz="1600" dirty="0"/>
              <a:t>를 </a:t>
            </a:r>
            <a:r>
              <a:rPr lang="en-US" altLang="ko-KR" sz="1600" dirty="0" err="1"/>
              <a:t>alrt</a:t>
            </a:r>
            <a:r>
              <a:rPr lang="ko-KR" altLang="en-US" sz="1600" dirty="0"/>
              <a:t>로 잘못 입력했다고 가정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282DA9B-3926-42E7-AF96-D642511563CB}"/>
              </a:ext>
            </a:extLst>
          </p:cNvPr>
          <p:cNvSpPr/>
          <p:nvPr/>
        </p:nvSpPr>
        <p:spPr>
          <a:xfrm>
            <a:off x="6920335" y="3273381"/>
            <a:ext cx="238756" cy="2387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X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758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좀 더 알아보기②</a:t>
            </a:r>
            <a:r>
              <a:rPr lang="en-US" altLang="ko-KR" dirty="0"/>
              <a:t>] </a:t>
            </a:r>
            <a:r>
              <a:rPr lang="ko-KR" altLang="en-US" dirty="0"/>
              <a:t>자바스크립트 표준 스타일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8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코딩 스타일 또는 코딩 컨벤션 </a:t>
            </a:r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lvl="2"/>
            <a:r>
              <a:rPr lang="ko-KR" altLang="en-US" dirty="0"/>
              <a:t>들여쓰기 </a:t>
            </a:r>
            <a:r>
              <a:rPr lang="en-US" altLang="ko-KR" dirty="0"/>
              <a:t>2</a:t>
            </a:r>
            <a:r>
              <a:rPr lang="ko-KR" altLang="en-US" dirty="0"/>
              <a:t>개와 </a:t>
            </a:r>
            <a:r>
              <a:rPr lang="en-US" altLang="ko-KR" dirty="0"/>
              <a:t>4</a:t>
            </a:r>
            <a:r>
              <a:rPr lang="ko-KR" altLang="en-US" dirty="0"/>
              <a:t>개</a:t>
            </a:r>
            <a:endParaRPr lang="en-US" altLang="ko-KR" dirty="0"/>
          </a:p>
          <a:p>
            <a:pPr lvl="2"/>
            <a:r>
              <a:rPr lang="ko-KR" altLang="en-US" dirty="0"/>
              <a:t>중괄호 입력 방식</a:t>
            </a:r>
            <a:endParaRPr lang="en-US" altLang="ko-KR" dirty="0"/>
          </a:p>
          <a:p>
            <a:pPr lvl="2"/>
            <a:r>
              <a:rPr lang="ko-KR" altLang="en-US" dirty="0"/>
              <a:t>키워드 뒤에 공백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=&gt; </a:t>
            </a:r>
            <a:r>
              <a:rPr lang="ko-KR" altLang="en-US" dirty="0"/>
              <a:t>회사 표준을 따르면 되는 데</a:t>
            </a:r>
            <a:r>
              <a:rPr lang="en-US" altLang="ko-KR" dirty="0"/>
              <a:t>, </a:t>
            </a:r>
            <a:r>
              <a:rPr lang="ko-KR" altLang="en-US" dirty="0"/>
              <a:t>표준이 없으면 본인 자유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5435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</a:t>
            </a:r>
            <a:r>
              <a:rPr lang="en-US" altLang="ko-KR" dirty="0"/>
              <a:t>]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8"/>
            <a:ext cx="11281052" cy="54394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3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가지 키워드로 정리하는 핵심 포인트</a:t>
            </a: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개발환경이란 개발을 할 수 있는 환경을 의미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텍스트 에디터란 코드를 작성할 수 있는 프로그램이며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이 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교재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에서는 텍스트 에디터로 비주얼 스튜디오 코드를 사용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구글 크롬 개발자 도구란 구글 크롬이 개발자를 위해 오류 확인 등의 기능을 제공하는 도구</a:t>
            </a:r>
          </a:p>
          <a:p>
            <a:r>
              <a:rPr lang="ko-KR" altLang="en-US" sz="1800" dirty="0"/>
              <a:t>확인 문제</a:t>
            </a:r>
            <a:endParaRPr lang="en-US" altLang="ko-KR" sz="1800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/>
              <a:t>구글 크롬 개발자 도구의 콘솔을 실행하고 다음 명령을 입력했을 때 나오는 결과를 적어 보기</a:t>
            </a:r>
            <a:r>
              <a:rPr lang="en-US" altLang="ko-KR" sz="1600" dirty="0"/>
              <a:t>(</a:t>
            </a:r>
            <a:r>
              <a:rPr lang="ko-KR" altLang="en-US" sz="1600" dirty="0"/>
              <a:t>코드를 하나 실행할 때 여러 줄의 출력이 나오는 경우 모두 적어야 함</a:t>
            </a:r>
            <a:r>
              <a:rPr lang="en-US" altLang="ko-KR" sz="1600" dirty="0"/>
              <a:t>)</a:t>
            </a:r>
          </a:p>
          <a:p>
            <a:pPr marL="914400" lvl="2" indent="0">
              <a:buNone/>
            </a:pPr>
            <a:r>
              <a:rPr lang="en-US" altLang="ko-KR" sz="1400" dirty="0"/>
              <a:t>&gt; "</a:t>
            </a:r>
            <a:r>
              <a:rPr lang="ko-KR" altLang="en-US" sz="1400" dirty="0"/>
              <a:t>안녕하세요</a:t>
            </a:r>
            <a:r>
              <a:rPr lang="en-US" altLang="ko-KR" sz="1400" dirty="0"/>
              <a:t>"</a:t>
            </a:r>
          </a:p>
          <a:p>
            <a:pPr marL="914400" lvl="2" indent="0">
              <a:buNone/>
            </a:pPr>
            <a:r>
              <a:rPr lang="en-US" altLang="ko-KR" sz="1400" dirty="0"/>
              <a:t>&gt; console.log("</a:t>
            </a:r>
            <a:r>
              <a:rPr lang="ko-KR" altLang="en-US" sz="1400" dirty="0"/>
              <a:t>안녕하세요</a:t>
            </a:r>
            <a:r>
              <a:rPr lang="en-US" altLang="ko-KR" sz="1400" dirty="0"/>
              <a:t>")</a:t>
            </a:r>
          </a:p>
          <a:p>
            <a:pPr marL="914400" lvl="2" indent="0">
              <a:buNone/>
            </a:pPr>
            <a:r>
              <a:rPr lang="en-US" altLang="ko-KR" sz="1400" dirty="0"/>
              <a:t>&gt; "</a:t>
            </a:r>
            <a:r>
              <a:rPr lang="ko-KR" altLang="en-US" sz="1400" dirty="0"/>
              <a:t>안녕하세요</a:t>
            </a:r>
            <a:endParaRPr lang="en-US" altLang="ko-KR" sz="1400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/>
              <a:t>비주얼 스튜디오 코드에 다음 소스 코드를 입력하고 </a:t>
            </a:r>
            <a:r>
              <a:rPr lang="en-US" altLang="ko-KR" sz="1600" dirty="0"/>
              <a:t>ex01.html</a:t>
            </a:r>
            <a:r>
              <a:rPr lang="ko-KR" altLang="en-US" sz="1600" dirty="0"/>
              <a:t>로 저장한 후 화면에 나오는 결과를 적어 보기</a:t>
            </a:r>
            <a:endParaRPr lang="en-US" altLang="ko-KR" sz="1600" dirty="0"/>
          </a:p>
          <a:p>
            <a:pPr marL="914400" lvl="2" indent="0">
              <a:buNone/>
            </a:pPr>
            <a:r>
              <a:rPr lang="en-US" altLang="ko-KR" sz="1400" dirty="0"/>
              <a:t>&lt;body&gt;</a:t>
            </a:r>
          </a:p>
          <a:p>
            <a:pPr marL="914400" lvl="2" indent="0">
              <a:buNone/>
            </a:pPr>
            <a:r>
              <a:rPr lang="en-US" altLang="ko-KR" sz="1400" dirty="0"/>
              <a:t>&lt;script&gt;</a:t>
            </a:r>
          </a:p>
          <a:p>
            <a:pPr marL="914400" lvl="2" indent="0">
              <a:buNone/>
            </a:pPr>
            <a:r>
              <a:rPr lang="en-US" altLang="ko-KR" sz="1400" dirty="0" err="1"/>
              <a:t>document.body.innerHTML</a:t>
            </a:r>
            <a:r>
              <a:rPr lang="en-US" altLang="ko-KR" sz="1400" dirty="0"/>
              <a:t> = "&lt;h1&gt;</a:t>
            </a:r>
            <a:r>
              <a:rPr lang="ko-KR" altLang="en-US" sz="1400" dirty="0"/>
              <a:t>안녕하세요</a:t>
            </a:r>
            <a:r>
              <a:rPr lang="en-US" altLang="ko-KR" sz="1400" dirty="0"/>
              <a:t>&lt;/h1&gt;"</a:t>
            </a:r>
          </a:p>
          <a:p>
            <a:pPr marL="914400" lvl="2" indent="0">
              <a:buNone/>
            </a:pPr>
            <a:r>
              <a:rPr lang="en-US" altLang="ko-KR" sz="1400" dirty="0"/>
              <a:t>&lt;/script&gt;</a:t>
            </a:r>
          </a:p>
          <a:p>
            <a:pPr marL="914400" lvl="2" indent="0">
              <a:buNone/>
            </a:pPr>
            <a:r>
              <a:rPr lang="en-US" altLang="ko-KR" sz="1400" dirty="0"/>
              <a:t>&lt;/body&gt;</a:t>
            </a:r>
            <a:r>
              <a:rPr lang="ko-KR" alt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1005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1-3</a:t>
            </a:r>
            <a:r>
              <a:rPr lang="ko-KR" altLang="en-US" dirty="0"/>
              <a:t> 알아두어야 할 기본 용어</a:t>
            </a:r>
            <a:r>
              <a:rPr lang="en-US" altLang="ko-KR" sz="2400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479F438-0A77-4589-8B2E-B2C4A0EDD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913356"/>
              </p:ext>
            </p:extLst>
          </p:nvPr>
        </p:nvGraphicFramePr>
        <p:xfrm>
          <a:off x="1524000" y="1762697"/>
          <a:ext cx="9258300" cy="666750"/>
        </p:xfrm>
        <a:graphic>
          <a:graphicData uri="http://schemas.openxmlformats.org/drawingml/2006/table">
            <a:tbl>
              <a:tblPr/>
              <a:tblGrid>
                <a:gridCol w="3086100">
                  <a:extLst>
                    <a:ext uri="{9D8B030D-6E8A-4147-A177-3AD203B41FA5}">
                      <a16:colId xmlns:a16="http://schemas.microsoft.com/office/drawing/2014/main" val="304392160"/>
                    </a:ext>
                  </a:extLst>
                </a:gridCol>
                <a:gridCol w="3086100">
                  <a:extLst>
                    <a:ext uri="{9D8B030D-6E8A-4147-A177-3AD203B41FA5}">
                      <a16:colId xmlns:a16="http://schemas.microsoft.com/office/drawing/2014/main" val="731728476"/>
                    </a:ext>
                  </a:extLst>
                </a:gridCol>
                <a:gridCol w="3086100">
                  <a:extLst>
                    <a:ext uri="{9D8B030D-6E8A-4147-A177-3AD203B41FA5}">
                      <a16:colId xmlns:a16="http://schemas.microsoft.com/office/drawing/2014/main" val="1400390964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표현식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문장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0673149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값을 만들어 내는 간단한 코드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표현식이 하나 이상 모인 것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문장이 모인 것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4961260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6DBD2FF5-D1FE-405C-910D-C2BED52F2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696" y="2482380"/>
            <a:ext cx="8905618" cy="284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149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1-3</a:t>
            </a:r>
            <a:r>
              <a:rPr lang="ko-KR" altLang="en-US" dirty="0"/>
              <a:t> 알아두어야 할 기본 용어</a:t>
            </a:r>
            <a:r>
              <a:rPr lang="en-US" altLang="ko-KR" sz="2400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표현식과 문장</a:t>
            </a:r>
            <a:endParaRPr lang="en-US" altLang="ko-KR" sz="1800" dirty="0"/>
          </a:p>
          <a:p>
            <a:pPr lvl="1"/>
            <a:r>
              <a:rPr lang="ko-KR" altLang="en-US" sz="1600" dirty="0"/>
              <a:t>표현식</a:t>
            </a:r>
            <a:r>
              <a:rPr lang="en-US" altLang="ko-KR" sz="1600" dirty="0"/>
              <a:t>: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자바스크립트에서 값을 만들어내는 간단한 코드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문장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하나 이상의 표현식이 모여 문장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(statement)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을 구성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문장 끝에는 마침표를 찍듯이 </a:t>
            </a:r>
            <a:r>
              <a:rPr lang="ko-KR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YoonV YoonMyungjo100Std_OTF"/>
              </a:rPr>
              <a:t>세미콜론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YoonV YoonMyungjo100Std_OTF"/>
              </a:rPr>
              <a:t>(;) </a:t>
            </a:r>
            <a:r>
              <a:rPr lang="ko-KR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YoonV YoonMyungjo100Std_OTF"/>
              </a:rPr>
              <a:t>또는 줄바꿈을 넣어서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 문장의 종결을 나타냄 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YoonV YoonMyungjo100Std_OTF"/>
              </a:rPr>
              <a:t>js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에선 세미콜론이 없어도 됨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)</a:t>
            </a:r>
          </a:p>
          <a:p>
            <a:pPr lvl="1"/>
            <a:r>
              <a:rPr lang="ko-KR" altLang="en-US" sz="1600" dirty="0"/>
              <a:t>프로그램</a:t>
            </a:r>
            <a:r>
              <a:rPr lang="en-US" altLang="ko-KR" sz="1600" dirty="0"/>
              <a:t>: </a:t>
            </a:r>
            <a:r>
              <a:rPr lang="ko-KR" altLang="en-US" sz="1600" dirty="0"/>
              <a:t>줄바꿈으로 문장을 구분해 코드를 작성</a:t>
            </a:r>
            <a:endParaRPr lang="en-US" altLang="ko-KR" sz="1600" dirty="0"/>
          </a:p>
          <a:p>
            <a:r>
              <a:rPr lang="ko-KR" altLang="en-US" sz="1800" dirty="0"/>
              <a:t>키워드</a:t>
            </a:r>
            <a:r>
              <a:rPr lang="en-US" altLang="ko-KR" sz="1800" dirty="0"/>
              <a:t>: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자바스크립트가 처음 만들어질 때 정해놓은 특별한 의미가 있는 단어</a:t>
            </a:r>
            <a:endParaRPr lang="en-US" altLang="ko-KR" sz="1800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8046B26-A54D-40ED-BEDF-2E16E948B9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574115"/>
              </p:ext>
            </p:extLst>
          </p:nvPr>
        </p:nvGraphicFramePr>
        <p:xfrm>
          <a:off x="3521456" y="3106943"/>
          <a:ext cx="4978400" cy="3000375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:a16="http://schemas.microsoft.com/office/drawing/2014/main" val="23946597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333260602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3426317429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481602881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await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break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catch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870877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continue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debugger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709821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delete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90484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export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extends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finally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91935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function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import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3222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instanceof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return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super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453295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switch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this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throw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86238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typeof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while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653078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with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yield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static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747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754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r" latinLnBrk="0">
              <a:defRPr/>
            </a:pPr>
            <a:r>
              <a:rPr lang="ko-KR" altLang="en-US" sz="4100" b="1" kern="1200" dirty="0">
                <a:solidFill>
                  <a:srgbClr val="4BB0A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시작하기전에</a:t>
            </a:r>
            <a:endParaRPr lang="en-US" altLang="ko-KR" sz="4100" b="1" kern="1200" dirty="0">
              <a:solidFill>
                <a:srgbClr val="4BB0A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2" name="Straight Connector 2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3868AD-5FB7-A947-B715-20B0C9396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7502D5-0DE6-43F9-8F2E-D2C7BA7481E7}"/>
              </a:ext>
            </a:extLst>
          </p:cNvPr>
          <p:cNvSpPr/>
          <p:nvPr/>
        </p:nvSpPr>
        <p:spPr>
          <a:xfrm>
            <a:off x="4976031" y="963877"/>
            <a:ext cx="6500853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altLang="ko-KR" dirty="0"/>
          </a:p>
          <a:p>
            <a:r>
              <a:rPr lang="ko-KR" altLang="en-US" b="1" dirty="0"/>
              <a:t>예제 다운로드 및 동영상 강의</a:t>
            </a:r>
            <a:endParaRPr lang="en-US" altLang="ko-KR" b="1" dirty="0"/>
          </a:p>
          <a:p>
            <a:r>
              <a:rPr lang="en-US" altLang="ko-KR" sz="1600" dirty="0"/>
              <a:t>https://hanbit.co.kr/store/books/look.php?p_code=B8393055290</a:t>
            </a:r>
          </a:p>
          <a:p>
            <a:endParaRPr lang="en-US" altLang="ko-KR" sz="1600" dirty="0"/>
          </a:p>
          <a:p>
            <a:pPr lvl="0"/>
            <a:r>
              <a:rPr lang="ko-KR" altLang="en-US" b="1" dirty="0">
                <a:solidFill>
                  <a:prstClr val="black"/>
                </a:solidFill>
              </a:rPr>
              <a:t>저자 </a:t>
            </a:r>
            <a:r>
              <a:rPr lang="en-US" altLang="ko-KR" b="1" dirty="0">
                <a:solidFill>
                  <a:prstClr val="black"/>
                </a:solidFill>
              </a:rPr>
              <a:t>: </a:t>
            </a:r>
            <a:r>
              <a:rPr lang="ko-KR" altLang="en-US" b="1" dirty="0">
                <a:solidFill>
                  <a:prstClr val="black"/>
                </a:solidFill>
              </a:rPr>
              <a:t>윤인성</a:t>
            </a:r>
            <a:endParaRPr lang="en-US" altLang="ko-KR" b="1" dirty="0">
              <a:solidFill>
                <a:prstClr val="black"/>
              </a:solidFill>
            </a:endParaRPr>
          </a:p>
          <a:p>
            <a:pPr lvl="0"/>
            <a:endParaRPr lang="ko-KR" altLang="en-US" sz="1600" dirty="0">
              <a:solidFill>
                <a:prstClr val="black"/>
              </a:solidFill>
            </a:endParaRPr>
          </a:p>
          <a:p>
            <a:pPr lvl="0"/>
            <a:r>
              <a:rPr lang="ko-KR" altLang="en-US" sz="1600" dirty="0">
                <a:solidFill>
                  <a:prstClr val="black"/>
                </a:solidFill>
              </a:rPr>
              <a:t>출근하는 게 싫어서 책을 집필하기 시작했다</a:t>
            </a:r>
            <a:r>
              <a:rPr lang="en-US" altLang="ko-KR" sz="1600" dirty="0">
                <a:solidFill>
                  <a:prstClr val="black"/>
                </a:solidFill>
              </a:rPr>
              <a:t>. </a:t>
            </a:r>
            <a:r>
              <a:rPr lang="ko-KR" altLang="en-US" sz="1600" dirty="0">
                <a:solidFill>
                  <a:prstClr val="black"/>
                </a:solidFill>
              </a:rPr>
              <a:t>현재 직업 특성상 집에서 나갈 이유가 별로 없다는 것에 굉장히 만족하는 성격이기도 하다</a:t>
            </a:r>
            <a:r>
              <a:rPr lang="en-US" altLang="ko-KR" sz="1600" dirty="0">
                <a:solidFill>
                  <a:prstClr val="black"/>
                </a:solidFill>
              </a:rPr>
              <a:t>. </a:t>
            </a:r>
            <a:r>
              <a:rPr lang="ko-KR" altLang="en-US" sz="1600" dirty="0">
                <a:solidFill>
                  <a:prstClr val="black"/>
                </a:solidFill>
              </a:rPr>
              <a:t>홍차와 커피를 좋아하며 기타</a:t>
            </a:r>
            <a:r>
              <a:rPr lang="en-US" altLang="ko-KR" sz="1600" dirty="0">
                <a:solidFill>
                  <a:prstClr val="black"/>
                </a:solidFill>
              </a:rPr>
              <a:t>, </a:t>
            </a:r>
            <a:r>
              <a:rPr lang="ko-KR" altLang="en-US" sz="1600" dirty="0">
                <a:solidFill>
                  <a:prstClr val="black"/>
                </a:solidFill>
              </a:rPr>
              <a:t>가야금</a:t>
            </a:r>
            <a:r>
              <a:rPr lang="en-US" altLang="ko-KR" sz="1600" dirty="0">
                <a:solidFill>
                  <a:prstClr val="black"/>
                </a:solidFill>
              </a:rPr>
              <a:t>, </a:t>
            </a:r>
            <a:r>
              <a:rPr lang="ko-KR" altLang="en-US" sz="1600" dirty="0">
                <a:solidFill>
                  <a:prstClr val="black"/>
                </a:solidFill>
              </a:rPr>
              <a:t>그림 그리기</a:t>
            </a:r>
            <a:r>
              <a:rPr lang="en-US" altLang="ko-KR" sz="1600" dirty="0">
                <a:solidFill>
                  <a:prstClr val="black"/>
                </a:solidFill>
              </a:rPr>
              <a:t>, </a:t>
            </a:r>
            <a:r>
              <a:rPr lang="ko-KR" altLang="en-US" sz="1600" dirty="0">
                <a:solidFill>
                  <a:prstClr val="black"/>
                </a:solidFill>
              </a:rPr>
              <a:t>스컬핑 등이 취미이다</a:t>
            </a:r>
            <a:r>
              <a:rPr lang="en-US" altLang="ko-KR" sz="1600" dirty="0">
                <a:solidFill>
                  <a:prstClr val="black"/>
                </a:solidFill>
              </a:rPr>
              <a:t>. </a:t>
            </a:r>
            <a:r>
              <a:rPr lang="ko-KR" altLang="en-US" sz="1600" dirty="0">
                <a:solidFill>
                  <a:prstClr val="black"/>
                </a:solidFill>
              </a:rPr>
              <a:t>저서로는 </a:t>
            </a:r>
            <a:r>
              <a:rPr lang="en-US" altLang="ko-KR" sz="1600" dirty="0">
                <a:solidFill>
                  <a:prstClr val="black"/>
                </a:solidFill>
              </a:rPr>
              <a:t>『</a:t>
            </a:r>
            <a:r>
              <a:rPr lang="ko-KR" altLang="en-US" sz="1600" dirty="0">
                <a:solidFill>
                  <a:prstClr val="black"/>
                </a:solidFill>
              </a:rPr>
              <a:t>혼자 공부하는 파이썬</a:t>
            </a:r>
            <a:r>
              <a:rPr lang="en-US" altLang="ko-KR" sz="1600" dirty="0">
                <a:solidFill>
                  <a:prstClr val="black"/>
                </a:solidFill>
              </a:rPr>
              <a:t>』, 『IT </a:t>
            </a:r>
            <a:r>
              <a:rPr lang="en-US" altLang="ko-KR" sz="1600" dirty="0" err="1">
                <a:solidFill>
                  <a:prstClr val="black"/>
                </a:solidFill>
              </a:rPr>
              <a:t>CookBook</a:t>
            </a:r>
            <a:r>
              <a:rPr lang="en-US" altLang="ko-KR" sz="1600" dirty="0">
                <a:solidFill>
                  <a:prstClr val="black"/>
                </a:solidFill>
              </a:rPr>
              <a:t>, HTML5 </a:t>
            </a:r>
            <a:r>
              <a:rPr lang="ko-KR" altLang="en-US" sz="1600" dirty="0">
                <a:solidFill>
                  <a:prstClr val="black"/>
                </a:solidFill>
              </a:rPr>
              <a:t>웹 프로그래밍</a:t>
            </a:r>
            <a:r>
              <a:rPr lang="en-US" altLang="ko-KR" sz="1600" dirty="0">
                <a:solidFill>
                  <a:prstClr val="black"/>
                </a:solidFill>
              </a:rPr>
              <a:t>』, 『</a:t>
            </a:r>
            <a:r>
              <a:rPr lang="ko-KR" altLang="en-US" sz="1600" dirty="0">
                <a:solidFill>
                  <a:prstClr val="black"/>
                </a:solidFill>
              </a:rPr>
              <a:t>모던 웹을 위한 </a:t>
            </a:r>
            <a:r>
              <a:rPr lang="en-US" altLang="ko-KR" sz="1600" dirty="0" err="1">
                <a:solidFill>
                  <a:prstClr val="black"/>
                </a:solidFill>
              </a:rPr>
              <a:t>JavaScript+jQuery</a:t>
            </a:r>
            <a:r>
              <a:rPr lang="en-US" altLang="ko-KR" sz="1600" dirty="0">
                <a:solidFill>
                  <a:prstClr val="black"/>
                </a:solidFill>
              </a:rPr>
              <a:t> </a:t>
            </a:r>
            <a:r>
              <a:rPr lang="ko-KR" altLang="en-US" sz="1600" dirty="0">
                <a:solidFill>
                  <a:prstClr val="black"/>
                </a:solidFill>
              </a:rPr>
              <a:t>입문</a:t>
            </a:r>
            <a:r>
              <a:rPr lang="en-US" altLang="ko-KR" sz="1600" dirty="0">
                <a:solidFill>
                  <a:prstClr val="black"/>
                </a:solidFill>
              </a:rPr>
              <a:t>』, 『</a:t>
            </a:r>
            <a:r>
              <a:rPr lang="ko-KR" altLang="en-US" sz="1600" dirty="0">
                <a:solidFill>
                  <a:prstClr val="black"/>
                </a:solidFill>
              </a:rPr>
              <a:t>모던 웹을 위한 </a:t>
            </a:r>
            <a:r>
              <a:rPr lang="en-US" altLang="ko-KR" sz="1600" dirty="0">
                <a:solidFill>
                  <a:prstClr val="black"/>
                </a:solidFill>
              </a:rPr>
              <a:t>Node.js </a:t>
            </a:r>
            <a:r>
              <a:rPr lang="ko-KR" altLang="en-US" sz="1600" dirty="0">
                <a:solidFill>
                  <a:prstClr val="black"/>
                </a:solidFill>
              </a:rPr>
              <a:t>프로그래밍</a:t>
            </a:r>
            <a:r>
              <a:rPr lang="en-US" altLang="ko-KR" sz="1600" dirty="0">
                <a:solidFill>
                  <a:prstClr val="black"/>
                </a:solidFill>
              </a:rPr>
              <a:t>』, 『</a:t>
            </a:r>
            <a:r>
              <a:rPr lang="ko-KR" altLang="en-US" sz="1600" dirty="0">
                <a:solidFill>
                  <a:prstClr val="black"/>
                </a:solidFill>
              </a:rPr>
              <a:t>모던 웹 디자인을 위한 </a:t>
            </a:r>
            <a:r>
              <a:rPr lang="en-US" altLang="ko-KR" sz="1600" dirty="0">
                <a:solidFill>
                  <a:prstClr val="black"/>
                </a:solidFill>
              </a:rPr>
              <a:t>HTML5+CSS3 </a:t>
            </a:r>
            <a:r>
              <a:rPr lang="ko-KR" altLang="en-US" sz="1600" dirty="0">
                <a:solidFill>
                  <a:prstClr val="black"/>
                </a:solidFill>
              </a:rPr>
              <a:t>입문</a:t>
            </a:r>
            <a:r>
              <a:rPr lang="en-US" altLang="ko-KR" sz="1600" dirty="0">
                <a:solidFill>
                  <a:prstClr val="black"/>
                </a:solidFill>
              </a:rPr>
              <a:t>』 </a:t>
            </a:r>
            <a:r>
              <a:rPr lang="ko-KR" altLang="en-US" sz="1600" dirty="0">
                <a:solidFill>
                  <a:prstClr val="black"/>
                </a:solidFill>
              </a:rPr>
              <a:t>등이 있으며</a:t>
            </a:r>
            <a:r>
              <a:rPr lang="en-US" altLang="ko-KR" sz="1600" dirty="0">
                <a:solidFill>
                  <a:prstClr val="black"/>
                </a:solidFill>
              </a:rPr>
              <a:t>, </a:t>
            </a:r>
            <a:r>
              <a:rPr lang="ko-KR" altLang="en-US" sz="1600" dirty="0">
                <a:solidFill>
                  <a:prstClr val="black"/>
                </a:solidFill>
              </a:rPr>
              <a:t>역서로는 </a:t>
            </a:r>
            <a:r>
              <a:rPr lang="en-US" altLang="ko-KR" sz="1600" dirty="0">
                <a:solidFill>
                  <a:prstClr val="black"/>
                </a:solidFill>
              </a:rPr>
              <a:t>『</a:t>
            </a:r>
            <a:r>
              <a:rPr lang="en-US" altLang="ko-KR" sz="1600" dirty="0" err="1">
                <a:solidFill>
                  <a:prstClr val="black"/>
                </a:solidFill>
              </a:rPr>
              <a:t>TopCoder</a:t>
            </a:r>
            <a:r>
              <a:rPr lang="en-US" altLang="ko-KR" sz="1600" dirty="0">
                <a:solidFill>
                  <a:prstClr val="black"/>
                </a:solidFill>
              </a:rPr>
              <a:t> </a:t>
            </a:r>
            <a:r>
              <a:rPr lang="ko-KR" altLang="en-US" sz="1600" dirty="0">
                <a:solidFill>
                  <a:prstClr val="black"/>
                </a:solidFill>
              </a:rPr>
              <a:t>알고리즘 트레이닝</a:t>
            </a:r>
            <a:r>
              <a:rPr lang="en-US" altLang="ko-KR" sz="1600" dirty="0">
                <a:solidFill>
                  <a:prstClr val="black"/>
                </a:solidFill>
              </a:rPr>
              <a:t>』, 『</a:t>
            </a:r>
            <a:r>
              <a:rPr lang="ko-KR" altLang="en-US" sz="1600" dirty="0">
                <a:solidFill>
                  <a:prstClr val="black"/>
                </a:solidFill>
              </a:rPr>
              <a:t>자바 퍼즐러</a:t>
            </a:r>
            <a:r>
              <a:rPr lang="en-US" altLang="ko-KR" sz="1600" dirty="0">
                <a:solidFill>
                  <a:prstClr val="black"/>
                </a:solidFill>
              </a:rPr>
              <a:t>』, 『</a:t>
            </a:r>
            <a:r>
              <a:rPr lang="ko-KR" altLang="en-US" sz="1600" dirty="0">
                <a:solidFill>
                  <a:prstClr val="black"/>
                </a:solidFill>
              </a:rPr>
              <a:t>소셜 코딩으로 이끄는 </a:t>
            </a:r>
            <a:r>
              <a:rPr lang="en-US" altLang="ko-KR" sz="1600" dirty="0">
                <a:solidFill>
                  <a:prstClr val="black"/>
                </a:solidFill>
              </a:rPr>
              <a:t>GitHub </a:t>
            </a:r>
            <a:r>
              <a:rPr lang="ko-KR" altLang="en-US" sz="1600" dirty="0">
                <a:solidFill>
                  <a:prstClr val="black"/>
                </a:solidFill>
              </a:rPr>
              <a:t>실천 기술</a:t>
            </a:r>
            <a:r>
              <a:rPr lang="en-US" altLang="ko-KR" sz="1600" dirty="0">
                <a:solidFill>
                  <a:prstClr val="black"/>
                </a:solidFill>
              </a:rPr>
              <a:t>』, 『Nature of Code』 </a:t>
            </a:r>
            <a:r>
              <a:rPr lang="ko-KR" altLang="en-US" sz="1600" dirty="0">
                <a:solidFill>
                  <a:prstClr val="black"/>
                </a:solidFill>
              </a:rPr>
              <a:t>등이 있다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  <a:endParaRPr lang="en-US" altLang="ko-KR" sz="1600" dirty="0"/>
          </a:p>
        </p:txBody>
      </p:sp>
      <p:sp>
        <p:nvSpPr>
          <p:cNvPr id="10" name="바닥글 개체 틀 36">
            <a:extLst>
              <a:ext uri="{FF2B5EF4-FFF2-40B4-BE49-F238E27FC236}">
                <a16:creationId xmlns:a16="http://schemas.microsoft.com/office/drawing/2014/main" id="{5220374A-E2BF-4F2C-BE2B-8A4F0B1BCC3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366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1-3</a:t>
            </a:r>
            <a:r>
              <a:rPr lang="ko-KR" altLang="en-US" dirty="0"/>
              <a:t> 알아두어야 할 기본 용어</a:t>
            </a:r>
            <a:r>
              <a:rPr lang="en-US" altLang="ko-KR" sz="2400" dirty="0"/>
              <a:t>(3)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식별자</a:t>
            </a:r>
            <a:r>
              <a:rPr lang="en-US" altLang="ko-KR" sz="1800" dirty="0"/>
              <a:t>: </a:t>
            </a:r>
            <a:r>
              <a:rPr lang="ko-KR" altLang="en-US" sz="1800" dirty="0"/>
              <a:t>프로그래밍 언어에서 이름을 붙일 때 사용하는 단어</a:t>
            </a:r>
            <a:r>
              <a:rPr lang="en-US" altLang="ko-KR" sz="1800" dirty="0"/>
              <a:t>. </a:t>
            </a:r>
            <a:r>
              <a:rPr lang="ko-KR" altLang="en-US" sz="1800" dirty="0"/>
              <a:t>주로 </a:t>
            </a:r>
            <a:r>
              <a:rPr lang="ko-KR" altLang="en-US" sz="1800" b="1" dirty="0"/>
              <a:t>변수</a:t>
            </a:r>
            <a:r>
              <a:rPr lang="ko-KR" altLang="en-US" sz="1800" dirty="0"/>
              <a:t>명이나 함수명 등으로 사용</a:t>
            </a:r>
            <a:endParaRPr lang="en-US" altLang="ko-KR" sz="1800" dirty="0"/>
          </a:p>
          <a:p>
            <a:pPr lvl="2"/>
            <a:r>
              <a:rPr lang="ko-KR" altLang="en-US" dirty="0"/>
              <a:t>키워드를 사용 안됨</a:t>
            </a:r>
            <a:endParaRPr lang="en-US" altLang="ko-KR" dirty="0"/>
          </a:p>
          <a:p>
            <a:pPr lvl="2"/>
            <a:r>
              <a:rPr lang="ko-KR" altLang="en-US" dirty="0"/>
              <a:t>숫자로 시작 불가</a:t>
            </a:r>
            <a:endParaRPr lang="en-US" altLang="ko-KR" dirty="0"/>
          </a:p>
          <a:p>
            <a:pPr lvl="2"/>
            <a:r>
              <a:rPr lang="ko-KR" altLang="en-US" dirty="0"/>
              <a:t>특수 문자는 </a:t>
            </a:r>
            <a:r>
              <a:rPr lang="en-US" altLang="ko-KR" dirty="0"/>
              <a:t>_</a:t>
            </a:r>
            <a:r>
              <a:rPr lang="ko-KR" altLang="en-US" dirty="0"/>
              <a:t>와 </a:t>
            </a:r>
            <a:r>
              <a:rPr lang="en-US" altLang="ko-KR" dirty="0"/>
              <a:t>$</a:t>
            </a:r>
            <a:r>
              <a:rPr lang="ko-KR" altLang="en-US" dirty="0"/>
              <a:t>만 허용</a:t>
            </a:r>
            <a:endParaRPr lang="en-US" altLang="ko-KR" dirty="0"/>
          </a:p>
          <a:p>
            <a:pPr lvl="2"/>
            <a:r>
              <a:rPr lang="ko-KR" altLang="en-US" dirty="0"/>
              <a:t>공백 문자를 포함할 수 없음</a:t>
            </a:r>
            <a:endParaRPr lang="en-US" altLang="ko-KR" dirty="0"/>
          </a:p>
          <a:p>
            <a:pPr lvl="1"/>
            <a:r>
              <a:rPr lang="ko-KR" altLang="en-US" sz="1600" dirty="0"/>
              <a:t>식별자를 만드는 일반적인 관례</a:t>
            </a:r>
            <a:endParaRPr lang="en-US" altLang="ko-KR" sz="1600" dirty="0"/>
          </a:p>
          <a:p>
            <a:pPr lvl="2"/>
            <a:r>
              <a:rPr lang="ko-KR" altLang="en-US" dirty="0"/>
              <a:t>클래스</a:t>
            </a:r>
            <a:r>
              <a:rPr lang="en-US" altLang="ko-KR" dirty="0"/>
              <a:t>(Chapter 9-1</a:t>
            </a:r>
            <a:r>
              <a:rPr lang="ko-KR" altLang="en-US" dirty="0"/>
              <a:t> 참조</a:t>
            </a:r>
            <a:r>
              <a:rPr lang="en-US" altLang="ko-KR" dirty="0"/>
              <a:t>)</a:t>
            </a:r>
            <a:r>
              <a:rPr lang="ko-KR" altLang="en-US" dirty="0"/>
              <a:t>의 이름은 항상 대문자로 시작</a:t>
            </a:r>
            <a:endParaRPr lang="en-US" altLang="ko-KR" dirty="0"/>
          </a:p>
          <a:p>
            <a:pPr lvl="2"/>
            <a:r>
              <a:rPr lang="ko-KR" altLang="en-US" dirty="0"/>
              <a:t>변수</a:t>
            </a:r>
            <a:r>
              <a:rPr lang="en-US" altLang="ko-KR" dirty="0"/>
              <a:t>(Chapter 2-2</a:t>
            </a:r>
            <a:r>
              <a:rPr lang="ko-KR" altLang="en-US" dirty="0"/>
              <a:t> 참조</a:t>
            </a:r>
            <a:r>
              <a:rPr lang="en-US" altLang="ko-KR" dirty="0"/>
              <a:t>)</a:t>
            </a:r>
            <a:r>
              <a:rPr lang="ko-KR" altLang="en-US" dirty="0"/>
              <a:t>와 인스턴스</a:t>
            </a:r>
            <a:r>
              <a:rPr lang="en-US" altLang="ko-KR" dirty="0"/>
              <a:t>(Chapter 09-1</a:t>
            </a:r>
            <a:r>
              <a:rPr lang="ko-KR" altLang="en-US" dirty="0"/>
              <a:t> 참조</a:t>
            </a:r>
            <a:r>
              <a:rPr lang="en-US" altLang="ko-KR" dirty="0"/>
              <a:t>), </a:t>
            </a:r>
            <a:r>
              <a:rPr lang="ko-KR" altLang="en-US" dirty="0"/>
              <a:t>함수</a:t>
            </a:r>
            <a:r>
              <a:rPr lang="en-US" altLang="ko-KR" dirty="0"/>
              <a:t>(Chapter 05-1</a:t>
            </a:r>
            <a:r>
              <a:rPr lang="ko-KR" altLang="en-US" dirty="0"/>
              <a:t> 참조</a:t>
            </a:r>
            <a:r>
              <a:rPr lang="en-US" altLang="ko-KR" dirty="0"/>
              <a:t>), </a:t>
            </a:r>
            <a:r>
              <a:rPr lang="ko-KR" altLang="en-US" dirty="0"/>
              <a:t>메소드</a:t>
            </a:r>
            <a:r>
              <a:rPr lang="en-US" altLang="ko-KR" dirty="0"/>
              <a:t>(Chapter 06-1</a:t>
            </a:r>
            <a:r>
              <a:rPr lang="ko-KR" altLang="en-US" dirty="0"/>
              <a:t> 참조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ko-KR" altLang="en-US" b="1" dirty="0"/>
              <a:t>이름은 항상 소문자로 시작</a:t>
            </a:r>
            <a:endParaRPr lang="en-US" altLang="ko-KR" b="1" dirty="0"/>
          </a:p>
          <a:p>
            <a:pPr lvl="2"/>
            <a:r>
              <a:rPr lang="ko-KR" altLang="en-US" dirty="0"/>
              <a:t>여러 단어로 이루어진 식별자는 각 단어의 첫 글자를 대문자</a:t>
            </a:r>
            <a:r>
              <a:rPr lang="en-US" altLang="ko-KR" dirty="0"/>
              <a:t>(</a:t>
            </a:r>
            <a:r>
              <a:rPr lang="ko-KR" altLang="en-US" dirty="0" err="1"/>
              <a:t>카멜표기법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단어와 단어 사이를 밑줄로 연결 </a:t>
            </a:r>
            <a:r>
              <a:rPr lang="en-US" altLang="ko-KR" dirty="0"/>
              <a:t>: </a:t>
            </a:r>
            <a:r>
              <a:rPr lang="ko-KR" altLang="en-US" dirty="0" err="1"/>
              <a:t>스네이크</a:t>
            </a:r>
            <a:r>
              <a:rPr lang="ko-KR" altLang="en-US" dirty="0"/>
              <a:t> 표기법</a:t>
            </a:r>
            <a:endParaRPr lang="en-US" altLang="ko-KR" dirty="0"/>
          </a:p>
          <a:p>
            <a:pPr lvl="1"/>
            <a:r>
              <a:rPr lang="ko-KR" altLang="en-US" sz="1600" dirty="0"/>
              <a:t>식별자의 종류</a:t>
            </a:r>
            <a:endParaRPr lang="en-US" altLang="ko-KR" sz="1600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B23AA11-62C6-4690-AC7F-BAA0DE2152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84794"/>
              </p:ext>
            </p:extLst>
          </p:nvPr>
        </p:nvGraphicFramePr>
        <p:xfrm>
          <a:off x="2539554" y="5112474"/>
          <a:ext cx="6197600" cy="1000125"/>
        </p:xfrm>
        <a:graphic>
          <a:graphicData uri="http://schemas.openxmlformats.org/drawingml/2006/table">
            <a:tbl>
              <a:tblPr/>
              <a:tblGrid>
                <a:gridCol w="2334408">
                  <a:extLst>
                    <a:ext uri="{9D8B030D-6E8A-4147-A177-3AD203B41FA5}">
                      <a16:colId xmlns:a16="http://schemas.microsoft.com/office/drawing/2014/main" val="553066596"/>
                    </a:ext>
                  </a:extLst>
                </a:gridCol>
                <a:gridCol w="1931596">
                  <a:extLst>
                    <a:ext uri="{9D8B030D-6E8A-4147-A177-3AD203B41FA5}">
                      <a16:colId xmlns:a16="http://schemas.microsoft.com/office/drawing/2014/main" val="455375882"/>
                    </a:ext>
                  </a:extLst>
                </a:gridCol>
                <a:gridCol w="1931596">
                  <a:extLst>
                    <a:ext uri="{9D8B030D-6E8A-4147-A177-3AD203B41FA5}">
                      <a16:colId xmlns:a16="http://schemas.microsoft.com/office/drawing/2014/main" val="3529739696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단독으로 사용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다른 식별자와 사용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02249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식별자 뒤에 괄호 없음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617407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식별자 뒤에 괄호 있음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2060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2922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1-3</a:t>
            </a:r>
            <a:r>
              <a:rPr lang="ko-KR" altLang="en-US" dirty="0"/>
              <a:t> 알아두어야 할 기본 용어</a:t>
            </a:r>
            <a:r>
              <a:rPr lang="en-US" altLang="ko-KR" sz="2400" dirty="0"/>
              <a:t>(4)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주석</a:t>
            </a:r>
            <a:r>
              <a:rPr lang="en-US" altLang="ko-KR" sz="1800" dirty="0"/>
              <a:t>: </a:t>
            </a:r>
            <a:r>
              <a:rPr lang="ko-KR" altLang="en-US" sz="1800" dirty="0"/>
              <a:t>프로그램 코드를 설명할 때 사용하며 프로그램 진행에는 전혀 영향을 주지 않음</a:t>
            </a:r>
            <a:endParaRPr lang="en-US" altLang="ko-KR" sz="1800" dirty="0"/>
          </a:p>
          <a:p>
            <a:pPr lvl="1"/>
            <a:r>
              <a:rPr lang="en-US" altLang="ko-KR" sz="1600" dirty="0"/>
              <a:t>HTML </a:t>
            </a:r>
            <a:r>
              <a:rPr lang="ko-KR" altLang="en-US" sz="1600" dirty="0"/>
              <a:t>태그 주석</a:t>
            </a:r>
            <a:r>
              <a:rPr lang="en-US" altLang="ko-KR" sz="1600" dirty="0"/>
              <a:t>: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&lt;!-- --&gt;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로 문자열을 감싸 생성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dirty="0"/>
              <a:t>자바스크립트 주석</a:t>
            </a:r>
            <a:endParaRPr lang="en-US" altLang="ko-KR" sz="1600" dirty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방법</a:t>
            </a:r>
            <a:r>
              <a:rPr lang="en-US" altLang="ko-KR" dirty="0"/>
              <a:t>1] //</a:t>
            </a:r>
            <a:r>
              <a:rPr lang="ko-KR" altLang="en-US" dirty="0"/>
              <a:t>를 입력하는 것으로 한 줄 주석을 표현</a:t>
            </a:r>
            <a:r>
              <a:rPr lang="en-US" altLang="ko-KR" dirty="0"/>
              <a:t>(// </a:t>
            </a:r>
            <a:r>
              <a:rPr lang="ko-KR" altLang="en-US" dirty="0"/>
              <a:t>뒤의 문장은 실행되지 않음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방법</a:t>
            </a:r>
            <a:r>
              <a:rPr lang="en-US" altLang="ko-KR" dirty="0"/>
              <a:t>2] /*</a:t>
            </a:r>
            <a:r>
              <a:rPr lang="ko-KR" altLang="en-US" dirty="0"/>
              <a:t>와 *</a:t>
            </a:r>
            <a:r>
              <a:rPr lang="en-US" altLang="ko-KR" dirty="0"/>
              <a:t>/</a:t>
            </a:r>
            <a:r>
              <a:rPr lang="ko-KR" altLang="en-US" dirty="0"/>
              <a:t>를 입력하여 여러 줄 주석을 표현</a:t>
            </a:r>
            <a:r>
              <a:rPr lang="en-US" altLang="ko-KR" dirty="0"/>
              <a:t>( /*</a:t>
            </a:r>
            <a:r>
              <a:rPr lang="ko-KR" altLang="en-US" dirty="0"/>
              <a:t>와 *</a:t>
            </a:r>
            <a:r>
              <a:rPr lang="en-US" altLang="ko-KR" dirty="0"/>
              <a:t>/ </a:t>
            </a:r>
            <a:r>
              <a:rPr lang="ko-KR" altLang="en-US" dirty="0"/>
              <a:t>사이에 있는 모든 문장은 실행되지 않음</a:t>
            </a:r>
            <a:r>
              <a:rPr lang="en-US" altLang="ko-KR" dirty="0"/>
              <a:t>)</a:t>
            </a: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63E3DB5-D32C-4553-92C0-5C740DB34A02}"/>
              </a:ext>
            </a:extLst>
          </p:cNvPr>
          <p:cNvSpPr/>
          <p:nvPr/>
        </p:nvSpPr>
        <p:spPr>
          <a:xfrm>
            <a:off x="2860085" y="2953512"/>
            <a:ext cx="5552395" cy="2484120"/>
          </a:xfrm>
          <a:prstGeom prst="roundRect">
            <a:avLst>
              <a:gd name="adj" fmla="val 7644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/>
            <a:r>
              <a:rPr lang="en-US" altLang="ko-KR" sz="1600" b="0" i="0" u="none" strike="noStrike" baseline="0" dirty="0">
                <a:solidFill>
                  <a:schemeClr val="tx1"/>
                </a:solidFill>
                <a:latin typeface="CLZEES+D2Coding"/>
              </a:rPr>
              <a:t>&lt;script&gt; </a:t>
            </a:r>
          </a:p>
          <a:p>
            <a:pPr marL="182563"/>
            <a:r>
              <a:rPr lang="en-US" altLang="ko-KR" sz="1600" b="0" i="0" u="none" strike="noStrike" baseline="0" dirty="0">
                <a:solidFill>
                  <a:schemeClr val="tx1"/>
                </a:solidFill>
                <a:latin typeface="CLZEES+D2Coding"/>
              </a:rPr>
              <a:t>// </a:t>
            </a:r>
            <a:r>
              <a:rPr lang="ko-KR" altLang="en-US" sz="1600" b="0" i="0" u="none" strike="noStrike" baseline="0" dirty="0">
                <a:solidFill>
                  <a:schemeClr val="tx1"/>
                </a:solidFill>
                <a:latin typeface="CLZEES+D2Coding"/>
              </a:rPr>
              <a:t>주석은 코드 실행에 아무 영향을 미치지 않습니다</a:t>
            </a:r>
            <a:r>
              <a:rPr lang="en-US" altLang="ko-KR" sz="1600" b="0" i="0" u="none" strike="noStrike" baseline="0" dirty="0">
                <a:solidFill>
                  <a:schemeClr val="tx1"/>
                </a:solidFill>
                <a:latin typeface="CLZEES+D2Coding"/>
              </a:rPr>
              <a:t>. </a:t>
            </a:r>
          </a:p>
          <a:p>
            <a:pPr marL="182563"/>
            <a:r>
              <a:rPr lang="en-US" altLang="ko-KR" sz="1600" b="0" i="0" u="none" strike="noStrike" baseline="0" dirty="0">
                <a:solidFill>
                  <a:schemeClr val="tx1"/>
                </a:solidFill>
                <a:latin typeface="CLZEES+D2Coding"/>
              </a:rPr>
              <a:t>/* </a:t>
            </a:r>
          </a:p>
          <a:p>
            <a:pPr marL="182563"/>
            <a:r>
              <a:rPr lang="en-US" altLang="ko-KR" sz="1600" b="0" i="0" u="none" strike="noStrike" baseline="0" dirty="0">
                <a:solidFill>
                  <a:schemeClr val="tx1"/>
                </a:solidFill>
                <a:latin typeface="CLZEES+D2Coding"/>
              </a:rPr>
              <a:t>alert('Hello JavaScript') </a:t>
            </a:r>
          </a:p>
          <a:p>
            <a:pPr marL="182563"/>
            <a:r>
              <a:rPr lang="en-US" altLang="ko-KR" sz="1600" b="0" i="0" u="none" strike="noStrike" baseline="0" dirty="0">
                <a:solidFill>
                  <a:schemeClr val="tx1"/>
                </a:solidFill>
                <a:latin typeface="CLZEES+D2Coding"/>
              </a:rPr>
              <a:t>alert('Hello JavaScript') </a:t>
            </a:r>
          </a:p>
          <a:p>
            <a:pPr marL="182563"/>
            <a:r>
              <a:rPr lang="en-US" altLang="ko-KR" sz="1600" b="0" i="0" u="none" strike="noStrike" baseline="0" dirty="0">
                <a:solidFill>
                  <a:schemeClr val="tx1"/>
                </a:solidFill>
                <a:latin typeface="CLZEES+D2Coding"/>
              </a:rPr>
              <a:t>alert('Hello JavaScript') </a:t>
            </a:r>
          </a:p>
          <a:p>
            <a:pPr marL="182563"/>
            <a:r>
              <a:rPr lang="ko-KR" altLang="en-US" sz="1600" b="0" i="0" u="none" strike="noStrike" baseline="0" dirty="0">
                <a:solidFill>
                  <a:schemeClr val="tx1"/>
                </a:solidFill>
                <a:latin typeface="CLZEES+D2Coding"/>
              </a:rPr>
              <a:t>*</a:t>
            </a:r>
            <a:r>
              <a:rPr lang="en-US" altLang="ko-KR" sz="1600" b="0" i="0" u="none" strike="noStrike" baseline="0" dirty="0">
                <a:solidFill>
                  <a:schemeClr val="tx1"/>
                </a:solidFill>
                <a:latin typeface="CLZEES+D2Coding"/>
              </a:rPr>
              <a:t>/ </a:t>
            </a:r>
          </a:p>
          <a:p>
            <a:pPr marL="182563"/>
            <a:r>
              <a:rPr lang="en-US" altLang="ko-KR" sz="1600" b="0" i="0" u="none" strike="noStrike" baseline="0" dirty="0">
                <a:solidFill>
                  <a:schemeClr val="tx1"/>
                </a:solidFill>
                <a:latin typeface="CLZEES+D2Coding"/>
              </a:rPr>
              <a:t>&lt;/script&gt;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239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1-3</a:t>
            </a:r>
            <a:r>
              <a:rPr lang="ko-KR" altLang="en-US" dirty="0"/>
              <a:t> 알아두어야 할 기본 용어</a:t>
            </a:r>
            <a:r>
              <a:rPr lang="en-US" altLang="ko-KR" sz="2400" dirty="0"/>
              <a:t>(5)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출력</a:t>
            </a:r>
            <a:r>
              <a:rPr lang="en-US" altLang="ko-KR" sz="1800" dirty="0"/>
              <a:t>: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자바스크립트는 다른 프로그래밍 언어와 비교해서 출력 방법이 많고 복잡한 편 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dirty="0"/>
              <a:t>간단한 표현식 결과 확인하기</a:t>
            </a:r>
            <a:endParaRPr lang="en-US" altLang="ko-KR" sz="1600" dirty="0"/>
          </a:p>
          <a:p>
            <a:pPr lvl="2"/>
            <a:r>
              <a:rPr lang="en-US" altLang="ko-KR" dirty="0"/>
              <a:t>01: </a:t>
            </a:r>
            <a:r>
              <a:rPr lang="ko-KR" altLang="en-US" dirty="0"/>
              <a:t>구글 크롬의 주소창에 </a:t>
            </a:r>
            <a:r>
              <a:rPr lang="en-US" altLang="ko-KR" dirty="0" err="1"/>
              <a:t>about:blank</a:t>
            </a:r>
            <a:r>
              <a:rPr lang="ko-KR" altLang="en-US" dirty="0"/>
              <a:t>를 입력해 빈 페이지로 들어가 단축키 </a:t>
            </a:r>
            <a:r>
              <a:rPr lang="en-US" altLang="ko-KR" dirty="0"/>
              <a:t>Ctrl + Shift+ I (</a:t>
            </a:r>
            <a:r>
              <a:rPr lang="ko-KR" altLang="en-US" dirty="0"/>
              <a:t>알파벳 ‘아이’</a:t>
            </a:r>
            <a:r>
              <a:rPr lang="en-US" altLang="ko-KR" dirty="0"/>
              <a:t>)</a:t>
            </a:r>
            <a:r>
              <a:rPr lang="ko-KR" altLang="en-US" dirty="0"/>
              <a:t>를 눌러서 개발자 환경을 띄우기</a:t>
            </a:r>
            <a:endParaRPr lang="en-US" altLang="ko-KR" dirty="0"/>
          </a:p>
          <a:p>
            <a:pPr lvl="2"/>
            <a:r>
              <a:rPr lang="en-US" altLang="ko-KR" dirty="0"/>
              <a:t>02: </a:t>
            </a:r>
            <a:r>
              <a:rPr lang="en-US" altLang="ko-KR" dirty="0" err="1"/>
              <a:t>about:blank</a:t>
            </a:r>
            <a:r>
              <a:rPr lang="ko-KR" altLang="en-US" dirty="0"/>
              <a:t>에서 </a:t>
            </a:r>
            <a:r>
              <a:rPr lang="en-US" altLang="ko-KR" dirty="0"/>
              <a:t>[Console] </a:t>
            </a:r>
            <a:r>
              <a:rPr lang="ko-KR" altLang="en-US" dirty="0"/>
              <a:t>탭을 클릭해 구글 크롬 개발자 도구에 진입</a:t>
            </a:r>
            <a:r>
              <a:rPr lang="en-US" altLang="ko-KR" dirty="0"/>
              <a:t>. </a:t>
            </a:r>
            <a:r>
              <a:rPr lang="ko-KR" altLang="en-US" dirty="0"/>
              <a:t>이곳에 어떤 값을 입력하면 곧바로 그 결과가 출력</a:t>
            </a:r>
            <a:endParaRPr lang="en-US" altLang="ko-KR" dirty="0"/>
          </a:p>
          <a:p>
            <a:pPr lvl="1"/>
            <a:r>
              <a:rPr lang="ko-KR" altLang="en-US" sz="1600" dirty="0"/>
              <a:t>경고창에 출력하기</a:t>
            </a:r>
            <a:endParaRPr lang="en-US" altLang="ko-KR" sz="1600" dirty="0"/>
          </a:p>
          <a:p>
            <a:pPr lvl="2"/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개발 전용 에디터를 사용할 때의 출력하는 방법</a:t>
            </a:r>
            <a:endParaRPr lang="en-US" altLang="ko-KR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2"/>
            <a:r>
              <a:rPr lang="en-US" altLang="ko-KR" dirty="0"/>
              <a:t>alert() </a:t>
            </a:r>
            <a:r>
              <a:rPr lang="ko-KR" altLang="en-US" dirty="0"/>
              <a:t>함수를 사용하여 웹 브라우저에 경고창을 띄우기</a:t>
            </a:r>
            <a:endParaRPr lang="en-US" altLang="ko-KR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콘솔에 출력하기</a:t>
            </a:r>
            <a:endParaRPr lang="en-US" altLang="ko-KR" sz="1600" dirty="0"/>
          </a:p>
          <a:p>
            <a:pPr lvl="2"/>
            <a:r>
              <a:rPr lang="en-US" altLang="ko-KR" dirty="0"/>
              <a:t>console.log( ) </a:t>
            </a:r>
            <a:r>
              <a:rPr lang="ko-KR" altLang="en-US" dirty="0"/>
              <a:t>메소드 사용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5BC11EA-3BCE-4E5B-A079-E11E1A1827C4}"/>
              </a:ext>
            </a:extLst>
          </p:cNvPr>
          <p:cNvSpPr/>
          <p:nvPr/>
        </p:nvSpPr>
        <p:spPr>
          <a:xfrm>
            <a:off x="4438458" y="4989206"/>
            <a:ext cx="4181856" cy="91967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CLZEES+D2Coding"/>
              </a:rPr>
              <a:t>&lt;script&gt; </a:t>
            </a:r>
          </a:p>
          <a:p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CLZEES+D2Coding"/>
              </a:rPr>
              <a:t>console.log('Hello JavaScript...!') </a:t>
            </a:r>
          </a:p>
          <a:p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CLZEES+D2Coding"/>
              </a:rPr>
              <a:t>&lt;/script&gt; </a:t>
            </a:r>
            <a:endParaRPr lang="ko-KR" alt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B78E88F-F691-4702-B1AD-66308FC85364}"/>
              </a:ext>
            </a:extLst>
          </p:cNvPr>
          <p:cNvSpPr/>
          <p:nvPr/>
        </p:nvSpPr>
        <p:spPr>
          <a:xfrm>
            <a:off x="7043357" y="3470559"/>
            <a:ext cx="4181856" cy="91967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CLZEES+D2Coding"/>
              </a:rPr>
              <a:t>&lt;script&gt; </a:t>
            </a:r>
          </a:p>
          <a:p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CLZEES+D2Coding"/>
              </a:rPr>
              <a:t>alert('Hello JavaScript...!') </a:t>
            </a:r>
          </a:p>
          <a:p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CLZEES+D2Coding"/>
              </a:rPr>
              <a:t>&lt;/script&gt;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3112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좀 더 알아보기</a:t>
            </a:r>
            <a:r>
              <a:rPr lang="en-US" altLang="ko-KR" dirty="0"/>
              <a:t>] </a:t>
            </a:r>
            <a:r>
              <a:rPr lang="ko-KR" altLang="en-US" dirty="0"/>
              <a:t>영어와 프로그래밍 언어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8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영어의 기본 형식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프로그래밍 언어의 기본적인 형식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console.log( )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메소드의 형식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프로그래밍 언어의 명령 표현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alert( )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함수의 형식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2"/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6312BF-5EB3-468B-A4C3-49AB260D07F3}"/>
              </a:ext>
            </a:extLst>
          </p:cNvPr>
          <p:cNvSpPr txBox="1"/>
          <p:nvPr/>
        </p:nvSpPr>
        <p:spPr>
          <a:xfrm>
            <a:off x="1267968" y="1230355"/>
            <a:ext cx="805891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 love you    →    </a:t>
            </a:r>
            <a:r>
              <a:rPr lang="ko-KR" altLang="en-US" sz="1600" dirty="0"/>
              <a:t>주어 </a:t>
            </a:r>
            <a:r>
              <a:rPr lang="en-US" altLang="ko-KR" sz="1600" dirty="0"/>
              <a:t>+ </a:t>
            </a:r>
            <a:r>
              <a:rPr lang="ko-KR" altLang="en-US" sz="1600" dirty="0"/>
              <a:t>동사</a:t>
            </a:r>
            <a:r>
              <a:rPr lang="en-US" altLang="ko-KR" sz="1600" dirty="0"/>
              <a:t>(</a:t>
            </a:r>
            <a:r>
              <a:rPr lang="ko-KR" altLang="en-US" sz="1600" dirty="0"/>
              <a:t>일반 동사 또는 </a:t>
            </a:r>
            <a:r>
              <a:rPr lang="en-US" altLang="ko-KR" sz="1600" dirty="0"/>
              <a:t>be </a:t>
            </a:r>
            <a:r>
              <a:rPr lang="ko-KR" altLang="en-US" sz="1600" dirty="0"/>
              <a:t>동사</a:t>
            </a:r>
            <a:r>
              <a:rPr lang="en-US" altLang="ko-KR" sz="1600" dirty="0"/>
              <a:t>) + </a:t>
            </a:r>
            <a:r>
              <a:rPr lang="ko-KR" altLang="en-US" sz="1600" dirty="0"/>
              <a:t>목적어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E663CE-95F5-41CE-9037-68E26E4B90DF}"/>
              </a:ext>
            </a:extLst>
          </p:cNvPr>
          <p:cNvSpPr txBox="1"/>
          <p:nvPr/>
        </p:nvSpPr>
        <p:spPr>
          <a:xfrm>
            <a:off x="1267968" y="2048793"/>
            <a:ext cx="805891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i.love</a:t>
            </a:r>
            <a:r>
              <a:rPr lang="en-US" altLang="ko-KR" sz="1600" dirty="0"/>
              <a:t>(you)   →    </a:t>
            </a:r>
            <a:r>
              <a:rPr lang="ko-KR" altLang="en-US" sz="1600" dirty="0"/>
              <a:t>주어 </a:t>
            </a:r>
            <a:r>
              <a:rPr lang="en-US" altLang="ko-KR" sz="1600" dirty="0"/>
              <a:t>+ </a:t>
            </a:r>
            <a:r>
              <a:rPr lang="ko-KR" altLang="en-US" sz="1600" dirty="0"/>
              <a:t>동사</a:t>
            </a:r>
            <a:r>
              <a:rPr lang="en-US" altLang="ko-KR" sz="1600" dirty="0"/>
              <a:t>(</a:t>
            </a:r>
            <a:r>
              <a:rPr lang="ko-KR" altLang="en-US" sz="1600" dirty="0"/>
              <a:t>함수</a:t>
            </a:r>
            <a:r>
              <a:rPr lang="en-US" altLang="ko-KR" sz="1600" dirty="0"/>
              <a:t>) + </a:t>
            </a:r>
            <a:r>
              <a:rPr lang="ko-KR" altLang="en-US" sz="1600" dirty="0"/>
              <a:t>목적어</a:t>
            </a:r>
            <a:r>
              <a:rPr lang="en-US" altLang="ko-KR" sz="1600" dirty="0"/>
              <a:t>(</a:t>
            </a:r>
            <a:r>
              <a:rPr lang="ko-KR" altLang="en-US" sz="1600" dirty="0"/>
              <a:t>매개변수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DA6361-5808-47D6-B18D-E1834E3E05E7}"/>
              </a:ext>
            </a:extLst>
          </p:cNvPr>
          <p:cNvSpPr txBox="1"/>
          <p:nvPr/>
        </p:nvSpPr>
        <p:spPr>
          <a:xfrm>
            <a:off x="1267968" y="2804411"/>
            <a:ext cx="805891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console.log("Hello JavaScript...!")    →    </a:t>
            </a:r>
            <a:r>
              <a:rPr lang="ko-KR" altLang="en-US" sz="1600" dirty="0"/>
              <a:t>주어 </a:t>
            </a:r>
            <a:r>
              <a:rPr lang="en-US" altLang="ko-KR" sz="1600" dirty="0"/>
              <a:t>+ </a:t>
            </a:r>
            <a:r>
              <a:rPr lang="ko-KR" altLang="en-US" sz="1600" dirty="0"/>
              <a:t>동사</a:t>
            </a:r>
            <a:r>
              <a:rPr lang="en-US" altLang="ko-KR" sz="1600" dirty="0"/>
              <a:t>(</a:t>
            </a:r>
            <a:r>
              <a:rPr lang="ko-KR" altLang="en-US" sz="1600" dirty="0"/>
              <a:t>함수</a:t>
            </a:r>
            <a:r>
              <a:rPr lang="en-US" altLang="ko-KR" sz="1600" dirty="0"/>
              <a:t>) + </a:t>
            </a:r>
            <a:r>
              <a:rPr lang="ko-KR" altLang="en-US" sz="1600" dirty="0"/>
              <a:t>목적어</a:t>
            </a:r>
            <a:r>
              <a:rPr lang="en-US" altLang="ko-KR" sz="1600" dirty="0"/>
              <a:t>(</a:t>
            </a:r>
            <a:r>
              <a:rPr lang="ko-KR" altLang="en-US" sz="1600" dirty="0"/>
              <a:t>매개변수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7F86E8-0260-4F90-BD35-0615E8D09103}"/>
              </a:ext>
            </a:extLst>
          </p:cNvPr>
          <p:cNvSpPr txBox="1"/>
          <p:nvPr/>
        </p:nvSpPr>
        <p:spPr>
          <a:xfrm>
            <a:off x="1267968" y="3605108"/>
            <a:ext cx="805891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love(you)   →    </a:t>
            </a:r>
            <a:r>
              <a:rPr lang="ko-KR" altLang="en-US" sz="1600" dirty="0"/>
              <a:t>동사</a:t>
            </a:r>
            <a:r>
              <a:rPr lang="en-US" altLang="ko-KR" sz="1600" dirty="0"/>
              <a:t>(</a:t>
            </a:r>
            <a:r>
              <a:rPr lang="ko-KR" altLang="en-US" sz="1600" dirty="0"/>
              <a:t>함수</a:t>
            </a:r>
            <a:r>
              <a:rPr lang="en-US" altLang="ko-KR" sz="1600" dirty="0"/>
              <a:t>) + </a:t>
            </a:r>
            <a:r>
              <a:rPr lang="ko-KR" altLang="en-US" sz="1600" dirty="0"/>
              <a:t>목적어</a:t>
            </a:r>
            <a:r>
              <a:rPr lang="en-US" altLang="ko-KR" sz="1600" dirty="0"/>
              <a:t>(</a:t>
            </a:r>
            <a:r>
              <a:rPr lang="ko-KR" altLang="en-US" sz="1600" dirty="0"/>
              <a:t>매개변수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36DBF-6B13-4792-AA2E-62D339DBCE67}"/>
              </a:ext>
            </a:extLst>
          </p:cNvPr>
          <p:cNvSpPr txBox="1"/>
          <p:nvPr/>
        </p:nvSpPr>
        <p:spPr>
          <a:xfrm>
            <a:off x="1267968" y="4439237"/>
            <a:ext cx="805891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alert("Hello JavaScript...!")   →    </a:t>
            </a:r>
            <a:r>
              <a:rPr lang="ko-KR" altLang="en-US" sz="1600" dirty="0"/>
              <a:t>동사</a:t>
            </a:r>
            <a:r>
              <a:rPr lang="en-US" altLang="ko-KR" sz="1600" dirty="0"/>
              <a:t>(</a:t>
            </a:r>
            <a:r>
              <a:rPr lang="ko-KR" altLang="en-US" sz="1600" dirty="0"/>
              <a:t>함수</a:t>
            </a:r>
            <a:r>
              <a:rPr lang="en-US" altLang="ko-KR" sz="1600" dirty="0"/>
              <a:t>) + </a:t>
            </a:r>
            <a:r>
              <a:rPr lang="ko-KR" altLang="en-US" sz="1600" dirty="0"/>
              <a:t>목적어</a:t>
            </a:r>
            <a:r>
              <a:rPr lang="en-US" altLang="ko-KR" sz="1600" dirty="0"/>
              <a:t>(</a:t>
            </a:r>
            <a:r>
              <a:rPr lang="ko-KR" altLang="en-US" sz="1600" dirty="0"/>
              <a:t>매개변수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16446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마무리①</a:t>
            </a:r>
            <a:r>
              <a:rPr lang="en-US" altLang="ko-KR" dirty="0"/>
              <a:t>]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7"/>
            <a:ext cx="11281052" cy="5759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rgbClr val="000000"/>
                </a:solidFill>
                <a:latin typeface="YoonV YoonMyungjo100Std_OTF"/>
              </a:rPr>
              <a:t>5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가지 키워드로 정리하는 핵심 포인트</a:t>
            </a: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표현식이란 값을 만들어내는 간단한 코드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문장이란 하나 이상의 표현식이 모여 구성되는 것으로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코드를 읽어 들이는 기본 단위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키워드란 프로그래밍 언어가 처음 만들어질 때 정해진 특별한 의미가 있는 단어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식별자란 이름을 붙일 때 사용하는 단어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주석은 프로그램 코드를 설명하는 문장으로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프로그램 진행에는 전혀 영향을 주지 않음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r>
              <a:rPr lang="ko-KR" altLang="en-US" sz="1800" dirty="0"/>
              <a:t>확인 문제</a:t>
            </a:r>
            <a:endParaRPr lang="en-US" altLang="ko-KR" sz="1800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/>
              <a:t>다음 단어 중 식별자로 사용할 수 있는 것은 </a:t>
            </a:r>
            <a:r>
              <a:rPr lang="en-US" altLang="ko-KR" sz="1600" dirty="0"/>
              <a:t>O</a:t>
            </a:r>
            <a:r>
              <a:rPr lang="ko-KR" altLang="en-US" sz="1600" dirty="0"/>
              <a:t>표</a:t>
            </a:r>
            <a:r>
              <a:rPr lang="en-US" altLang="ko-KR" sz="1600" dirty="0"/>
              <a:t>, </a:t>
            </a:r>
            <a:r>
              <a:rPr lang="ko-KR" altLang="en-US" sz="1600" dirty="0"/>
              <a:t>식별자로 사용할 수 없는 것은 </a:t>
            </a:r>
            <a:r>
              <a:rPr lang="en-US" altLang="ko-KR" sz="1600" dirty="0"/>
              <a:t>X</a:t>
            </a:r>
            <a:r>
              <a:rPr lang="ko-KR" altLang="en-US" sz="1600" dirty="0"/>
              <a:t>표</a:t>
            </a:r>
            <a:endParaRPr lang="en-US" altLang="ko-KR" sz="1600" dirty="0"/>
          </a:p>
          <a:p>
            <a:pPr marL="914400" lvl="2" indent="0">
              <a:buNone/>
            </a:pPr>
            <a:r>
              <a:rPr lang="ko-KR" altLang="en-US" dirty="0"/>
              <a:t>① </a:t>
            </a:r>
            <a:r>
              <a:rPr lang="en-US" altLang="ko-KR" dirty="0"/>
              <a:t>a (      )   </a:t>
            </a:r>
            <a:r>
              <a:rPr lang="ko-KR" altLang="en-US" dirty="0"/>
              <a:t>② </a:t>
            </a:r>
            <a:r>
              <a:rPr lang="en-US" altLang="ko-KR" dirty="0"/>
              <a:t>hello (      )    </a:t>
            </a:r>
            <a:r>
              <a:rPr lang="ko-KR" altLang="en-US" dirty="0"/>
              <a:t>③ </a:t>
            </a:r>
            <a:r>
              <a:rPr lang="en-US" altLang="ko-KR" dirty="0"/>
              <a:t>10times  (      )    </a:t>
            </a:r>
            <a:r>
              <a:rPr lang="ko-KR" altLang="en-US" dirty="0"/>
              <a:t>④ </a:t>
            </a:r>
            <a:r>
              <a:rPr lang="en-US" altLang="ko-KR" dirty="0"/>
              <a:t>_  (      )    </a:t>
            </a:r>
            <a:r>
              <a:rPr lang="ko-KR" altLang="en-US" dirty="0"/>
              <a:t>⑤ </a:t>
            </a:r>
            <a:r>
              <a:rPr lang="en-US" altLang="ko-KR" dirty="0"/>
              <a:t>$  (      )</a:t>
            </a:r>
            <a:endParaRPr lang="ko-KR" alt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/>
              <a:t>console.log()</a:t>
            </a:r>
            <a:r>
              <a:rPr lang="ko-KR" altLang="en-US" sz="1600" dirty="0"/>
              <a:t>에서 </a:t>
            </a:r>
            <a:r>
              <a:rPr lang="en-US" altLang="ko-KR" sz="1600" dirty="0"/>
              <a:t>console</a:t>
            </a:r>
            <a:r>
              <a:rPr lang="ko-KR" altLang="en-US" sz="1600" dirty="0"/>
              <a:t>은 다음 중 무엇일까</a:t>
            </a:r>
            <a:r>
              <a:rPr lang="en-US" altLang="ko-KR" sz="1600" dirty="0"/>
              <a:t>? </a:t>
            </a:r>
          </a:p>
          <a:p>
            <a:pPr marL="914400" lvl="2" indent="0">
              <a:buNone/>
            </a:pPr>
            <a:r>
              <a:rPr lang="ko-KR" altLang="en-US" sz="1400" dirty="0"/>
              <a:t>①키워드       ②식별자       ③연산자        ④메소드</a:t>
            </a:r>
            <a:endParaRPr lang="en-US" altLang="ko-KR" sz="14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/>
              <a:t>console.log()</a:t>
            </a:r>
            <a:r>
              <a:rPr lang="ko-KR" altLang="en-US" sz="1600" dirty="0"/>
              <a:t>에서 </a:t>
            </a:r>
            <a:r>
              <a:rPr lang="en-US" altLang="ko-KR" sz="1600" dirty="0"/>
              <a:t>log</a:t>
            </a:r>
            <a:r>
              <a:rPr lang="ko-KR" altLang="en-US" sz="1600" dirty="0"/>
              <a:t>는 다음 중 무엇일까</a:t>
            </a:r>
            <a:r>
              <a:rPr lang="en-US" altLang="ko-KR" sz="1600" dirty="0"/>
              <a:t>?(</a:t>
            </a:r>
            <a:r>
              <a:rPr lang="ko-KR" altLang="en-US" sz="1600" dirty="0"/>
              <a:t>중복 선택 가능</a:t>
            </a:r>
            <a:r>
              <a:rPr lang="en-US" altLang="ko-KR" sz="1600" dirty="0"/>
              <a:t>)</a:t>
            </a:r>
          </a:p>
          <a:p>
            <a:pPr marL="914400" lvl="2" indent="0">
              <a:buNone/>
            </a:pPr>
            <a:r>
              <a:rPr lang="ko-KR" altLang="en-US" sz="1400" dirty="0"/>
              <a:t>①키워드       ②식별자       ③연산자        ④메소드</a:t>
            </a:r>
            <a:endParaRPr lang="en-US" altLang="ko-KR" sz="1400" dirty="0"/>
          </a:p>
          <a:p>
            <a:pPr marL="914400" lvl="2" indent="0">
              <a:buNone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135329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마무리②</a:t>
            </a:r>
            <a:r>
              <a:rPr lang="en-US" altLang="ko-KR" dirty="0"/>
              <a:t>]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7"/>
            <a:ext cx="11281052" cy="5759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확인 문제</a:t>
            </a:r>
            <a:endParaRPr lang="en-US" altLang="ko-KR" sz="1800" dirty="0"/>
          </a:p>
          <a:p>
            <a:pPr marL="800100" lvl="1" indent="-342900">
              <a:buFont typeface="+mj-lt"/>
              <a:buAutoNum type="arabicPeriod" startAt="4"/>
            </a:pPr>
            <a:r>
              <a:rPr lang="ko-KR" altLang="en-US" sz="1600" dirty="0"/>
              <a:t>여러 단어로 이루어진 식별자 만들기</a:t>
            </a:r>
            <a:r>
              <a:rPr lang="en-US" altLang="ko-KR" sz="1600" dirty="0"/>
              <a:t> (</a:t>
            </a:r>
            <a:r>
              <a:rPr lang="ko-KR" altLang="en-US" sz="1600" dirty="0"/>
              <a:t>식별자를 만드는 일반적인 관례 참조</a:t>
            </a:r>
            <a:r>
              <a:rPr lang="en-US" altLang="ko-KR" sz="1600" dirty="0"/>
              <a:t>)</a:t>
            </a:r>
          </a:p>
          <a:p>
            <a:pPr marL="914400" lvl="2" indent="0">
              <a:buNone/>
            </a:pPr>
            <a:r>
              <a:rPr lang="en-US" altLang="ko-KR" dirty="0"/>
              <a:t>①we are the world (                                ) </a:t>
            </a:r>
          </a:p>
          <a:p>
            <a:pPr marL="914400" lvl="2" indent="0">
              <a:buNone/>
            </a:pPr>
            <a:r>
              <a:rPr lang="en-US" altLang="ko-KR" dirty="0"/>
              <a:t>②create output (                       ) </a:t>
            </a:r>
          </a:p>
          <a:p>
            <a:pPr marL="914400" lvl="2" indent="0">
              <a:buNone/>
            </a:pPr>
            <a:r>
              <a:rPr lang="en-US" altLang="ko-KR" dirty="0"/>
              <a:t>③create request (                        ) </a:t>
            </a:r>
          </a:p>
          <a:p>
            <a:pPr marL="914400" lvl="2" indent="0">
              <a:buNone/>
            </a:pPr>
            <a:r>
              <a:rPr lang="en-US" altLang="ko-KR" dirty="0"/>
              <a:t>④ </a:t>
            </a:r>
            <a:r>
              <a:rPr lang="en-US" altLang="ko-KR" dirty="0" err="1"/>
              <a:t>init</a:t>
            </a:r>
            <a:r>
              <a:rPr lang="en-US" altLang="ko-KR" dirty="0"/>
              <a:t> server (                       ) </a:t>
            </a:r>
          </a:p>
          <a:p>
            <a:pPr marL="914400" lvl="2" indent="0">
              <a:buNone/>
            </a:pPr>
            <a:r>
              <a:rPr lang="en-US" altLang="ko-KR" dirty="0"/>
              <a:t>⑤ </a:t>
            </a:r>
            <a:r>
              <a:rPr lang="en-US" altLang="ko-KR" dirty="0" err="1"/>
              <a:t>init</a:t>
            </a:r>
            <a:r>
              <a:rPr lang="en-US" altLang="ko-KR" dirty="0"/>
              <a:t> matrix (                       )</a:t>
            </a:r>
          </a:p>
          <a:p>
            <a:pPr marL="800100" lvl="1" indent="-342900">
              <a:buFont typeface="+mj-lt"/>
              <a:buAutoNum type="arabicPeriod" startAt="4"/>
            </a:pPr>
            <a:r>
              <a:rPr lang="ko-KR" altLang="en-US" sz="1600" dirty="0"/>
              <a:t>다음 코드를 입력해보고 어떤 오류가 뜨는지 확인하기</a:t>
            </a:r>
            <a:endParaRPr lang="en-US" altLang="ko-KR" sz="1600" dirty="0"/>
          </a:p>
          <a:p>
            <a:pPr marL="914400" lvl="2" indent="0">
              <a:buNone/>
            </a:pPr>
            <a:r>
              <a:rPr lang="en-US" altLang="ko-KR" dirty="0"/>
              <a:t>①   konsole.log('</a:t>
            </a:r>
            <a:r>
              <a:rPr lang="ko-KR" altLang="en-US" dirty="0"/>
              <a:t>안녕하세요</a:t>
            </a:r>
            <a:r>
              <a:rPr lang="en-US" altLang="ko-KR" dirty="0"/>
              <a:t>’)</a:t>
            </a:r>
          </a:p>
          <a:p>
            <a:pPr marL="914400" lvl="2" indent="0">
              <a:buNone/>
            </a:pPr>
            <a:r>
              <a:rPr lang="en-US" altLang="ko-KR" dirty="0"/>
              <a:t>②   +++ 1 ++ 2 + 3</a:t>
            </a:r>
          </a:p>
          <a:p>
            <a:pPr marL="914400" lvl="2" indent="0">
              <a:buNone/>
            </a:pPr>
            <a:r>
              <a:rPr lang="en-US" altLang="ko-KR" dirty="0"/>
              <a:t>③   console.log)</a:t>
            </a:r>
          </a:p>
          <a:p>
            <a:pPr marL="914400" lvl="2" indent="0">
              <a:buNone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4398784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0ABC18-DD88-40FC-8F3A-CC4F53B06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dirty="0">
                <a:solidFill>
                  <a:schemeClr val="tx1"/>
                </a:solidFill>
                <a:latin typeface="+mj-lt"/>
                <a:ea typeface="+mj-ea"/>
              </a:rPr>
              <a:t>추가용어 및 팁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0A08CE-BC3E-40F3-AC53-664A18A886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+mn-lt"/>
                <a:ea typeface="+mn-ea"/>
              </a:rPr>
              <a:t> REPL(Read Eval Print Loop)</a:t>
            </a:r>
          </a:p>
          <a:p>
            <a:pPr lvl="1" latinLnBrk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+mn-lt"/>
                <a:ea typeface="+mn-ea"/>
              </a:rPr>
              <a:t>크롬 콘솔 창에서 그 때 그 때 코드를 실행할 수 있는 것</a:t>
            </a:r>
            <a:endParaRPr lang="en-US" altLang="ko-KR" sz="2000">
              <a:latin typeface="+mn-lt"/>
              <a:ea typeface="+mn-ea"/>
            </a:endParaRPr>
          </a:p>
          <a:p>
            <a:pPr latinLnBrk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latin typeface="+mn-lt"/>
                <a:ea typeface="+mn-ea"/>
              </a:rPr>
              <a:t>콘솔창을 별도로 띄울 수 있음</a:t>
            </a:r>
            <a:endParaRPr lang="en-US" altLang="ko-KR">
              <a:latin typeface="+mn-lt"/>
              <a:ea typeface="+mn-ea"/>
            </a:endParaRPr>
          </a:p>
          <a:p>
            <a:pPr lvl="1" latinLnBrk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+mn-lt"/>
                <a:ea typeface="+mn-ea"/>
              </a:rPr>
              <a:t>웹브라우저창을</a:t>
            </a:r>
            <a:r>
              <a:rPr lang="en-US" altLang="ko-KR" sz="2000">
                <a:latin typeface="+mn-lt"/>
                <a:ea typeface="+mn-ea"/>
              </a:rPr>
              <a:t> 100% </a:t>
            </a:r>
            <a:r>
              <a:rPr lang="ko-KR" altLang="en-US" sz="2000">
                <a:latin typeface="+mn-lt"/>
                <a:ea typeface="+mn-ea"/>
              </a:rPr>
              <a:t>띄우면서 콘솔창만 따로 띄울 수 있다는 것</a:t>
            </a:r>
            <a:r>
              <a:rPr lang="en-US" altLang="ko-KR" sz="2000">
                <a:latin typeface="+mn-lt"/>
                <a:ea typeface="+mn-ea"/>
              </a:rPr>
              <a:t>!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E0EAC7B-923B-47B9-9FCD-633BC00F3E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90" r="-1" b="1414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C10C0B-60F1-479F-A92F-8E020FBECC2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685810" y="6492240"/>
            <a:ext cx="305086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  <a:defRPr/>
            </a:pPr>
            <a:r>
              <a:rPr lang="en-US" altLang="ko-KR" sz="120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〉 〉 </a:t>
            </a:r>
            <a:r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혼자 공부하는 자바스크립트</a:t>
            </a:r>
            <a:endParaRPr lang="en-US" altLang="ko-KR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C0F7D5B-015B-47CE-B9F1-EA55739C1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5070" y="6492240"/>
            <a:ext cx="105571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  <a:defRPr/>
            </a:pPr>
            <a:fld id="{6353835A-5E09-4503-B599-6DF340CA3988}" type="slidenum">
              <a:rPr lang="en-US" altLang="ko-KR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</a:rPr>
              <a:pPr latinLnBrk="0">
                <a:spcAft>
                  <a:spcPts val="600"/>
                </a:spcAft>
                <a:defRPr/>
              </a:pPr>
              <a:t>26</a:t>
            </a:fld>
            <a:endParaRPr lang="en-US" altLang="ko-KR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80189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9ABA4-823E-4486-B4C7-B4BBDA16F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>
                <a:solidFill>
                  <a:schemeClr val="tx1"/>
                </a:solidFill>
                <a:latin typeface="+mj-lt"/>
                <a:ea typeface="+mj-ea"/>
              </a:rPr>
              <a:t>추가용어 및 팁</a:t>
            </a:r>
            <a:r>
              <a:rPr lang="en-US" altLang="ko-KR" sz="3200" dirty="0">
                <a:solidFill>
                  <a:schemeClr val="tx1"/>
                </a:solidFill>
                <a:latin typeface="+mj-lt"/>
                <a:ea typeface="+mj-ea"/>
              </a:rPr>
              <a:t>(BOM?</a:t>
            </a:r>
            <a:r>
              <a:rPr lang="ko-KR" altLang="en-US" sz="3200" dirty="0">
                <a:solidFill>
                  <a:schemeClr val="tx1"/>
                </a:solidFill>
                <a:latin typeface="+mj-lt"/>
                <a:ea typeface="+mj-ea"/>
              </a:rPr>
              <a:t> </a:t>
            </a:r>
            <a:r>
              <a:rPr lang="en-US" altLang="ko-KR" sz="3200">
                <a:solidFill>
                  <a:schemeClr val="tx1"/>
                </a:solidFill>
                <a:latin typeface="+mj-lt"/>
                <a:ea typeface="+mj-ea"/>
              </a:rPr>
              <a:t>DOM?)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CA24A62-C18E-4679-B8BB-DC6B921C2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B56918-5853-4445-AEB3-D9C8D44F6F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730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BOM</a:t>
            </a:r>
          </a:p>
          <a:p>
            <a:pPr lvl="1"/>
            <a:r>
              <a:rPr lang="ko-KR" altLang="en-US" sz="2000" dirty="0"/>
              <a:t>브라우저나 운영체제의 여러가지 정보를 읽거나 조작하는 기능을 제공해주는 모델</a:t>
            </a:r>
            <a:endParaRPr lang="en-US" altLang="ko-KR" sz="2000" dirty="0"/>
          </a:p>
          <a:p>
            <a:pPr lvl="1"/>
            <a:r>
              <a:rPr lang="ko-KR" altLang="en-US" sz="2000" dirty="0"/>
              <a:t>이 부분은 추후 </a:t>
            </a:r>
            <a:r>
              <a:rPr lang="en-US" altLang="ko-KR" sz="2000" dirty="0" err="1"/>
              <a:t>jsp</a:t>
            </a:r>
            <a:r>
              <a:rPr lang="en-US" altLang="ko-KR" sz="2000" dirty="0"/>
              <a:t> </a:t>
            </a:r>
            <a:r>
              <a:rPr lang="ko-KR" altLang="en-US" sz="2000" dirty="0"/>
              <a:t>할 때 다시 공부하거나 하시면 됩니다</a:t>
            </a:r>
            <a:r>
              <a:rPr lang="en-US" altLang="ko-KR" sz="2000" dirty="0"/>
              <a:t>.</a:t>
            </a:r>
          </a:p>
          <a:p>
            <a:r>
              <a:rPr lang="en-US" altLang="ko-KR" sz="2400" dirty="0"/>
              <a:t>DOM</a:t>
            </a:r>
          </a:p>
          <a:p>
            <a:pPr lvl="1"/>
            <a:r>
              <a:rPr lang="en-US" altLang="ko-KR" sz="2200" dirty="0"/>
              <a:t>DOM </a:t>
            </a:r>
            <a:r>
              <a:rPr lang="ko-KR" altLang="en-US" sz="2200" dirty="0"/>
              <a:t>객체 혹은 </a:t>
            </a:r>
            <a:r>
              <a:rPr lang="en-US" altLang="ko-KR" sz="2200" dirty="0"/>
              <a:t>DOM</a:t>
            </a:r>
            <a:r>
              <a:rPr lang="ko-KR" altLang="en-US" sz="2200" dirty="0"/>
              <a:t>을 </a:t>
            </a:r>
            <a:r>
              <a:rPr lang="ko-KR" altLang="en-US" sz="2200" dirty="0" err="1"/>
              <a:t>써야한다라는</a:t>
            </a:r>
            <a:r>
              <a:rPr lang="ko-KR" altLang="en-US" sz="2200" dirty="0"/>
              <a:t> 말을 자주 들어봤을 것임</a:t>
            </a:r>
            <a:endParaRPr lang="en-US" altLang="ko-KR" sz="2200" dirty="0"/>
          </a:p>
          <a:p>
            <a:pPr lvl="1"/>
            <a:r>
              <a:rPr lang="en-US" altLang="ko-KR" sz="2000" dirty="0"/>
              <a:t>BOM</a:t>
            </a:r>
            <a:r>
              <a:rPr lang="ko-KR" altLang="en-US" sz="2000" dirty="0"/>
              <a:t>에 속하는 것</a:t>
            </a:r>
            <a:endParaRPr lang="en-US" altLang="ko-KR" sz="2000" dirty="0"/>
          </a:p>
          <a:p>
            <a:pPr lvl="1"/>
            <a:r>
              <a:rPr lang="en-US" altLang="ko-KR" sz="2000" dirty="0"/>
              <a:t>HTML</a:t>
            </a:r>
            <a:r>
              <a:rPr lang="ko-KR" altLang="en-US" sz="2000" dirty="0"/>
              <a:t>을 동적으로 조절해주는 객체</a:t>
            </a:r>
            <a:endParaRPr lang="en-US" altLang="ko-KR" sz="2000" dirty="0"/>
          </a:p>
          <a:p>
            <a:pPr lvl="1"/>
            <a:r>
              <a:rPr lang="ko-KR" altLang="en-US" sz="2000" dirty="0"/>
              <a:t>대표적인 </a:t>
            </a:r>
            <a:r>
              <a:rPr lang="en-US" altLang="ko-KR" sz="2000" dirty="0"/>
              <a:t>DOM : document</a:t>
            </a:r>
          </a:p>
          <a:p>
            <a:pPr lvl="1"/>
            <a:r>
              <a:rPr lang="en-US" altLang="ko-KR" sz="2000" dirty="0"/>
              <a:t>BOM</a:t>
            </a:r>
            <a:r>
              <a:rPr lang="ko-KR" altLang="en-US" sz="2000" dirty="0"/>
              <a:t>에 속했지만 </a:t>
            </a:r>
            <a:r>
              <a:rPr lang="en-US" altLang="ko-KR" sz="2000" dirty="0"/>
              <a:t>DOM=BOM</a:t>
            </a:r>
            <a:r>
              <a:rPr lang="ko-KR" altLang="en-US" sz="2000" dirty="0"/>
              <a:t>이라고 생각할 정도로 중요함</a:t>
            </a:r>
          </a:p>
          <a:p>
            <a:endParaRPr lang="ko-KR" altLang="en-US" sz="240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F9B768-6986-4BD6-BF8C-2368DBD76E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자바스크립트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0112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0E333E-71DD-7049-8195-20640270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131C8B5-353C-DD47-B91A-E4E0FEE2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책의 학습 목표</a:t>
            </a:r>
            <a:endParaRPr lang="x-none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301C5D93-70E4-4CBC-BBF8-FCC3AFED189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930D5A-3073-42CB-919C-264D9ED344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8"/>
            <a:ext cx="11505693" cy="5222377"/>
          </a:xfrm>
        </p:spPr>
        <p:txBody>
          <a:bodyPr numCol="2" spcCol="180000">
            <a:normAutofit fontScale="77500" lnSpcReduction="20000"/>
          </a:bodyPr>
          <a:lstStyle/>
          <a:p>
            <a:pPr marL="176213" indent="-1762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300" b="1" dirty="0"/>
              <a:t>CHAPTER 01: </a:t>
            </a:r>
            <a:r>
              <a:rPr lang="ko-KR" altLang="en-US" sz="2300" b="1" dirty="0"/>
              <a:t>자바스크립트 개요와 개발환경 설정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자바스크립트 개발환경 설치와 자바스크립트 프로그래밍 기본 용어 학습</a:t>
            </a:r>
            <a:endParaRPr lang="en-US" altLang="ko-KR" sz="2200" dirty="0"/>
          </a:p>
          <a:p>
            <a:pPr marL="176213" indent="-1762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300" b="1" dirty="0"/>
              <a:t>CHAPTER 02: </a:t>
            </a:r>
            <a:r>
              <a:rPr lang="ko-KR" altLang="en-US" sz="2300" b="1" dirty="0"/>
              <a:t>자료와 변수</a:t>
            </a:r>
            <a:endParaRPr lang="en-US" altLang="ko-KR" sz="23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프로그램 개발의 첫걸음</a:t>
            </a:r>
            <a:r>
              <a:rPr lang="en-US" altLang="ko-KR" sz="2200" dirty="0"/>
              <a:t>. </a:t>
            </a:r>
            <a:r>
              <a:rPr lang="ko-KR" altLang="en-US" sz="2200" dirty="0"/>
              <a:t>자료형과 변수 학습</a:t>
            </a:r>
            <a:endParaRPr lang="en-US" altLang="ko-KR" sz="2200" dirty="0"/>
          </a:p>
          <a:p>
            <a:pPr marL="176213" indent="-1762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300" b="1" dirty="0"/>
              <a:t>CHAPTER 03: </a:t>
            </a:r>
            <a:r>
              <a:rPr lang="ko-KR" altLang="en-US" sz="2300" b="1" dirty="0"/>
              <a:t>조건문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프로그램의 흐름을 변화시키는 요소</a:t>
            </a:r>
            <a:r>
              <a:rPr lang="en-US" altLang="ko-KR" sz="2200" dirty="0"/>
              <a:t>. </a:t>
            </a:r>
            <a:r>
              <a:rPr lang="ko-KR" altLang="en-US" sz="2200" dirty="0"/>
              <a:t>조건문의 </a:t>
            </a:r>
            <a:r>
              <a:rPr lang="en-US" altLang="ko-KR" sz="2200" dirty="0"/>
              <a:t/>
            </a:r>
            <a:br>
              <a:rPr lang="en-US" altLang="ko-KR" sz="2200" dirty="0"/>
            </a:br>
            <a:r>
              <a:rPr lang="ko-KR" altLang="en-US" sz="2200" dirty="0"/>
              <a:t>종류를 알아보고 사용 방법을 이해</a:t>
            </a:r>
            <a:endParaRPr lang="en-US" altLang="ko-KR" sz="2200" dirty="0"/>
          </a:p>
          <a:p>
            <a:pPr marL="176213" indent="-1762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300" b="1" dirty="0"/>
              <a:t>CHAPTER 04: </a:t>
            </a:r>
            <a:r>
              <a:rPr lang="ko-KR" altLang="en-US" sz="2300" b="1" dirty="0"/>
              <a:t>반복문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배열의 개념과 문법을 익혀 </a:t>
            </a:r>
            <a:r>
              <a:rPr lang="en-US" altLang="ko-KR" sz="2200" dirty="0"/>
              <a:t>while </a:t>
            </a:r>
            <a:r>
              <a:rPr lang="ko-KR" altLang="en-US" sz="2200" dirty="0"/>
              <a:t>반복문과 </a:t>
            </a:r>
            <a:r>
              <a:rPr lang="en-US" altLang="ko-KR" sz="2200" dirty="0"/>
              <a:t/>
            </a:r>
            <a:br>
              <a:rPr lang="en-US" altLang="ko-KR" sz="2200" dirty="0"/>
            </a:br>
            <a:r>
              <a:rPr lang="en-US" altLang="ko-KR" sz="2200" dirty="0"/>
              <a:t>for </a:t>
            </a:r>
            <a:r>
              <a:rPr lang="ko-KR" altLang="en-US" sz="2200" dirty="0"/>
              <a:t>반복문 학습</a:t>
            </a:r>
            <a:endParaRPr lang="en-US" altLang="ko-KR" sz="2200" dirty="0"/>
          </a:p>
          <a:p>
            <a:pPr marL="176213" indent="-1762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300" b="1" dirty="0"/>
              <a:t>CHAPTER 05: </a:t>
            </a:r>
            <a:r>
              <a:rPr lang="ko-KR" altLang="en-US" sz="2300" b="1" dirty="0"/>
              <a:t>함수 </a:t>
            </a:r>
            <a:endParaRPr lang="en-US" altLang="ko-KR" sz="23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다양한 형태의 함수를 만들기와 매개변수를 다루는 방법 이해</a:t>
            </a:r>
            <a:endParaRPr lang="en-US" altLang="ko-KR" sz="2200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2200" dirty="0"/>
          </a:p>
          <a:p>
            <a:pPr marL="176213" indent="-1762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300" b="1" dirty="0"/>
              <a:t>CHAPER 06: </a:t>
            </a:r>
            <a:r>
              <a:rPr lang="ko-KR" altLang="en-US" sz="2300" b="1" dirty="0"/>
              <a:t>객체</a:t>
            </a:r>
            <a:endParaRPr lang="en-US" altLang="ko-KR" sz="23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객체의 속성과 메소드</a:t>
            </a:r>
            <a:r>
              <a:rPr lang="en-US" altLang="ko-KR" sz="2200" dirty="0"/>
              <a:t>, </a:t>
            </a:r>
            <a:r>
              <a:rPr lang="ko-KR" altLang="en-US" sz="2200" dirty="0"/>
              <a:t>생성</a:t>
            </a:r>
            <a:r>
              <a:rPr lang="en-US" altLang="ko-KR" sz="2200" dirty="0"/>
              <a:t>,</a:t>
            </a:r>
            <a:r>
              <a:rPr lang="ko-KR" altLang="en-US" sz="2200" dirty="0"/>
              <a:t> 관리하는 기본 문법</a:t>
            </a:r>
            <a:r>
              <a:rPr lang="en-US" altLang="ko-KR" sz="2200" dirty="0"/>
              <a:t> </a:t>
            </a:r>
            <a:r>
              <a:rPr lang="ko-KR" altLang="en-US" sz="2200" dirty="0"/>
              <a:t>학습</a:t>
            </a:r>
            <a:endParaRPr lang="en-US" altLang="ko-KR" sz="2200" dirty="0"/>
          </a:p>
          <a:p>
            <a:pPr marL="176213" indent="-1762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300" b="1" dirty="0"/>
              <a:t>CHAPER 07: </a:t>
            </a:r>
            <a:r>
              <a:rPr lang="ko-KR" altLang="en-US" sz="2300" b="1" dirty="0"/>
              <a:t>문서 객체 모델</a:t>
            </a:r>
            <a:endParaRPr lang="en-US" altLang="ko-KR" sz="23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200" dirty="0" err="1"/>
              <a:t>DOMContentLoaded</a:t>
            </a:r>
            <a:r>
              <a:rPr lang="en-US" altLang="ko-KR" sz="2200" dirty="0"/>
              <a:t> </a:t>
            </a:r>
            <a:r>
              <a:rPr lang="ko-KR" altLang="en-US" sz="2200" dirty="0"/>
              <a:t>이벤트를 사용한 문서 객체 조작과 다양한 이벤트의 사용 방법 이해</a:t>
            </a:r>
            <a:endParaRPr lang="en-US" altLang="ko-KR" sz="2200" dirty="0"/>
          </a:p>
          <a:p>
            <a:pPr marL="176213" indent="-1762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300" b="1" dirty="0"/>
              <a:t>CHAPER 08: </a:t>
            </a:r>
            <a:r>
              <a:rPr lang="ko-KR" altLang="en-US" sz="2300" b="1" dirty="0"/>
              <a:t>예외 처리</a:t>
            </a:r>
            <a:endParaRPr lang="en-US" altLang="ko-KR" sz="23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구문 오류와 예외를 구분하고</a:t>
            </a:r>
            <a:r>
              <a:rPr lang="en-US" altLang="ko-KR" sz="2200" dirty="0"/>
              <a:t>, </a:t>
            </a:r>
            <a:r>
              <a:rPr lang="ko-KR" altLang="en-US" sz="2200" dirty="0"/>
              <a:t>예외 처리의 필요성과 예외를 강제로 발생시키는 방법을 이해</a:t>
            </a:r>
            <a:endParaRPr lang="en-US" altLang="ko-KR" sz="2200" dirty="0"/>
          </a:p>
          <a:p>
            <a:pPr marL="176213" indent="-1762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300" b="1" dirty="0"/>
              <a:t>CHAPER 09: </a:t>
            </a:r>
            <a:r>
              <a:rPr lang="ko-KR" altLang="en-US" sz="2300" b="1" dirty="0"/>
              <a:t>클래스</a:t>
            </a:r>
            <a:endParaRPr lang="en-US" altLang="ko-KR" sz="23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객체 지향을 이해하고 클래스의 개념과 문법 학습</a:t>
            </a:r>
            <a:endParaRPr lang="en-US" altLang="ko-KR" sz="2200" dirty="0"/>
          </a:p>
          <a:p>
            <a:pPr marL="176213" indent="-1762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300" b="1" dirty="0"/>
              <a:t>CHAPER 10: </a:t>
            </a:r>
            <a:r>
              <a:rPr lang="ko-KR" altLang="en-US" sz="2300" b="1" dirty="0"/>
              <a:t>리액트 라이브러리</a:t>
            </a:r>
            <a:endParaRPr lang="en-US" altLang="ko-KR" sz="23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리액트 라이브러리 사용 방법과 간단한 애플리케이션을 만드는 방법 학습</a:t>
            </a:r>
            <a:endParaRPr lang="en-US" altLang="ko-KR" sz="2200" dirty="0"/>
          </a:p>
          <a:p>
            <a:pPr>
              <a:buClr>
                <a:schemeClr val="tx1"/>
              </a:buClr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019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 txBox="1">
            <a:spLocks/>
          </p:cNvSpPr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endParaRPr lang="en-US" altLang="ko-KR" sz="2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A2D139-0D54-6740-BC96-84B38FA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x-none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7389A846-A623-F04D-A5F3-1E4377CC921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11225" y="814388"/>
            <a:ext cx="11280775" cy="13543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CHAPTER 01: </a:t>
            </a:r>
            <a:r>
              <a:rPr lang="ko-KR" altLang="en-US" dirty="0"/>
              <a:t>자바스크립트 개요와 개발환경 설정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D0B1B5-3110-43A4-8AEC-886CC2D20C21}"/>
              </a:ext>
            </a:extLst>
          </p:cNvPr>
          <p:cNvSpPr txBox="1"/>
          <p:nvPr/>
        </p:nvSpPr>
        <p:spPr>
          <a:xfrm>
            <a:off x="1195754" y="2317102"/>
            <a:ext cx="10034954" cy="2868406"/>
          </a:xfrm>
          <a:prstGeom prst="rect">
            <a:avLst/>
          </a:prstGeom>
          <a:noFill/>
        </p:spPr>
        <p:txBody>
          <a:bodyPr wrap="square" numCol="1" spcCol="360000" rtlCol="0">
            <a:noAutofit/>
          </a:bodyPr>
          <a:lstStyle/>
          <a:p>
            <a:r>
              <a:rPr lang="en-US" altLang="ko-KR" dirty="0"/>
              <a:t>SECTION 1-1 </a:t>
            </a:r>
            <a:r>
              <a:rPr lang="ko-KR" altLang="en-US" dirty="0"/>
              <a:t>자바스크립트의 활용</a:t>
            </a:r>
            <a:endParaRPr lang="en-US" altLang="ko-KR" dirty="0"/>
          </a:p>
          <a:p>
            <a:r>
              <a:rPr lang="en-US" altLang="ko-KR" dirty="0"/>
              <a:t>SECTION 1-2 </a:t>
            </a:r>
            <a:r>
              <a:rPr lang="ko-KR" altLang="en-US" dirty="0"/>
              <a:t>개발환경 설치와 코드 실행</a:t>
            </a:r>
            <a:endParaRPr lang="en-US" altLang="ko-KR" dirty="0"/>
          </a:p>
          <a:p>
            <a:r>
              <a:rPr lang="en-US" altLang="ko-KR" dirty="0"/>
              <a:t>SECTION 1-3 </a:t>
            </a:r>
            <a:r>
              <a:rPr lang="ko-KR" altLang="en-US" dirty="0"/>
              <a:t>알아두어야 할 기본 용어</a:t>
            </a:r>
            <a:endParaRPr lang="en-US" altLang="ko-KR" dirty="0"/>
          </a:p>
        </p:txBody>
      </p:sp>
      <p:sp>
        <p:nvSpPr>
          <p:cNvPr id="12" name="바닥글 개체 틀 36">
            <a:extLst>
              <a:ext uri="{FF2B5EF4-FFF2-40B4-BE49-F238E27FC236}">
                <a16:creationId xmlns:a16="http://schemas.microsoft.com/office/drawing/2014/main" id="{8D9C2507-1000-48C0-BCD3-1F511BF9F7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8983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228E8E3-0E6B-F440-8FD7-C16EDF946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x-none" sz="3600" b="1" dirty="0">
                <a:cs typeface="+mj-cs"/>
              </a:rPr>
              <a:t>CHAPTER </a:t>
            </a:r>
            <a:r>
              <a:rPr lang="en-US" altLang="ko-KR" sz="3600" b="1" dirty="0">
                <a:cs typeface="+mj-cs"/>
              </a:rPr>
              <a:t>01 </a:t>
            </a:r>
            <a:r>
              <a:rPr lang="ko-KR" altLang="en-US" sz="3600" b="1" dirty="0">
                <a:cs typeface="+mj-cs"/>
              </a:rPr>
              <a:t>자바스크립트 개요와 개발환경 설정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CCBA41-B0B5-444D-A186-6592307FAB7C}"/>
              </a:ext>
            </a:extLst>
          </p:cNvPr>
          <p:cNvSpPr txBox="1"/>
          <p:nvPr/>
        </p:nvSpPr>
        <p:spPr>
          <a:xfrm>
            <a:off x="630465" y="3991169"/>
            <a:ext cx="10328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자바스크립트 개발환경 설치와 자바스크립트 프로그래밍 기본 용어 학습</a:t>
            </a:r>
          </a:p>
        </p:txBody>
      </p:sp>
    </p:spTree>
    <p:extLst>
      <p:ext uri="{BB962C8B-B14F-4D97-AF65-F5344CB8AC3E}">
        <p14:creationId xmlns:p14="http://schemas.microsoft.com/office/powerpoint/2010/main" val="167123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2A0AC-8B43-45EA-A807-D442357A7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들어가기 전에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2FB163D-979E-4444-AE59-A2F3F8CF6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7E4E45-7CB4-4B2F-BB6F-653C5A3D13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455163"/>
          </a:xfrm>
        </p:spPr>
        <p:txBody>
          <a:bodyPr>
            <a:normAutofit/>
          </a:bodyPr>
          <a:lstStyle/>
          <a:p>
            <a:r>
              <a:rPr lang="ko-KR" altLang="en-US" dirty="0"/>
              <a:t>자바스크립트는 인터프리터 언어이다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인터프리터 </a:t>
            </a:r>
            <a:r>
              <a:rPr lang="ko-KR" altLang="en-US" dirty="0" err="1"/>
              <a:t>언어란</a:t>
            </a:r>
            <a:r>
              <a:rPr lang="en-US" altLang="ko-KR" dirty="0"/>
              <a:t>? </a:t>
            </a:r>
            <a:r>
              <a:rPr lang="ko-KR" altLang="en-US" dirty="0"/>
              <a:t>해석과 동시에 실행</a:t>
            </a:r>
            <a:endParaRPr lang="en-US" altLang="ko-KR" dirty="0"/>
          </a:p>
          <a:p>
            <a:r>
              <a:rPr lang="ko-KR" altLang="en-US" dirty="0"/>
              <a:t>참고</a:t>
            </a:r>
            <a:endParaRPr lang="en-US" altLang="ko-KR" dirty="0"/>
          </a:p>
          <a:p>
            <a:pPr lvl="1"/>
            <a:r>
              <a:rPr lang="ko-KR" altLang="en-US" dirty="0"/>
              <a:t>컴파일 언어 </a:t>
            </a:r>
            <a:r>
              <a:rPr lang="en-US" altLang="ko-KR" dirty="0"/>
              <a:t>: </a:t>
            </a:r>
            <a:r>
              <a:rPr lang="ko-KR" altLang="en-US" dirty="0"/>
              <a:t>전부 해석하고 나서 실행함</a:t>
            </a:r>
            <a:endParaRPr lang="en-US" altLang="ko-KR" dirty="0"/>
          </a:p>
          <a:p>
            <a:pPr lvl="2"/>
            <a:r>
              <a:rPr lang="en-US" altLang="ko-KR" dirty="0"/>
              <a:t>Java</a:t>
            </a:r>
            <a:r>
              <a:rPr lang="ko-KR" altLang="en-US" dirty="0"/>
              <a:t>가 이에 속함</a:t>
            </a:r>
            <a:endParaRPr lang="en-US" altLang="ko-KR" dirty="0"/>
          </a:p>
          <a:p>
            <a:r>
              <a:rPr lang="ko-KR" altLang="en-US" dirty="0"/>
              <a:t>둘의 차이</a:t>
            </a:r>
            <a:endParaRPr lang="en-US" altLang="ko-KR" dirty="0"/>
          </a:p>
          <a:p>
            <a:pPr lvl="1"/>
            <a:r>
              <a:rPr lang="ko-KR" altLang="en-US" dirty="0"/>
              <a:t>인터프리터언어는 해석과 동시에 실행이 되므로 코드 중간에 오타가 있어도 일단 실행은 됨</a:t>
            </a:r>
            <a:endParaRPr lang="en-US" altLang="ko-KR" dirty="0"/>
          </a:p>
          <a:p>
            <a:pPr lvl="2"/>
            <a:r>
              <a:rPr lang="ko-KR" altLang="en-US" dirty="0"/>
              <a:t>대신에 이상한 결과가 실행됨</a:t>
            </a:r>
            <a:endParaRPr lang="en-US" altLang="ko-KR" dirty="0"/>
          </a:p>
          <a:p>
            <a:pPr lvl="2"/>
            <a:r>
              <a:rPr lang="ko-KR" altLang="en-US" dirty="0"/>
              <a:t>참고로 </a:t>
            </a:r>
            <a:r>
              <a:rPr lang="en-US" altLang="ko-KR" dirty="0"/>
              <a:t>let </a:t>
            </a:r>
            <a:r>
              <a:rPr lang="ko-KR" altLang="en-US" dirty="0"/>
              <a:t>키워드에 대해서는 엄밀하게 코드를 체크하므로 잘못 사용하면 결과가 아예 안 </a:t>
            </a:r>
            <a:r>
              <a:rPr lang="ko-KR" altLang="en-US" dirty="0" smtClean="0"/>
              <a:t>나옴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var</a:t>
            </a:r>
            <a:r>
              <a:rPr lang="en-US" altLang="ko-KR" smtClean="0"/>
              <a:t>)</a:t>
            </a:r>
            <a:endParaRPr lang="en-US" altLang="ko-KR" dirty="0"/>
          </a:p>
          <a:p>
            <a:pPr lvl="1"/>
            <a:r>
              <a:rPr lang="ko-KR" altLang="en-US" dirty="0"/>
              <a:t>컴파일 언어는 </a:t>
            </a:r>
            <a:r>
              <a:rPr lang="ko-KR" altLang="en-US" dirty="0" err="1"/>
              <a:t>오탈자</a:t>
            </a:r>
            <a:r>
              <a:rPr lang="ko-KR" altLang="en-US" dirty="0"/>
              <a:t> 등이 있는 경우 코드 자체가 아예 실행이 안 됨</a:t>
            </a: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551D3F-998A-4A81-B79B-D14CA20B4AF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자바스크립트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016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1-1</a:t>
            </a:r>
            <a:r>
              <a:rPr lang="ko-KR" altLang="en-US" dirty="0"/>
              <a:t> 자바스크립트의 활용</a:t>
            </a:r>
            <a:r>
              <a:rPr lang="en-US" altLang="ko-KR" sz="2400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759963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자바스크립트</a:t>
            </a:r>
            <a:r>
              <a:rPr lang="en-US" altLang="ko-KR" dirty="0"/>
              <a:t>(JavaScript)</a:t>
            </a:r>
            <a:r>
              <a:rPr lang="ko-KR" altLang="en-US" dirty="0"/>
              <a:t>는 웹 브라우저에서 사용하는 프로그래밍 언어</a:t>
            </a:r>
            <a:endParaRPr lang="en-US" altLang="ko-KR" dirty="0"/>
          </a:p>
          <a:p>
            <a:pPr lvl="1"/>
            <a:r>
              <a:rPr lang="en-US" altLang="ko-KR" dirty="0"/>
              <a:t>HTML</a:t>
            </a:r>
            <a:r>
              <a:rPr lang="ko-KR" altLang="en-US" dirty="0"/>
              <a:t>만으로도 많은 걸 할 수 있으나 사용자 </a:t>
            </a:r>
            <a:r>
              <a:rPr lang="ko-KR" altLang="en-US" dirty="0" err="1"/>
              <a:t>입력값에</a:t>
            </a:r>
            <a:r>
              <a:rPr lang="ko-KR" altLang="en-US" dirty="0"/>
              <a:t> 대해서 동적 반응을 할 수 있는 것이 </a:t>
            </a:r>
            <a:r>
              <a:rPr lang="ko-KR" altLang="en-US" dirty="0" err="1"/>
              <a:t>자바스크립트이다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자바스크립트로 할 수 있는 것들</a:t>
            </a:r>
            <a:endParaRPr lang="en-US" altLang="ko-KR" dirty="0"/>
          </a:p>
          <a:p>
            <a:pPr lvl="1"/>
            <a:r>
              <a:rPr lang="ko-KR" altLang="en-US" dirty="0"/>
              <a:t>웹 클라이언트 애플리케이션 개발</a:t>
            </a:r>
            <a:endParaRPr lang="en-US" altLang="ko-KR" dirty="0"/>
          </a:p>
          <a:p>
            <a:pPr lvl="2"/>
            <a:r>
              <a:rPr lang="ko-KR" altLang="en-US" dirty="0"/>
              <a:t>초기의 웹은 변하지 않는 정적인 글자로 이뤄진 커다란 책 → 자바스크립트가 나오며 웹 문서의 내용을 동적으로 바꾸거나 사용자의 마우스 클릭과 같은 이벤트 처리가 가능</a:t>
            </a:r>
            <a:endParaRPr lang="en-US" altLang="ko-KR" dirty="0"/>
          </a:p>
          <a:p>
            <a:pPr lvl="1"/>
            <a:r>
              <a:rPr lang="ko-KR" altLang="en-US" dirty="0"/>
              <a:t>웹 서버 애플리케이션 개발</a:t>
            </a:r>
            <a:endParaRPr lang="en-US" altLang="ko-KR" dirty="0"/>
          </a:p>
          <a:p>
            <a:pPr lvl="2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기존 웹 개발에는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2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가지 이상의 프로그래밍 언어가 필요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3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웹 클라이언트 애플리케이션을 자바스크립트로 개발하고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웹 서버 애플리케이션은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ITC Garamond Std Lt"/>
              </a:rPr>
              <a:t>C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#,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자바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(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ITC Garamond Std Lt"/>
              </a:rPr>
              <a:t>Java)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루비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(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ITC Garamond Std Lt"/>
              </a:rPr>
              <a:t>Ruby)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파이썬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(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ITC Garamond Std Lt"/>
              </a:rPr>
              <a:t>Python)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등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2"/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ITC Garamond Std Lt"/>
              </a:rPr>
              <a:t>2009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년에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ITC Garamond Std Lt"/>
              </a:rPr>
              <a:t>Node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.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ITC Garamond Std Lt"/>
              </a:rPr>
              <a:t>js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가 등장하면서 자바스크립트만으로  웹 서버 애플리케이션 개발이 가능해짐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2"/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ITC Garamond Std Lt"/>
              </a:rPr>
              <a:t>Node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.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ITC Garamond Std Lt"/>
              </a:rPr>
              <a:t>js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의 장단점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3"/>
            <a:r>
              <a:rPr lang="ko-KR" altLang="en-US" sz="1600" dirty="0"/>
              <a:t>웹 서버 애플리케이션을 개발할 때 꼭 필요한 간단한 모듈만 제공하므로 데이터 처리와 예외 처리 등이 조금 복잡</a:t>
            </a:r>
            <a:endParaRPr lang="en-US" altLang="ko-KR" sz="1600" dirty="0"/>
          </a:p>
          <a:p>
            <a:pPr lvl="3"/>
            <a:r>
              <a:rPr lang="ko-KR" altLang="en-US" sz="1600" dirty="0"/>
              <a:t>빠른 속도로 서버 구매 비용과 유지 비용이 </a:t>
            </a:r>
            <a:r>
              <a:rPr lang="en-US" altLang="ko-KR" sz="1600" dirty="0"/>
              <a:t>1/10 </a:t>
            </a:r>
            <a:r>
              <a:rPr lang="ko-KR" altLang="en-US" sz="1600" dirty="0"/>
              <a:t>수준</a:t>
            </a:r>
            <a:endParaRPr lang="en-US" altLang="ko-KR" sz="1600" dirty="0"/>
          </a:p>
          <a:p>
            <a:pPr lvl="3"/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9D33562-45C2-4CBB-B7D4-F5F8E69FC7E2}"/>
              </a:ext>
            </a:extLst>
          </p:cNvPr>
          <p:cNvSpPr/>
          <p:nvPr/>
        </p:nvSpPr>
        <p:spPr>
          <a:xfrm>
            <a:off x="863029" y="2260315"/>
            <a:ext cx="10905038" cy="924674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76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1-1</a:t>
            </a:r>
            <a:r>
              <a:rPr lang="ko-KR" altLang="en-US" dirty="0"/>
              <a:t> 자바스크립트의 활용</a:t>
            </a:r>
            <a:r>
              <a:rPr lang="en-US" altLang="ko-KR" sz="2400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dirty="0"/>
              <a:t>자바스크립트로 할 수 있는 것들</a:t>
            </a:r>
            <a:endParaRPr lang="en-US" altLang="ko-KR" dirty="0"/>
          </a:p>
          <a:p>
            <a:pPr lvl="1"/>
            <a:r>
              <a:rPr lang="ko-KR" altLang="en-US" sz="1800" b="0" i="0" u="none" strike="noStrike" baseline="0" dirty="0">
                <a:solidFill>
                  <a:srgbClr val="000000"/>
                </a:solidFill>
              </a:rPr>
              <a:t>모바일 애플리케이션 개발</a:t>
            </a:r>
            <a:endParaRPr lang="en-US" altLang="ko-KR" sz="1800" b="0" i="0" u="none" strike="noStrike" baseline="0" dirty="0">
              <a:solidFill>
                <a:srgbClr val="000000"/>
              </a:solidFill>
            </a:endParaRPr>
          </a:p>
          <a:p>
            <a:pPr lvl="2"/>
            <a:r>
              <a:rPr lang="ko-KR" altLang="en-US" b="0" i="0" u="none" strike="noStrike" baseline="0" dirty="0">
                <a:solidFill>
                  <a:srgbClr val="000000"/>
                </a:solidFill>
              </a:rPr>
              <a:t>페이스북의 리액트 네이티브</a:t>
            </a:r>
            <a:r>
              <a:rPr lang="en-US" altLang="ko-KR" b="0" i="0" u="none" strike="noStrike" baseline="0" dirty="0">
                <a:solidFill>
                  <a:srgbClr val="000000"/>
                </a:solidFill>
              </a:rPr>
              <a:t>(React Native) : </a:t>
            </a:r>
            <a:r>
              <a:rPr lang="ko-KR" altLang="en-US" b="0" i="0" u="none" strike="noStrike" baseline="0" dirty="0">
                <a:solidFill>
                  <a:srgbClr val="000000"/>
                </a:solidFill>
              </a:rPr>
              <a:t>자바스크립트만으로 모든 운영체제에서 빠르게 작동하는 네이티브 애플리케이션 작성 가능</a:t>
            </a:r>
            <a:endParaRPr lang="en-US" altLang="ko-KR" b="0" i="0" u="none" strike="noStrike" baseline="0" dirty="0">
              <a:solidFill>
                <a:srgbClr val="000000"/>
              </a:solidFill>
            </a:endParaRPr>
          </a:p>
          <a:p>
            <a:pPr lvl="2"/>
            <a:r>
              <a:rPr lang="ko-KR" altLang="en-US" dirty="0">
                <a:solidFill>
                  <a:srgbClr val="000000"/>
                </a:solidFill>
              </a:rPr>
              <a:t>안드로이드폰은 자바</a:t>
            </a:r>
            <a:r>
              <a:rPr lang="en-US" altLang="ko-KR" dirty="0">
                <a:solidFill>
                  <a:srgbClr val="000000"/>
                </a:solidFill>
              </a:rPr>
              <a:t>/</a:t>
            </a:r>
            <a:r>
              <a:rPr lang="ko-KR" altLang="en-US" dirty="0">
                <a:solidFill>
                  <a:srgbClr val="000000"/>
                </a:solidFill>
              </a:rPr>
              <a:t>코틀린</a:t>
            </a:r>
            <a:r>
              <a:rPr lang="en-US" altLang="ko-KR" dirty="0">
                <a:solidFill>
                  <a:srgbClr val="000000"/>
                </a:solidFill>
              </a:rPr>
              <a:t>(Kotlin),</a:t>
            </a:r>
            <a:r>
              <a:rPr lang="ko-KR" altLang="en-US" dirty="0">
                <a:solidFill>
                  <a:srgbClr val="000000"/>
                </a:solidFill>
              </a:rPr>
              <a:t> </a:t>
            </a:r>
            <a:r>
              <a:rPr lang="ko-KR" altLang="en-US" dirty="0" err="1">
                <a:solidFill>
                  <a:srgbClr val="000000"/>
                </a:solidFill>
              </a:rPr>
              <a:t>아이폰은</a:t>
            </a:r>
            <a:r>
              <a:rPr lang="ko-KR" altLang="en-US" dirty="0">
                <a:solidFill>
                  <a:srgbClr val="000000"/>
                </a:solidFill>
              </a:rPr>
              <a:t> 스위프트</a:t>
            </a:r>
            <a:r>
              <a:rPr lang="en-US" altLang="ko-KR" dirty="0">
                <a:solidFill>
                  <a:srgbClr val="000000"/>
                </a:solidFill>
              </a:rPr>
              <a:t>(Swift)</a:t>
            </a:r>
            <a:r>
              <a:rPr lang="ko-KR" altLang="en-US" dirty="0">
                <a:solidFill>
                  <a:srgbClr val="000000"/>
                </a:solidFill>
              </a:rPr>
              <a:t> 프로그래밍 언어로 개발 </a:t>
            </a:r>
            <a:endParaRPr lang="en-US" altLang="ko-KR" dirty="0">
              <a:solidFill>
                <a:srgbClr val="000000"/>
              </a:solidFill>
            </a:endParaRPr>
          </a:p>
          <a:p>
            <a:pPr lvl="1"/>
            <a:r>
              <a:rPr lang="ko-KR" altLang="en-US" dirty="0">
                <a:solidFill>
                  <a:srgbClr val="000000"/>
                </a:solidFill>
              </a:rPr>
              <a:t>데스크톱 애플리케이션 개발</a:t>
            </a:r>
            <a:endParaRPr lang="en-US" altLang="ko-KR" dirty="0">
              <a:solidFill>
                <a:srgbClr val="000000"/>
              </a:solidFill>
            </a:endParaRPr>
          </a:p>
          <a:p>
            <a:pPr lvl="2"/>
            <a:r>
              <a:rPr lang="en-US" altLang="ko-KR" dirty="0">
                <a:solidFill>
                  <a:srgbClr val="000000"/>
                </a:solidFill>
              </a:rPr>
              <a:t>NW.js(‘</a:t>
            </a:r>
            <a:r>
              <a:rPr lang="ko-KR" altLang="en-US" dirty="0">
                <a:solidFill>
                  <a:srgbClr val="000000"/>
                </a:solidFill>
              </a:rPr>
              <a:t>노드웹킷 제이에스’</a:t>
            </a:r>
            <a:r>
              <a:rPr lang="en-US" altLang="ko-KR" dirty="0">
                <a:solidFill>
                  <a:srgbClr val="000000"/>
                </a:solidFill>
              </a:rPr>
              <a:t>)</a:t>
            </a:r>
          </a:p>
          <a:p>
            <a:pPr lvl="2"/>
            <a:r>
              <a:rPr lang="ko-KR" altLang="en-US" dirty="0">
                <a:solidFill>
                  <a:srgbClr val="000000"/>
                </a:solidFill>
              </a:rPr>
              <a:t>깃허브</a:t>
            </a:r>
            <a:r>
              <a:rPr lang="en-US" altLang="ko-KR" dirty="0">
                <a:solidFill>
                  <a:srgbClr val="000000"/>
                </a:solidFill>
              </a:rPr>
              <a:t>(GitHub)</a:t>
            </a:r>
            <a:r>
              <a:rPr lang="ko-KR" altLang="en-US" dirty="0">
                <a:solidFill>
                  <a:srgbClr val="000000"/>
                </a:solidFill>
              </a:rPr>
              <a:t>에서 자바스크립트 개발 전용 텍스트 에디터인 아톰</a:t>
            </a:r>
            <a:r>
              <a:rPr lang="en-US" altLang="ko-KR" dirty="0">
                <a:solidFill>
                  <a:srgbClr val="000000"/>
                </a:solidFill>
              </a:rPr>
              <a:t>(Atom) </a:t>
            </a:r>
            <a:r>
              <a:rPr lang="ko-KR" altLang="en-US" dirty="0">
                <a:solidFill>
                  <a:srgbClr val="000000"/>
                </a:solidFill>
              </a:rPr>
              <a:t>배포</a:t>
            </a:r>
            <a:r>
              <a:rPr lang="en-US" altLang="ko-KR" dirty="0">
                <a:solidFill>
                  <a:srgbClr val="000000"/>
                </a:solidFill>
              </a:rPr>
              <a:t>: </a:t>
            </a:r>
            <a:r>
              <a:rPr lang="ko-KR" altLang="en-US" dirty="0">
                <a:solidFill>
                  <a:srgbClr val="000000"/>
                </a:solidFill>
              </a:rPr>
              <a:t>일렉트론</a:t>
            </a:r>
            <a:endParaRPr lang="en-US" altLang="ko-KR" dirty="0">
              <a:solidFill>
                <a:srgbClr val="000000"/>
              </a:solidFill>
            </a:endParaRPr>
          </a:p>
          <a:p>
            <a:pPr lvl="2"/>
            <a:r>
              <a:rPr lang="ko-KR" altLang="en-US" dirty="0">
                <a:solidFill>
                  <a:srgbClr val="000000"/>
                </a:solidFill>
              </a:rPr>
              <a:t>일렉트론으로 개발된 애플리케이션</a:t>
            </a:r>
            <a:r>
              <a:rPr lang="en-US" altLang="ko-KR" dirty="0">
                <a:solidFill>
                  <a:srgbClr val="000000"/>
                </a:solidFill>
              </a:rPr>
              <a:t>: </a:t>
            </a:r>
            <a:r>
              <a:rPr lang="ko-KR" altLang="en-US" dirty="0">
                <a:solidFill>
                  <a:srgbClr val="000000"/>
                </a:solidFill>
              </a:rPr>
              <a:t>마이크로소프트의 비주얼 스튜디오 코드</a:t>
            </a:r>
            <a:r>
              <a:rPr lang="en-US" altLang="ko-KR" dirty="0">
                <a:solidFill>
                  <a:srgbClr val="000000"/>
                </a:solidFill>
              </a:rPr>
              <a:t>(Visual Studio Code), </a:t>
            </a:r>
            <a:r>
              <a:rPr lang="ko-KR" altLang="en-US" dirty="0">
                <a:solidFill>
                  <a:srgbClr val="000000"/>
                </a:solidFill>
              </a:rPr>
              <a:t>디스코드 </a:t>
            </a:r>
            <a:r>
              <a:rPr lang="en-US" altLang="ko-KR" dirty="0">
                <a:solidFill>
                  <a:srgbClr val="000000"/>
                </a:solidFill>
              </a:rPr>
              <a:t>(Discord) </a:t>
            </a:r>
            <a:r>
              <a:rPr lang="ko-KR" altLang="en-US" dirty="0">
                <a:solidFill>
                  <a:srgbClr val="000000"/>
                </a:solidFill>
              </a:rPr>
              <a:t>클라이언트</a:t>
            </a:r>
            <a:r>
              <a:rPr lang="en-US" altLang="ko-KR" dirty="0">
                <a:solidFill>
                  <a:srgbClr val="000000"/>
                </a:solidFill>
              </a:rPr>
              <a:t>, </a:t>
            </a:r>
            <a:r>
              <a:rPr lang="ko-KR" altLang="en-US" dirty="0">
                <a:solidFill>
                  <a:srgbClr val="000000"/>
                </a:solidFill>
              </a:rPr>
              <a:t>깃허브 데스크톱 클라이언트</a:t>
            </a:r>
            <a:r>
              <a:rPr lang="en-US" altLang="ko-KR" dirty="0">
                <a:solidFill>
                  <a:srgbClr val="000000"/>
                </a:solidFill>
              </a:rPr>
              <a:t>, </a:t>
            </a:r>
            <a:r>
              <a:rPr lang="ko-KR" altLang="en-US" dirty="0">
                <a:solidFill>
                  <a:srgbClr val="000000"/>
                </a:solidFill>
              </a:rPr>
              <a:t>워드프레스</a:t>
            </a:r>
            <a:r>
              <a:rPr lang="en-US" altLang="ko-KR" dirty="0">
                <a:solidFill>
                  <a:srgbClr val="000000"/>
                </a:solidFill>
              </a:rPr>
              <a:t>(</a:t>
            </a:r>
            <a:r>
              <a:rPr lang="en-US" altLang="ko-KR" dirty="0" err="1">
                <a:solidFill>
                  <a:srgbClr val="000000"/>
                </a:solidFill>
              </a:rPr>
              <a:t>Wordpress</a:t>
            </a:r>
            <a:r>
              <a:rPr lang="en-US" altLang="ko-KR" dirty="0">
                <a:solidFill>
                  <a:srgbClr val="000000"/>
                </a:solidFill>
              </a:rPr>
              <a:t>) </a:t>
            </a:r>
            <a:r>
              <a:rPr lang="ko-KR" altLang="en-US" dirty="0">
                <a:solidFill>
                  <a:srgbClr val="000000"/>
                </a:solidFill>
              </a:rPr>
              <a:t>데스크톱 클라이언트</a:t>
            </a:r>
            <a:r>
              <a:rPr lang="en-US" altLang="ko-KR" dirty="0">
                <a:solidFill>
                  <a:srgbClr val="000000"/>
                </a:solidFill>
              </a:rPr>
              <a:t>, </a:t>
            </a:r>
            <a:r>
              <a:rPr lang="ko-KR" altLang="en-US" dirty="0">
                <a:solidFill>
                  <a:srgbClr val="000000"/>
                </a:solidFill>
              </a:rPr>
              <a:t>몽고디비 </a:t>
            </a:r>
            <a:r>
              <a:rPr lang="en-US" altLang="ko-KR" dirty="0">
                <a:solidFill>
                  <a:srgbClr val="000000"/>
                </a:solidFill>
              </a:rPr>
              <a:t>(MongoDB), </a:t>
            </a:r>
            <a:r>
              <a:rPr lang="ko-KR" altLang="en-US" dirty="0">
                <a:solidFill>
                  <a:srgbClr val="000000"/>
                </a:solidFill>
              </a:rPr>
              <a:t>데이터 관리 도구 컴파스</a:t>
            </a:r>
            <a:r>
              <a:rPr lang="en-US" altLang="ko-KR" dirty="0">
                <a:solidFill>
                  <a:srgbClr val="000000"/>
                </a:solidFill>
              </a:rPr>
              <a:t>(Compass) </a:t>
            </a:r>
            <a:r>
              <a:rPr lang="ko-KR" altLang="en-US" dirty="0">
                <a:solidFill>
                  <a:srgbClr val="000000"/>
                </a:solidFill>
              </a:rPr>
              <a:t>등</a:t>
            </a:r>
            <a:endParaRPr lang="en-US" altLang="ko-KR" dirty="0">
              <a:solidFill>
                <a:srgbClr val="000000"/>
              </a:solidFill>
            </a:endParaRPr>
          </a:p>
          <a:p>
            <a:pPr lvl="1"/>
            <a:r>
              <a:rPr lang="ko-KR" altLang="en-US" dirty="0">
                <a:solidFill>
                  <a:srgbClr val="000000"/>
                </a:solidFill>
              </a:rPr>
              <a:t>데이터베이스 관리</a:t>
            </a:r>
            <a:endParaRPr lang="en-US" altLang="ko-KR" dirty="0">
              <a:solidFill>
                <a:srgbClr val="000000"/>
              </a:solidFill>
            </a:endParaRPr>
          </a:p>
          <a:p>
            <a:pPr lvl="2"/>
            <a:r>
              <a:rPr lang="en-US" altLang="ko-KR" dirty="0">
                <a:solidFill>
                  <a:srgbClr val="000000"/>
                </a:solidFill>
              </a:rPr>
              <a:t>MongoDB:</a:t>
            </a:r>
            <a:r>
              <a:rPr lang="ko-KR" altLang="en-US" dirty="0">
                <a:solidFill>
                  <a:srgbClr val="000000"/>
                </a:solidFill>
              </a:rPr>
              <a:t> 데이터베이스 관리에 자바스크립트를 활용하는 대표적인 </a:t>
            </a:r>
            <a:r>
              <a:rPr lang="en-US" altLang="ko-KR" dirty="0">
                <a:solidFill>
                  <a:srgbClr val="000000"/>
                </a:solidFill>
              </a:rPr>
              <a:t>NoSQL </a:t>
            </a:r>
            <a:r>
              <a:rPr lang="ko-KR" altLang="en-US" dirty="0">
                <a:solidFill>
                  <a:srgbClr val="000000"/>
                </a:solidFill>
              </a:rPr>
              <a:t>데이터베이스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914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1-1</a:t>
            </a:r>
            <a:r>
              <a:rPr lang="ko-KR" altLang="en-US" dirty="0"/>
              <a:t> 자바스크립트의 활용</a:t>
            </a:r>
            <a:r>
              <a:rPr lang="en-US" altLang="ko-KR" sz="2400" dirty="0"/>
              <a:t>(3)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dirty="0"/>
              <a:t>자바스크립트의 종류</a:t>
            </a:r>
            <a:endParaRPr lang="en-US" altLang="ko-KR" dirty="0"/>
          </a:p>
          <a:p>
            <a:pPr lvl="1"/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1990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년대 중반부터 자바스크립트가 많은 곳에서 사용되자 유럽컴퓨터제조협회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(ECMA)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는 자바스크립트를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ECMAScript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라는 이름으로 표준화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ITC Garamond Std Lt"/>
              </a:rPr>
              <a:t>2000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년대 중반부터 자바스크립트가 많은 곳에서 널리 사용되며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자바스크립트의 문법이 급속도로 발전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A955B8-F34E-4700-9128-3BBC58D3A4BA}"/>
              </a:ext>
            </a:extLst>
          </p:cNvPr>
          <p:cNvSpPr txBox="1"/>
          <p:nvPr/>
        </p:nvSpPr>
        <p:spPr>
          <a:xfrm>
            <a:off x="3779624" y="5636267"/>
            <a:ext cx="4891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▲"/>
            </a:pPr>
            <a:r>
              <a:rPr lang="en-US" altLang="ko-KR" sz="1400" dirty="0">
                <a:latin typeface="+mj-ea"/>
                <a:ea typeface="+mj-ea"/>
              </a:rPr>
              <a:t>ECMAScript 6</a:t>
            </a:r>
            <a:r>
              <a:rPr lang="ko-KR" altLang="en-US" sz="1400" dirty="0">
                <a:latin typeface="+mj-ea"/>
                <a:ea typeface="+mj-ea"/>
              </a:rPr>
              <a:t>부터는 발표 연도를 사용해서 </a:t>
            </a:r>
            <a:r>
              <a:rPr lang="en-US" altLang="ko-KR" sz="1400" dirty="0">
                <a:latin typeface="+mj-ea"/>
                <a:ea typeface="+mj-ea"/>
              </a:rPr>
              <a:t/>
            </a:r>
            <a:br>
              <a:rPr lang="en-US" altLang="ko-KR" sz="1400" dirty="0">
                <a:latin typeface="+mj-ea"/>
                <a:ea typeface="+mj-ea"/>
              </a:rPr>
            </a:br>
            <a:r>
              <a:rPr lang="en-US" altLang="ko-KR" sz="1400" dirty="0">
                <a:latin typeface="+mj-ea"/>
                <a:ea typeface="+mj-ea"/>
              </a:rPr>
              <a:t>ECMAScript 2015</a:t>
            </a:r>
            <a:r>
              <a:rPr lang="ko-KR" altLang="en-US" sz="1400" dirty="0">
                <a:latin typeface="+mj-ea"/>
                <a:ea typeface="+mj-ea"/>
              </a:rPr>
              <a:t>와 같이 버전을 부르는 경우가 일반적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B52B22-A0F6-4EDB-8B9A-DC097716A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962" y="2493894"/>
            <a:ext cx="4410075" cy="3000375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2F392E5-B86C-4FB7-976D-DC03C7DB7517}"/>
              </a:ext>
            </a:extLst>
          </p:cNvPr>
          <p:cNvGrpSpPr/>
          <p:nvPr/>
        </p:nvGrpSpPr>
        <p:grpSpPr>
          <a:xfrm>
            <a:off x="3496673" y="4516935"/>
            <a:ext cx="5242011" cy="750277"/>
            <a:chOff x="5545015" y="4314092"/>
            <a:chExt cx="5242011" cy="750277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6B50AE7-7D39-4EDD-BD34-305769750C52}"/>
                </a:ext>
              </a:extLst>
            </p:cNvPr>
            <p:cNvSpPr/>
            <p:nvPr/>
          </p:nvSpPr>
          <p:spPr>
            <a:xfrm>
              <a:off x="5698799" y="4547803"/>
              <a:ext cx="4891083" cy="250592"/>
            </a:xfrm>
            <a:custGeom>
              <a:avLst/>
              <a:gdLst>
                <a:gd name="connsiteX0" fmla="*/ 0 w 5158154"/>
                <a:gd name="connsiteY0" fmla="*/ 0 h 527538"/>
                <a:gd name="connsiteX1" fmla="*/ 23447 w 5158154"/>
                <a:gd name="connsiteY1" fmla="*/ 339969 h 527538"/>
                <a:gd name="connsiteX2" fmla="*/ 1828800 w 5158154"/>
                <a:gd name="connsiteY2" fmla="*/ 527538 h 527538"/>
                <a:gd name="connsiteX3" fmla="*/ 3188677 w 5158154"/>
                <a:gd name="connsiteY3" fmla="*/ 281354 h 527538"/>
                <a:gd name="connsiteX4" fmla="*/ 4314093 w 5158154"/>
                <a:gd name="connsiteY4" fmla="*/ 492369 h 527538"/>
                <a:gd name="connsiteX5" fmla="*/ 5158154 w 5158154"/>
                <a:gd name="connsiteY5" fmla="*/ 281354 h 527538"/>
                <a:gd name="connsiteX6" fmla="*/ 5134708 w 5158154"/>
                <a:gd name="connsiteY6" fmla="*/ 35169 h 527538"/>
                <a:gd name="connsiteX7" fmla="*/ 4278923 w 5158154"/>
                <a:gd name="connsiteY7" fmla="*/ 339969 h 527538"/>
                <a:gd name="connsiteX8" fmla="*/ 3165231 w 5158154"/>
                <a:gd name="connsiteY8" fmla="*/ 93784 h 527538"/>
                <a:gd name="connsiteX9" fmla="*/ 1828800 w 5158154"/>
                <a:gd name="connsiteY9" fmla="*/ 351692 h 527538"/>
                <a:gd name="connsiteX10" fmla="*/ 187570 w 5158154"/>
                <a:gd name="connsiteY10" fmla="*/ 164123 h 527538"/>
                <a:gd name="connsiteX11" fmla="*/ 175847 w 5158154"/>
                <a:gd name="connsiteY11" fmla="*/ 351692 h 527538"/>
                <a:gd name="connsiteX0" fmla="*/ 0 w 5158154"/>
                <a:gd name="connsiteY0" fmla="*/ 0 h 527538"/>
                <a:gd name="connsiteX1" fmla="*/ 23447 w 5158154"/>
                <a:gd name="connsiteY1" fmla="*/ 339969 h 527538"/>
                <a:gd name="connsiteX2" fmla="*/ 1828800 w 5158154"/>
                <a:gd name="connsiteY2" fmla="*/ 527538 h 527538"/>
                <a:gd name="connsiteX3" fmla="*/ 3188677 w 5158154"/>
                <a:gd name="connsiteY3" fmla="*/ 281354 h 527538"/>
                <a:gd name="connsiteX4" fmla="*/ 4314093 w 5158154"/>
                <a:gd name="connsiteY4" fmla="*/ 492369 h 527538"/>
                <a:gd name="connsiteX5" fmla="*/ 5158154 w 5158154"/>
                <a:gd name="connsiteY5" fmla="*/ 281354 h 527538"/>
                <a:gd name="connsiteX6" fmla="*/ 5134708 w 5158154"/>
                <a:gd name="connsiteY6" fmla="*/ 35169 h 527538"/>
                <a:gd name="connsiteX7" fmla="*/ 4278923 w 5158154"/>
                <a:gd name="connsiteY7" fmla="*/ 339969 h 527538"/>
                <a:gd name="connsiteX8" fmla="*/ 3165231 w 5158154"/>
                <a:gd name="connsiteY8" fmla="*/ 93784 h 527538"/>
                <a:gd name="connsiteX9" fmla="*/ 1828800 w 5158154"/>
                <a:gd name="connsiteY9" fmla="*/ 351692 h 527538"/>
                <a:gd name="connsiteX10" fmla="*/ 187570 w 5158154"/>
                <a:gd name="connsiteY10" fmla="*/ 164123 h 527538"/>
                <a:gd name="connsiteX11" fmla="*/ 175847 w 5158154"/>
                <a:gd name="connsiteY11" fmla="*/ 351692 h 527538"/>
                <a:gd name="connsiteX0" fmla="*/ 0 w 5158154"/>
                <a:gd name="connsiteY0" fmla="*/ 0 h 527538"/>
                <a:gd name="connsiteX1" fmla="*/ 23447 w 5158154"/>
                <a:gd name="connsiteY1" fmla="*/ 339969 h 527538"/>
                <a:gd name="connsiteX2" fmla="*/ 1828800 w 5158154"/>
                <a:gd name="connsiteY2" fmla="*/ 527538 h 527538"/>
                <a:gd name="connsiteX3" fmla="*/ 3188677 w 5158154"/>
                <a:gd name="connsiteY3" fmla="*/ 281354 h 527538"/>
                <a:gd name="connsiteX4" fmla="*/ 4314093 w 5158154"/>
                <a:gd name="connsiteY4" fmla="*/ 492369 h 527538"/>
                <a:gd name="connsiteX5" fmla="*/ 5158154 w 5158154"/>
                <a:gd name="connsiteY5" fmla="*/ 281354 h 527538"/>
                <a:gd name="connsiteX6" fmla="*/ 5134708 w 5158154"/>
                <a:gd name="connsiteY6" fmla="*/ 35169 h 527538"/>
                <a:gd name="connsiteX7" fmla="*/ 4278923 w 5158154"/>
                <a:gd name="connsiteY7" fmla="*/ 339969 h 527538"/>
                <a:gd name="connsiteX8" fmla="*/ 3165231 w 5158154"/>
                <a:gd name="connsiteY8" fmla="*/ 93784 h 527538"/>
                <a:gd name="connsiteX9" fmla="*/ 1828800 w 5158154"/>
                <a:gd name="connsiteY9" fmla="*/ 351692 h 527538"/>
                <a:gd name="connsiteX10" fmla="*/ 187570 w 5158154"/>
                <a:gd name="connsiteY10" fmla="*/ 164123 h 527538"/>
                <a:gd name="connsiteX11" fmla="*/ 175847 w 5158154"/>
                <a:gd name="connsiteY11" fmla="*/ 351692 h 527538"/>
                <a:gd name="connsiteX0" fmla="*/ 0 w 5158154"/>
                <a:gd name="connsiteY0" fmla="*/ 0 h 527538"/>
                <a:gd name="connsiteX1" fmla="*/ 23447 w 5158154"/>
                <a:gd name="connsiteY1" fmla="*/ 339969 h 527538"/>
                <a:gd name="connsiteX2" fmla="*/ 1828800 w 5158154"/>
                <a:gd name="connsiteY2" fmla="*/ 527538 h 527538"/>
                <a:gd name="connsiteX3" fmla="*/ 3188677 w 5158154"/>
                <a:gd name="connsiteY3" fmla="*/ 281354 h 527538"/>
                <a:gd name="connsiteX4" fmla="*/ 4314093 w 5158154"/>
                <a:gd name="connsiteY4" fmla="*/ 492369 h 527538"/>
                <a:gd name="connsiteX5" fmla="*/ 5158154 w 5158154"/>
                <a:gd name="connsiteY5" fmla="*/ 281354 h 527538"/>
                <a:gd name="connsiteX6" fmla="*/ 5134708 w 5158154"/>
                <a:gd name="connsiteY6" fmla="*/ 35169 h 527538"/>
                <a:gd name="connsiteX7" fmla="*/ 4278923 w 5158154"/>
                <a:gd name="connsiteY7" fmla="*/ 339969 h 527538"/>
                <a:gd name="connsiteX8" fmla="*/ 3165231 w 5158154"/>
                <a:gd name="connsiteY8" fmla="*/ 93784 h 527538"/>
                <a:gd name="connsiteX9" fmla="*/ 1828800 w 5158154"/>
                <a:gd name="connsiteY9" fmla="*/ 351692 h 527538"/>
                <a:gd name="connsiteX10" fmla="*/ 187570 w 5158154"/>
                <a:gd name="connsiteY10" fmla="*/ 164123 h 527538"/>
                <a:gd name="connsiteX11" fmla="*/ 175847 w 5158154"/>
                <a:gd name="connsiteY11" fmla="*/ 351692 h 527538"/>
                <a:gd name="connsiteX0" fmla="*/ 0 w 5158154"/>
                <a:gd name="connsiteY0" fmla="*/ 0 h 527538"/>
                <a:gd name="connsiteX1" fmla="*/ 23447 w 5158154"/>
                <a:gd name="connsiteY1" fmla="*/ 339969 h 527538"/>
                <a:gd name="connsiteX2" fmla="*/ 1828800 w 5158154"/>
                <a:gd name="connsiteY2" fmla="*/ 527538 h 527538"/>
                <a:gd name="connsiteX3" fmla="*/ 3188677 w 5158154"/>
                <a:gd name="connsiteY3" fmla="*/ 281354 h 527538"/>
                <a:gd name="connsiteX4" fmla="*/ 4314093 w 5158154"/>
                <a:gd name="connsiteY4" fmla="*/ 492369 h 527538"/>
                <a:gd name="connsiteX5" fmla="*/ 5158154 w 5158154"/>
                <a:gd name="connsiteY5" fmla="*/ 281354 h 527538"/>
                <a:gd name="connsiteX6" fmla="*/ 5134708 w 5158154"/>
                <a:gd name="connsiteY6" fmla="*/ 35169 h 527538"/>
                <a:gd name="connsiteX7" fmla="*/ 4278923 w 5158154"/>
                <a:gd name="connsiteY7" fmla="*/ 339969 h 527538"/>
                <a:gd name="connsiteX8" fmla="*/ 3165231 w 5158154"/>
                <a:gd name="connsiteY8" fmla="*/ 93784 h 527538"/>
                <a:gd name="connsiteX9" fmla="*/ 1828800 w 5158154"/>
                <a:gd name="connsiteY9" fmla="*/ 351692 h 527538"/>
                <a:gd name="connsiteX10" fmla="*/ 187570 w 5158154"/>
                <a:gd name="connsiteY10" fmla="*/ 164123 h 527538"/>
                <a:gd name="connsiteX11" fmla="*/ 175847 w 5158154"/>
                <a:gd name="connsiteY11" fmla="*/ 351692 h 527538"/>
                <a:gd name="connsiteX0" fmla="*/ 0 w 5158154"/>
                <a:gd name="connsiteY0" fmla="*/ 0 h 527538"/>
                <a:gd name="connsiteX1" fmla="*/ 23447 w 5158154"/>
                <a:gd name="connsiteY1" fmla="*/ 339969 h 527538"/>
                <a:gd name="connsiteX2" fmla="*/ 1828800 w 5158154"/>
                <a:gd name="connsiteY2" fmla="*/ 527538 h 527538"/>
                <a:gd name="connsiteX3" fmla="*/ 3188677 w 5158154"/>
                <a:gd name="connsiteY3" fmla="*/ 281354 h 527538"/>
                <a:gd name="connsiteX4" fmla="*/ 4314093 w 5158154"/>
                <a:gd name="connsiteY4" fmla="*/ 492369 h 527538"/>
                <a:gd name="connsiteX5" fmla="*/ 5158154 w 5158154"/>
                <a:gd name="connsiteY5" fmla="*/ 281354 h 527538"/>
                <a:gd name="connsiteX6" fmla="*/ 5134708 w 5158154"/>
                <a:gd name="connsiteY6" fmla="*/ 35169 h 527538"/>
                <a:gd name="connsiteX7" fmla="*/ 4278923 w 5158154"/>
                <a:gd name="connsiteY7" fmla="*/ 339969 h 527538"/>
                <a:gd name="connsiteX8" fmla="*/ 3165231 w 5158154"/>
                <a:gd name="connsiteY8" fmla="*/ 93784 h 527538"/>
                <a:gd name="connsiteX9" fmla="*/ 1828800 w 5158154"/>
                <a:gd name="connsiteY9" fmla="*/ 351692 h 527538"/>
                <a:gd name="connsiteX10" fmla="*/ 187570 w 5158154"/>
                <a:gd name="connsiteY10" fmla="*/ 164123 h 527538"/>
                <a:gd name="connsiteX11" fmla="*/ 175847 w 5158154"/>
                <a:gd name="connsiteY11" fmla="*/ 351692 h 527538"/>
                <a:gd name="connsiteX0" fmla="*/ 0 w 5158154"/>
                <a:gd name="connsiteY0" fmla="*/ 0 h 528148"/>
                <a:gd name="connsiteX1" fmla="*/ 23447 w 5158154"/>
                <a:gd name="connsiteY1" fmla="*/ 339969 h 528148"/>
                <a:gd name="connsiteX2" fmla="*/ 1828800 w 5158154"/>
                <a:gd name="connsiteY2" fmla="*/ 527538 h 528148"/>
                <a:gd name="connsiteX3" fmla="*/ 3188677 w 5158154"/>
                <a:gd name="connsiteY3" fmla="*/ 281354 h 528148"/>
                <a:gd name="connsiteX4" fmla="*/ 4314093 w 5158154"/>
                <a:gd name="connsiteY4" fmla="*/ 492369 h 528148"/>
                <a:gd name="connsiteX5" fmla="*/ 5158154 w 5158154"/>
                <a:gd name="connsiteY5" fmla="*/ 281354 h 528148"/>
                <a:gd name="connsiteX6" fmla="*/ 5134708 w 5158154"/>
                <a:gd name="connsiteY6" fmla="*/ 35169 h 528148"/>
                <a:gd name="connsiteX7" fmla="*/ 4278923 w 5158154"/>
                <a:gd name="connsiteY7" fmla="*/ 339969 h 528148"/>
                <a:gd name="connsiteX8" fmla="*/ 3165231 w 5158154"/>
                <a:gd name="connsiteY8" fmla="*/ 93784 h 528148"/>
                <a:gd name="connsiteX9" fmla="*/ 1828800 w 5158154"/>
                <a:gd name="connsiteY9" fmla="*/ 351692 h 528148"/>
                <a:gd name="connsiteX10" fmla="*/ 187570 w 5158154"/>
                <a:gd name="connsiteY10" fmla="*/ 164123 h 528148"/>
                <a:gd name="connsiteX11" fmla="*/ 175847 w 5158154"/>
                <a:gd name="connsiteY11" fmla="*/ 351692 h 528148"/>
                <a:gd name="connsiteX0" fmla="*/ 0 w 5134707"/>
                <a:gd name="connsiteY0" fmla="*/ 304800 h 492979"/>
                <a:gd name="connsiteX1" fmla="*/ 1805353 w 5134707"/>
                <a:gd name="connsiteY1" fmla="*/ 492369 h 492979"/>
                <a:gd name="connsiteX2" fmla="*/ 3165230 w 5134707"/>
                <a:gd name="connsiteY2" fmla="*/ 246185 h 492979"/>
                <a:gd name="connsiteX3" fmla="*/ 4290646 w 5134707"/>
                <a:gd name="connsiteY3" fmla="*/ 457200 h 492979"/>
                <a:gd name="connsiteX4" fmla="*/ 5134707 w 5134707"/>
                <a:gd name="connsiteY4" fmla="*/ 246185 h 492979"/>
                <a:gd name="connsiteX5" fmla="*/ 5111261 w 5134707"/>
                <a:gd name="connsiteY5" fmla="*/ 0 h 492979"/>
                <a:gd name="connsiteX6" fmla="*/ 4255476 w 5134707"/>
                <a:gd name="connsiteY6" fmla="*/ 304800 h 492979"/>
                <a:gd name="connsiteX7" fmla="*/ 3141784 w 5134707"/>
                <a:gd name="connsiteY7" fmla="*/ 58615 h 492979"/>
                <a:gd name="connsiteX8" fmla="*/ 1805353 w 5134707"/>
                <a:gd name="connsiteY8" fmla="*/ 316523 h 492979"/>
                <a:gd name="connsiteX9" fmla="*/ 164123 w 5134707"/>
                <a:gd name="connsiteY9" fmla="*/ 128954 h 492979"/>
                <a:gd name="connsiteX10" fmla="*/ 152400 w 5134707"/>
                <a:gd name="connsiteY10" fmla="*/ 316523 h 492979"/>
                <a:gd name="connsiteX0" fmla="*/ 23447 w 4982307"/>
                <a:gd name="connsiteY0" fmla="*/ 339969 h 494333"/>
                <a:gd name="connsiteX1" fmla="*/ 1652953 w 4982307"/>
                <a:gd name="connsiteY1" fmla="*/ 492369 h 494333"/>
                <a:gd name="connsiteX2" fmla="*/ 3012830 w 4982307"/>
                <a:gd name="connsiteY2" fmla="*/ 246185 h 494333"/>
                <a:gd name="connsiteX3" fmla="*/ 4138246 w 4982307"/>
                <a:gd name="connsiteY3" fmla="*/ 457200 h 494333"/>
                <a:gd name="connsiteX4" fmla="*/ 4982307 w 4982307"/>
                <a:gd name="connsiteY4" fmla="*/ 246185 h 494333"/>
                <a:gd name="connsiteX5" fmla="*/ 4958861 w 4982307"/>
                <a:gd name="connsiteY5" fmla="*/ 0 h 494333"/>
                <a:gd name="connsiteX6" fmla="*/ 4103076 w 4982307"/>
                <a:gd name="connsiteY6" fmla="*/ 304800 h 494333"/>
                <a:gd name="connsiteX7" fmla="*/ 2989384 w 4982307"/>
                <a:gd name="connsiteY7" fmla="*/ 58615 h 494333"/>
                <a:gd name="connsiteX8" fmla="*/ 1652953 w 4982307"/>
                <a:gd name="connsiteY8" fmla="*/ 316523 h 494333"/>
                <a:gd name="connsiteX9" fmla="*/ 11723 w 4982307"/>
                <a:gd name="connsiteY9" fmla="*/ 128954 h 494333"/>
                <a:gd name="connsiteX10" fmla="*/ 0 w 4982307"/>
                <a:gd name="connsiteY10" fmla="*/ 316523 h 494333"/>
                <a:gd name="connsiteX0" fmla="*/ 23447 w 4982307"/>
                <a:gd name="connsiteY0" fmla="*/ 369633 h 523997"/>
                <a:gd name="connsiteX1" fmla="*/ 1652953 w 4982307"/>
                <a:gd name="connsiteY1" fmla="*/ 522033 h 523997"/>
                <a:gd name="connsiteX2" fmla="*/ 3012830 w 4982307"/>
                <a:gd name="connsiteY2" fmla="*/ 275849 h 523997"/>
                <a:gd name="connsiteX3" fmla="*/ 4138246 w 4982307"/>
                <a:gd name="connsiteY3" fmla="*/ 486864 h 523997"/>
                <a:gd name="connsiteX4" fmla="*/ 4982307 w 4982307"/>
                <a:gd name="connsiteY4" fmla="*/ 275849 h 523997"/>
                <a:gd name="connsiteX5" fmla="*/ 4958861 w 4982307"/>
                <a:gd name="connsiteY5" fmla="*/ 29664 h 523997"/>
                <a:gd name="connsiteX6" fmla="*/ 4103076 w 4982307"/>
                <a:gd name="connsiteY6" fmla="*/ 334464 h 523997"/>
                <a:gd name="connsiteX7" fmla="*/ 2989384 w 4982307"/>
                <a:gd name="connsiteY7" fmla="*/ 88279 h 523997"/>
                <a:gd name="connsiteX8" fmla="*/ 1652953 w 4982307"/>
                <a:gd name="connsiteY8" fmla="*/ 346187 h 523997"/>
                <a:gd name="connsiteX9" fmla="*/ 11723 w 4982307"/>
                <a:gd name="connsiteY9" fmla="*/ 158618 h 523997"/>
                <a:gd name="connsiteX10" fmla="*/ 0 w 4982307"/>
                <a:gd name="connsiteY10" fmla="*/ 346187 h 523997"/>
                <a:gd name="connsiteX0" fmla="*/ 23447 w 4982307"/>
                <a:gd name="connsiteY0" fmla="*/ 339969 h 494333"/>
                <a:gd name="connsiteX1" fmla="*/ 1652953 w 4982307"/>
                <a:gd name="connsiteY1" fmla="*/ 492369 h 494333"/>
                <a:gd name="connsiteX2" fmla="*/ 3012830 w 4982307"/>
                <a:gd name="connsiteY2" fmla="*/ 246185 h 494333"/>
                <a:gd name="connsiteX3" fmla="*/ 4138246 w 4982307"/>
                <a:gd name="connsiteY3" fmla="*/ 457200 h 494333"/>
                <a:gd name="connsiteX4" fmla="*/ 4982307 w 4982307"/>
                <a:gd name="connsiteY4" fmla="*/ 246185 h 494333"/>
                <a:gd name="connsiteX5" fmla="*/ 4958861 w 4982307"/>
                <a:gd name="connsiteY5" fmla="*/ 0 h 494333"/>
                <a:gd name="connsiteX6" fmla="*/ 4103076 w 4982307"/>
                <a:gd name="connsiteY6" fmla="*/ 304800 h 494333"/>
                <a:gd name="connsiteX7" fmla="*/ 2989384 w 4982307"/>
                <a:gd name="connsiteY7" fmla="*/ 58615 h 494333"/>
                <a:gd name="connsiteX8" fmla="*/ 1652953 w 4982307"/>
                <a:gd name="connsiteY8" fmla="*/ 316523 h 494333"/>
                <a:gd name="connsiteX9" fmla="*/ 11723 w 4982307"/>
                <a:gd name="connsiteY9" fmla="*/ 128954 h 494333"/>
                <a:gd name="connsiteX10" fmla="*/ 0 w 4982307"/>
                <a:gd name="connsiteY10" fmla="*/ 316523 h 494333"/>
                <a:gd name="connsiteX0" fmla="*/ 23447 w 4982307"/>
                <a:gd name="connsiteY0" fmla="*/ 339969 h 494333"/>
                <a:gd name="connsiteX1" fmla="*/ 1652953 w 4982307"/>
                <a:gd name="connsiteY1" fmla="*/ 492369 h 494333"/>
                <a:gd name="connsiteX2" fmla="*/ 3012830 w 4982307"/>
                <a:gd name="connsiteY2" fmla="*/ 246185 h 494333"/>
                <a:gd name="connsiteX3" fmla="*/ 4138246 w 4982307"/>
                <a:gd name="connsiteY3" fmla="*/ 457200 h 494333"/>
                <a:gd name="connsiteX4" fmla="*/ 4982307 w 4982307"/>
                <a:gd name="connsiteY4" fmla="*/ 246185 h 494333"/>
                <a:gd name="connsiteX5" fmla="*/ 4958861 w 4982307"/>
                <a:gd name="connsiteY5" fmla="*/ 0 h 494333"/>
                <a:gd name="connsiteX6" fmla="*/ 4103076 w 4982307"/>
                <a:gd name="connsiteY6" fmla="*/ 304800 h 494333"/>
                <a:gd name="connsiteX7" fmla="*/ 2989384 w 4982307"/>
                <a:gd name="connsiteY7" fmla="*/ 58615 h 494333"/>
                <a:gd name="connsiteX8" fmla="*/ 1652953 w 4982307"/>
                <a:gd name="connsiteY8" fmla="*/ 316523 h 494333"/>
                <a:gd name="connsiteX9" fmla="*/ 11723 w 4982307"/>
                <a:gd name="connsiteY9" fmla="*/ 128954 h 494333"/>
                <a:gd name="connsiteX10" fmla="*/ 0 w 4982307"/>
                <a:gd name="connsiteY10" fmla="*/ 316523 h 494333"/>
                <a:gd name="connsiteX0" fmla="*/ 23447 w 4993571"/>
                <a:gd name="connsiteY0" fmla="*/ 339969 h 494333"/>
                <a:gd name="connsiteX1" fmla="*/ 1652953 w 4993571"/>
                <a:gd name="connsiteY1" fmla="*/ 492369 h 494333"/>
                <a:gd name="connsiteX2" fmla="*/ 3012830 w 4993571"/>
                <a:gd name="connsiteY2" fmla="*/ 246185 h 494333"/>
                <a:gd name="connsiteX3" fmla="*/ 4138246 w 4993571"/>
                <a:gd name="connsiteY3" fmla="*/ 457200 h 494333"/>
                <a:gd name="connsiteX4" fmla="*/ 4982307 w 4993571"/>
                <a:gd name="connsiteY4" fmla="*/ 246185 h 494333"/>
                <a:gd name="connsiteX5" fmla="*/ 4958861 w 4993571"/>
                <a:gd name="connsiteY5" fmla="*/ 0 h 494333"/>
                <a:gd name="connsiteX6" fmla="*/ 4103076 w 4993571"/>
                <a:gd name="connsiteY6" fmla="*/ 304800 h 494333"/>
                <a:gd name="connsiteX7" fmla="*/ 2989384 w 4993571"/>
                <a:gd name="connsiteY7" fmla="*/ 58615 h 494333"/>
                <a:gd name="connsiteX8" fmla="*/ 1652953 w 4993571"/>
                <a:gd name="connsiteY8" fmla="*/ 316523 h 494333"/>
                <a:gd name="connsiteX9" fmla="*/ 11723 w 4993571"/>
                <a:gd name="connsiteY9" fmla="*/ 128954 h 494333"/>
                <a:gd name="connsiteX10" fmla="*/ 0 w 4993571"/>
                <a:gd name="connsiteY10" fmla="*/ 316523 h 494333"/>
                <a:gd name="connsiteX0" fmla="*/ 46893 w 5017017"/>
                <a:gd name="connsiteY0" fmla="*/ 339969 h 494333"/>
                <a:gd name="connsiteX1" fmla="*/ 1676399 w 5017017"/>
                <a:gd name="connsiteY1" fmla="*/ 492369 h 494333"/>
                <a:gd name="connsiteX2" fmla="*/ 3036276 w 5017017"/>
                <a:gd name="connsiteY2" fmla="*/ 246185 h 494333"/>
                <a:gd name="connsiteX3" fmla="*/ 4161692 w 5017017"/>
                <a:gd name="connsiteY3" fmla="*/ 457200 h 494333"/>
                <a:gd name="connsiteX4" fmla="*/ 5005753 w 5017017"/>
                <a:gd name="connsiteY4" fmla="*/ 246185 h 494333"/>
                <a:gd name="connsiteX5" fmla="*/ 4982307 w 5017017"/>
                <a:gd name="connsiteY5" fmla="*/ 0 h 494333"/>
                <a:gd name="connsiteX6" fmla="*/ 4126522 w 5017017"/>
                <a:gd name="connsiteY6" fmla="*/ 304800 h 494333"/>
                <a:gd name="connsiteX7" fmla="*/ 3012830 w 5017017"/>
                <a:gd name="connsiteY7" fmla="*/ 58615 h 494333"/>
                <a:gd name="connsiteX8" fmla="*/ 1676399 w 5017017"/>
                <a:gd name="connsiteY8" fmla="*/ 316523 h 494333"/>
                <a:gd name="connsiteX9" fmla="*/ 0 w 5017017"/>
                <a:gd name="connsiteY9" fmla="*/ 199238 h 494333"/>
                <a:gd name="connsiteX10" fmla="*/ 23446 w 5017017"/>
                <a:gd name="connsiteY10" fmla="*/ 316523 h 494333"/>
                <a:gd name="connsiteX0" fmla="*/ 23447 w 4993571"/>
                <a:gd name="connsiteY0" fmla="*/ 339969 h 494333"/>
                <a:gd name="connsiteX1" fmla="*/ 1652953 w 4993571"/>
                <a:gd name="connsiteY1" fmla="*/ 492369 h 494333"/>
                <a:gd name="connsiteX2" fmla="*/ 3012830 w 4993571"/>
                <a:gd name="connsiteY2" fmla="*/ 246185 h 494333"/>
                <a:gd name="connsiteX3" fmla="*/ 4138246 w 4993571"/>
                <a:gd name="connsiteY3" fmla="*/ 457200 h 494333"/>
                <a:gd name="connsiteX4" fmla="*/ 4982307 w 4993571"/>
                <a:gd name="connsiteY4" fmla="*/ 246185 h 494333"/>
                <a:gd name="connsiteX5" fmla="*/ 4958861 w 4993571"/>
                <a:gd name="connsiteY5" fmla="*/ 0 h 494333"/>
                <a:gd name="connsiteX6" fmla="*/ 4103076 w 4993571"/>
                <a:gd name="connsiteY6" fmla="*/ 304800 h 494333"/>
                <a:gd name="connsiteX7" fmla="*/ 2989384 w 4993571"/>
                <a:gd name="connsiteY7" fmla="*/ 58615 h 494333"/>
                <a:gd name="connsiteX8" fmla="*/ 1652953 w 4993571"/>
                <a:gd name="connsiteY8" fmla="*/ 316523 h 494333"/>
                <a:gd name="connsiteX9" fmla="*/ 11724 w 4993571"/>
                <a:gd name="connsiteY9" fmla="*/ 185181 h 494333"/>
                <a:gd name="connsiteX10" fmla="*/ 0 w 4993571"/>
                <a:gd name="connsiteY10" fmla="*/ 316523 h 494333"/>
                <a:gd name="connsiteX0" fmla="*/ 23447 w 5001494"/>
                <a:gd name="connsiteY0" fmla="*/ 283742 h 438106"/>
                <a:gd name="connsiteX1" fmla="*/ 1652953 w 5001494"/>
                <a:gd name="connsiteY1" fmla="*/ 436142 h 438106"/>
                <a:gd name="connsiteX2" fmla="*/ 3012830 w 5001494"/>
                <a:gd name="connsiteY2" fmla="*/ 189958 h 438106"/>
                <a:gd name="connsiteX3" fmla="*/ 4138246 w 5001494"/>
                <a:gd name="connsiteY3" fmla="*/ 400973 h 438106"/>
                <a:gd name="connsiteX4" fmla="*/ 4982307 w 5001494"/>
                <a:gd name="connsiteY4" fmla="*/ 189958 h 438106"/>
                <a:gd name="connsiteX5" fmla="*/ 4970584 w 5001494"/>
                <a:gd name="connsiteY5" fmla="*/ 0 h 438106"/>
                <a:gd name="connsiteX6" fmla="*/ 4103076 w 5001494"/>
                <a:gd name="connsiteY6" fmla="*/ 248573 h 438106"/>
                <a:gd name="connsiteX7" fmla="*/ 2989384 w 5001494"/>
                <a:gd name="connsiteY7" fmla="*/ 2388 h 438106"/>
                <a:gd name="connsiteX8" fmla="*/ 1652953 w 5001494"/>
                <a:gd name="connsiteY8" fmla="*/ 260296 h 438106"/>
                <a:gd name="connsiteX9" fmla="*/ 11724 w 5001494"/>
                <a:gd name="connsiteY9" fmla="*/ 128954 h 438106"/>
                <a:gd name="connsiteX10" fmla="*/ 0 w 5001494"/>
                <a:gd name="connsiteY10" fmla="*/ 260296 h 438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001494" h="438106">
                  <a:moveTo>
                    <a:pt x="23447" y="283742"/>
                  </a:moveTo>
                  <a:cubicBezTo>
                    <a:pt x="328247" y="371665"/>
                    <a:pt x="1154723" y="451773"/>
                    <a:pt x="1652953" y="436142"/>
                  </a:cubicBezTo>
                  <a:cubicBezTo>
                    <a:pt x="2151183" y="420511"/>
                    <a:pt x="2598615" y="195820"/>
                    <a:pt x="3012830" y="189958"/>
                  </a:cubicBezTo>
                  <a:cubicBezTo>
                    <a:pt x="3427046" y="184097"/>
                    <a:pt x="3810000" y="400973"/>
                    <a:pt x="4138246" y="400973"/>
                  </a:cubicBezTo>
                  <a:cubicBezTo>
                    <a:pt x="4466492" y="400973"/>
                    <a:pt x="4845538" y="266158"/>
                    <a:pt x="4982307" y="189958"/>
                  </a:cubicBezTo>
                  <a:cubicBezTo>
                    <a:pt x="4974492" y="107896"/>
                    <a:pt x="5037015" y="82062"/>
                    <a:pt x="4970584" y="0"/>
                  </a:cubicBezTo>
                  <a:cubicBezTo>
                    <a:pt x="4566137" y="222738"/>
                    <a:pt x="4433276" y="248175"/>
                    <a:pt x="4103076" y="248573"/>
                  </a:cubicBezTo>
                  <a:cubicBezTo>
                    <a:pt x="3772876" y="248971"/>
                    <a:pt x="3397738" y="434"/>
                    <a:pt x="2989384" y="2388"/>
                  </a:cubicBezTo>
                  <a:cubicBezTo>
                    <a:pt x="2581030" y="4342"/>
                    <a:pt x="2149230" y="239202"/>
                    <a:pt x="1652953" y="260296"/>
                  </a:cubicBezTo>
                  <a:cubicBezTo>
                    <a:pt x="1156676" y="281390"/>
                    <a:pt x="287216" y="128954"/>
                    <a:pt x="11724" y="128954"/>
                  </a:cubicBezTo>
                  <a:lnTo>
                    <a:pt x="0" y="260296"/>
                  </a:lnTo>
                </a:path>
              </a:pathLst>
            </a:custGeom>
            <a:solidFill>
              <a:schemeClr val="bg1"/>
            </a:solidFill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7A64E5C-546F-4286-B851-2F6CE26B4AEB}"/>
                </a:ext>
              </a:extLst>
            </p:cNvPr>
            <p:cNvSpPr/>
            <p:nvPr/>
          </p:nvSpPr>
          <p:spPr>
            <a:xfrm>
              <a:off x="5545015" y="4314092"/>
              <a:ext cx="394289" cy="750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6331A44-2FEC-47CC-BC09-42FC62BB22EE}"/>
                </a:ext>
              </a:extLst>
            </p:cNvPr>
            <p:cNvSpPr/>
            <p:nvPr/>
          </p:nvSpPr>
          <p:spPr>
            <a:xfrm>
              <a:off x="10392737" y="4314092"/>
              <a:ext cx="394289" cy="750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204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한빛미디어">
      <a:dk1>
        <a:sysClr val="windowText" lastClr="000000"/>
      </a:dk1>
      <a:lt1>
        <a:sysClr val="window" lastClr="FFFFFF"/>
      </a:lt1>
      <a:dk2>
        <a:srgbClr val="1FAEB6"/>
      </a:dk2>
      <a:lt2>
        <a:srgbClr val="919191"/>
      </a:lt2>
      <a:accent1>
        <a:srgbClr val="39B54A"/>
      </a:accent1>
      <a:accent2>
        <a:srgbClr val="F15A31"/>
      </a:accent2>
      <a:accent3>
        <a:srgbClr val="FA9D1C"/>
      </a:accent3>
      <a:accent4>
        <a:srgbClr val="41B50A"/>
      </a:accent4>
      <a:accent5>
        <a:srgbClr val="55AAEA"/>
      </a:accent5>
      <a:accent6>
        <a:srgbClr val="4D2702"/>
      </a:accent6>
      <a:hlink>
        <a:srgbClr val="39B54A"/>
      </a:hlink>
      <a:folHlink>
        <a:srgbClr val="919191"/>
      </a:folHlink>
    </a:clrScheme>
    <a:fontScheme name="맑은 고딕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18995</TotalTime>
  <Words>2508</Words>
  <Application>Microsoft Office PowerPoint</Application>
  <PresentationFormat>와이드스크린</PresentationFormat>
  <Paragraphs>403</Paragraphs>
  <Slides>27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7" baseType="lpstr">
      <vt:lpstr>CLZEES+D2Coding</vt:lpstr>
      <vt:lpstr>ITC Garamond Std Lt</vt:lpstr>
      <vt:lpstr>YoonV YoonMyungjo100Std_OTF</vt:lpstr>
      <vt:lpstr>맑은 고딕</vt:lpstr>
      <vt:lpstr>맑은 고딕</vt:lpstr>
      <vt:lpstr>시스템 서체</vt:lpstr>
      <vt:lpstr>Arial</vt:lpstr>
      <vt:lpstr>Calibri</vt:lpstr>
      <vt:lpstr>Wingdings</vt:lpstr>
      <vt:lpstr>Office 테마</vt:lpstr>
      <vt:lpstr>혼자 공부하는 자바스크립트</vt:lpstr>
      <vt:lpstr>시작하기전에</vt:lpstr>
      <vt:lpstr>이 책의 학습 목표</vt:lpstr>
      <vt:lpstr>Contents</vt:lpstr>
      <vt:lpstr>PowerPoint 프레젠테이션</vt:lpstr>
      <vt:lpstr>들어가기 전에</vt:lpstr>
      <vt:lpstr>SECTION 1-1 자바스크립트의 활용(1)</vt:lpstr>
      <vt:lpstr>SECTION 1-1 자바스크립트의 활용(2)</vt:lpstr>
      <vt:lpstr>SECTION 1-1 자바스크립트의 활용(3)</vt:lpstr>
      <vt:lpstr>[좀 더 알아보기] 모바일 애플리케이션의 종류</vt:lpstr>
      <vt:lpstr>[마무리] 모바일 애플리케이션의 종류</vt:lpstr>
      <vt:lpstr>SECTION 1-2 개발환경 설치와 코드 실행(1)</vt:lpstr>
      <vt:lpstr>SECTION 1-2 개발환경 설치와 코드 실행(2)</vt:lpstr>
      <vt:lpstr>SECTION 1-2 개발환경 설치와 코드 실행(3)</vt:lpstr>
      <vt:lpstr>[좀 더 알아보기①] 오류를 확인하는 방법</vt:lpstr>
      <vt:lpstr>[좀 더 알아보기②] 자바스크립트 표준 스타일</vt:lpstr>
      <vt:lpstr>[마무리]</vt:lpstr>
      <vt:lpstr>SECTION 1-3 알아두어야 할 기본 용어(1)</vt:lpstr>
      <vt:lpstr>SECTION 1-3 알아두어야 할 기본 용어(2)</vt:lpstr>
      <vt:lpstr>SECTION 1-3 알아두어야 할 기본 용어(3)</vt:lpstr>
      <vt:lpstr>SECTION 1-3 알아두어야 할 기본 용어(4)</vt:lpstr>
      <vt:lpstr>SECTION 1-3 알아두어야 할 기본 용어(5)</vt:lpstr>
      <vt:lpstr>[좀 더 알아보기] 영어와 프로그래밍 언어</vt:lpstr>
      <vt:lpstr>[마무리①]</vt:lpstr>
      <vt:lpstr>[마무리②]</vt:lpstr>
      <vt:lpstr>추가용어 및 팁</vt:lpstr>
      <vt:lpstr>추가용어 및 팁(BOM? DOM?)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파이썬으로 배우는 머신러닝 교과서</dc:title>
  <dc:creator>마케팅팀</dc:creator>
  <cp:lastModifiedBy>KB</cp:lastModifiedBy>
  <cp:revision>470</cp:revision>
  <dcterms:created xsi:type="dcterms:W3CDTF">2020-01-31T07:25:46Z</dcterms:created>
  <dcterms:modified xsi:type="dcterms:W3CDTF">2021-11-03T03:04:52Z</dcterms:modified>
</cp:coreProperties>
</file>