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393" r:id="rId8"/>
    <p:sldId id="2394" r:id="rId9"/>
    <p:sldId id="2395" r:id="rId10"/>
    <p:sldId id="2396" r:id="rId11"/>
    <p:sldId id="2397" r:id="rId12"/>
    <p:sldId id="2398" r:id="rId13"/>
    <p:sldId id="2399" r:id="rId14"/>
    <p:sldId id="2400" r:id="rId15"/>
    <p:sldId id="2401" r:id="rId16"/>
    <p:sldId id="2402" r:id="rId17"/>
    <p:sldId id="2403" r:id="rId18"/>
    <p:sldId id="2392" r:id="rId19"/>
    <p:sldId id="2405" r:id="rId20"/>
    <p:sldId id="2406" r:id="rId21"/>
    <p:sldId id="2407" r:id="rId22"/>
    <p:sldId id="2408" r:id="rId23"/>
    <p:sldId id="2409" r:id="rId24"/>
    <p:sldId id="2410" r:id="rId25"/>
    <p:sldId id="2411" r:id="rId26"/>
    <p:sldId id="2412" r:id="rId27"/>
    <p:sldId id="2413" r:id="rId28"/>
    <p:sldId id="2414" r:id="rId29"/>
    <p:sldId id="2415" r:id="rId30"/>
    <p:sldId id="2416" r:id="rId31"/>
    <p:sldId id="2404" r:id="rId32"/>
    <p:sldId id="2385" r:id="rId33"/>
    <p:sldId id="2386" r:id="rId34"/>
    <p:sldId id="2387" r:id="rId35"/>
    <p:sldId id="2388" r:id="rId36"/>
    <p:sldId id="2389" r:id="rId37"/>
    <p:sldId id="2384" r:id="rId38"/>
    <p:sldId id="2390" r:id="rId39"/>
    <p:sldId id="239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86450" autoAdjust="0"/>
  </p:normalViewPr>
  <p:slideViewPr>
    <p:cSldViewPr snapToGrid="0" showGuides="1">
      <p:cViewPr varScale="1">
        <p:scale>
          <a:sx n="57" d="100"/>
          <a:sy n="57" d="100"/>
        </p:scale>
        <p:origin x="936" y="48"/>
      </p:cViewPr>
      <p:guideLst>
        <p:guide orient="horz" pos="2319"/>
        <p:guide pos="3840"/>
        <p:guide pos="3999"/>
        <p:guide orient="horz" pos="2568"/>
        <p:guide pos="960"/>
        <p:guide orient="horz" pos="1797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//false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개발자들은 이걸 인지하고 있고 이걸 활용해서 지금도 쓰고 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꼭 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적어두고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나중에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프로그래밍 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alert(Boolean(0)); 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무조건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alert(Boolean(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)); //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에만 있음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다른 언어에서는 이런 경우 있으면 그냥 실행이 안 됨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alert(Boolean('')); 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이걸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라고 하는 것도 있으나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alert(Boolean(null)); 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무조건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/*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 중요*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 alert(Boolean(undefined)); //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에만 있음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alert(Boolean(false));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 외는 전부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alert(Boolean('0'));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alert(String(Number("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"))); //"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5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불</a:t>
            </a:r>
            <a:endParaRPr lang="en-US" altLang="ko-KR" dirty="0"/>
          </a:p>
          <a:p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불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쳐보셈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2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6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7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02 </a:t>
            </a:r>
            <a:r>
              <a:rPr lang="ko-KR" altLang="en-US" dirty="0"/>
              <a:t>자료와 변수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불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자바스크립트에서는 참과 거짓 값을 표현할 때 불 자료형을 사용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불 만들기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비교 연산자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9D8D09-D12B-491E-A64B-A60AAD9B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53092"/>
              </p:ext>
            </p:extLst>
          </p:nvPr>
        </p:nvGraphicFramePr>
        <p:xfrm>
          <a:off x="2892180" y="2353835"/>
          <a:ext cx="3898900" cy="23336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47070654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3634011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8925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979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다르다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989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343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144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628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불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불 표현식 이해하기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소스 코드 </a:t>
            </a:r>
            <a:r>
              <a:rPr lang="en-US" altLang="ko-KR" dirty="0">
                <a:latin typeface="+mn-ea"/>
                <a:ea typeface="+mn-ea"/>
              </a:rPr>
              <a:t>2-1-1.html)</a:t>
            </a: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불 부정 연산자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논리 부정 연산자는 </a:t>
            </a:r>
            <a:r>
              <a:rPr lang="en-US" altLang="ko-KR" dirty="0">
                <a:latin typeface="+mn-ea"/>
                <a:ea typeface="+mn-ea"/>
              </a:rPr>
              <a:t>! </a:t>
            </a:r>
            <a:r>
              <a:rPr lang="ko-KR" altLang="en-US" dirty="0">
                <a:latin typeface="+mn-ea"/>
                <a:ea typeface="+mn-ea"/>
              </a:rPr>
              <a:t>기호를 사용하며 참을 거짓으로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거짓을 참으로 바꿈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불 논리합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논리곱 연산자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77E9743-E342-4013-9846-79BC6E4A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37063"/>
              </p:ext>
            </p:extLst>
          </p:nvPr>
        </p:nvGraphicFramePr>
        <p:xfrm>
          <a:off x="2032000" y="1544910"/>
          <a:ext cx="431641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if (273 &lt; 52)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alert('273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작습니다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if (273 &gt; 52)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alert('273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C0D42DB-3F95-4785-8E11-AC684716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2" y="2114101"/>
            <a:ext cx="2952750" cy="11382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25787A-4350-4D5E-8FCC-066E6F9F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25075"/>
              </p:ext>
            </p:extLst>
          </p:nvPr>
        </p:nvGraphicFramePr>
        <p:xfrm>
          <a:off x="2032000" y="4782100"/>
          <a:ext cx="3898900" cy="10001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32176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2754908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17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논리곱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44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논리합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66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84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불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논리 연산자의 활용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&amp;&amp;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“티켓을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장만 구매하면서 오후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시 이후부터”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endParaRPr lang="en-US" altLang="ko-KR" dirty="0">
              <a:latin typeface="+mn-ea"/>
              <a:ea typeface="+mn-ea"/>
            </a:endParaRPr>
          </a:p>
          <a:p>
            <a:pPr lvl="3"/>
            <a:endParaRPr lang="en-US" altLang="ko-KR" dirty="0">
              <a:latin typeface="+mn-ea"/>
              <a:ea typeface="+mn-ea"/>
            </a:endParaRPr>
          </a:p>
          <a:p>
            <a:pPr lvl="3"/>
            <a:endParaRPr lang="en-US" altLang="ko-KR" dirty="0">
              <a:latin typeface="+mn-ea"/>
              <a:ea typeface="+mn-ea"/>
            </a:endParaRPr>
          </a:p>
          <a:p>
            <a:pPr lvl="3"/>
            <a:endParaRPr lang="en-US" altLang="ko-KR" dirty="0">
              <a:latin typeface="+mn-ea"/>
              <a:ea typeface="+mn-ea"/>
            </a:endParaRPr>
          </a:p>
          <a:p>
            <a:pPr lvl="3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||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“우리카드나 신한카드로 결제하면 </a:t>
            </a:r>
            <a:r>
              <a:rPr lang="en-US" altLang="ko-KR" dirty="0">
                <a:latin typeface="+mn-ea"/>
                <a:ea typeface="+mn-ea"/>
              </a:rPr>
              <a:t>10% </a:t>
            </a:r>
            <a:r>
              <a:rPr lang="ko-KR" altLang="en-US" dirty="0">
                <a:latin typeface="+mn-ea"/>
                <a:ea typeface="+mn-ea"/>
              </a:rPr>
              <a:t>할인”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747DA-46CD-44CC-8E72-C536A1A46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5"/>
          <a:stretch/>
        </p:blipFill>
        <p:spPr>
          <a:xfrm>
            <a:off x="3106615" y="2212614"/>
            <a:ext cx="7109680" cy="171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7DB644-24E9-445A-9215-FB5972B6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15" y="4620479"/>
            <a:ext cx="6980360" cy="15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자료형 검사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latin typeface="+mn-ea"/>
                <a:ea typeface="+mn-ea"/>
              </a:rPr>
              <a:t>typeof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latin typeface="+mn-ea"/>
                <a:ea typeface="+mn-ea"/>
              </a:rPr>
              <a:t>typeof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연산자는 결과로 </a:t>
            </a:r>
            <a:r>
              <a:rPr lang="en-US" altLang="ko-KR" dirty="0">
                <a:latin typeface="+mn-ea"/>
                <a:ea typeface="+mn-ea"/>
              </a:rPr>
              <a:t>string, number, </a:t>
            </a:r>
            <a:r>
              <a:rPr lang="en-US" altLang="ko-KR" dirty="0" err="1">
                <a:latin typeface="+mn-ea"/>
                <a:ea typeface="+mn-ea"/>
              </a:rPr>
              <a:t>boolean</a:t>
            </a:r>
            <a:r>
              <a:rPr lang="en-US" altLang="ko-KR" dirty="0">
                <a:latin typeface="+mn-ea"/>
                <a:ea typeface="+mn-ea"/>
              </a:rPr>
              <a:t>, undefined, function, object, symbol, </a:t>
            </a:r>
            <a:r>
              <a:rPr lang="en-US" altLang="ko-KR" dirty="0" err="1">
                <a:latin typeface="+mn-ea"/>
                <a:ea typeface="+mn-ea"/>
              </a:rPr>
              <a:t>bigint</a:t>
            </a:r>
            <a:r>
              <a:rPr lang="ko-KR" altLang="en-US" dirty="0">
                <a:latin typeface="+mn-ea"/>
                <a:ea typeface="+mn-ea"/>
              </a:rPr>
              <a:t>라는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가지 중에 하나를 출력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637D2-4CFC-4C7E-8DA7-9E27DC4C0281}"/>
              </a:ext>
            </a:extLst>
          </p:cNvPr>
          <p:cNvSpPr txBox="1"/>
          <p:nvPr/>
        </p:nvSpPr>
        <p:spPr>
          <a:xfrm>
            <a:off x="5187462" y="2020159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문자열을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FA527-00A9-4035-B7C3-01D8DCB2D568}"/>
              </a:ext>
            </a:extLst>
          </p:cNvPr>
          <p:cNvSpPr txBox="1"/>
          <p:nvPr/>
        </p:nvSpPr>
        <p:spPr>
          <a:xfrm>
            <a:off x="5187462" y="2522520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숫자를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B747FBD-900F-4BB4-BAE5-D8342C17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04094"/>
              </p:ext>
            </p:extLst>
          </p:nvPr>
        </p:nvGraphicFramePr>
        <p:xfrm>
          <a:off x="1811129" y="1738471"/>
          <a:ext cx="33763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"string"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(273)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 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(true)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7BAC3-6EE1-4312-97C4-96352D174CC4}"/>
              </a:ext>
            </a:extLst>
          </p:cNvPr>
          <p:cNvCxnSpPr>
            <a:cxnSpLocks/>
          </p:cNvCxnSpPr>
          <p:nvPr/>
        </p:nvCxnSpPr>
        <p:spPr>
          <a:xfrm flipH="1">
            <a:off x="3200401" y="2661138"/>
            <a:ext cx="198706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DD6D1D-3C91-4564-8AE0-BCDA0BCC3FED}"/>
              </a:ext>
            </a:extLst>
          </p:cNvPr>
          <p:cNvCxnSpPr>
            <a:cxnSpLocks/>
          </p:cNvCxnSpPr>
          <p:nvPr/>
        </p:nvCxnSpPr>
        <p:spPr>
          <a:xfrm flipH="1">
            <a:off x="3155017" y="2145323"/>
            <a:ext cx="198706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0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템플릿 문자열은 백틱</a:t>
            </a:r>
            <a:r>
              <a:rPr lang="en-US" altLang="ko-KR" dirty="0">
                <a:latin typeface="+mn-ea"/>
                <a:ea typeface="+mn-ea"/>
              </a:rPr>
              <a:t>(‵) </a:t>
            </a:r>
            <a:r>
              <a:rPr lang="ko-KR" altLang="en-US" dirty="0">
                <a:latin typeface="+mn-ea"/>
                <a:ea typeface="+mn-ea"/>
              </a:rPr>
              <a:t>기호로 감싸 만듦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문자열 내부에 </a:t>
            </a:r>
            <a:r>
              <a:rPr lang="en-US" altLang="ko-KR" dirty="0">
                <a:latin typeface="+mn-ea"/>
                <a:ea typeface="+mn-ea"/>
              </a:rPr>
              <a:t>‵${...}‵ </a:t>
            </a:r>
            <a:r>
              <a:rPr lang="ko-KR" altLang="en-US" dirty="0">
                <a:latin typeface="+mn-ea"/>
                <a:ea typeface="+mn-ea"/>
              </a:rPr>
              <a:t>기호를 사용하여 표현식을 넣으면 표현식이 문자열 안에서 계산됨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= = </a:t>
            </a:r>
            <a:r>
              <a:rPr lang="ko-KR" altLang="en-US" dirty="0">
                <a:latin typeface="+mn-ea"/>
                <a:ea typeface="+mn-ea"/>
              </a:rPr>
              <a:t>연산자와 </a:t>
            </a:r>
            <a:r>
              <a:rPr lang="en-US" altLang="ko-KR" dirty="0">
                <a:latin typeface="+mn-ea"/>
                <a:ea typeface="+mn-ea"/>
              </a:rPr>
              <a:t>!=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‘값이 같은지’를 비교하는 연산자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다음 코드들은 모두 </a:t>
            </a:r>
            <a:r>
              <a:rPr lang="en-US" altLang="ko-KR" dirty="0">
                <a:latin typeface="+mn-ea"/>
                <a:ea typeface="+mn-ea"/>
              </a:rPr>
              <a:t>true</a:t>
            </a:r>
            <a:r>
              <a:rPr lang="ko-KR" altLang="en-US" dirty="0">
                <a:latin typeface="+mn-ea"/>
                <a:ea typeface="+mn-ea"/>
              </a:rPr>
              <a:t>를 출력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FC7508-5EC3-4794-AF69-7A7FB1CB5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36628"/>
              </p:ext>
            </p:extLst>
          </p:nvPr>
        </p:nvGraphicFramePr>
        <p:xfrm>
          <a:off x="1811128" y="1738471"/>
          <a:ext cx="65239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7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console.log(`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+ 52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${273 + 52}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...!`)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+ 52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...!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09ECFFE-34F0-4FB3-A7F9-0A45D7F34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03178"/>
              </p:ext>
            </p:extLst>
          </p:nvPr>
        </p:nvGraphicFramePr>
        <p:xfrm>
          <a:off x="1811129" y="3768413"/>
          <a:ext cx="16940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7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1 == "1"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false == "0"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""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0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5650C41-DA7F-493B-BA49-B77399B19416}"/>
              </a:ext>
            </a:extLst>
          </p:cNvPr>
          <p:cNvSpPr txBox="1"/>
          <p:nvPr/>
        </p:nvSpPr>
        <p:spPr>
          <a:xfrm>
            <a:off x="4669501" y="4017447"/>
            <a:ext cx="6719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코드는 자료형이 달라도 어떻게든 변환을 하고 나면 값이 같아지므로 </a:t>
            </a:r>
            <a:r>
              <a:rPr lang="en-US" altLang="ko-KR" sz="14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78EC8-D055-4E6C-AEB1-C8D50FBCDB45}"/>
              </a:ext>
            </a:extLst>
          </p:cNvPr>
          <p:cNvSpPr txBox="1"/>
          <p:nvPr/>
        </p:nvSpPr>
        <p:spPr>
          <a:xfrm>
            <a:off x="4712677" y="4506083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가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</a:t>
            </a:r>
            <a:r>
              <a:rPr lang="en-US" altLang="ko-KR" sz="1400" b="0" dirty="0">
                <a:solidFill>
                  <a:srgbClr val="FF0000"/>
                </a:solidFill>
              </a:rPr>
              <a:t>, “0”</a:t>
            </a:r>
            <a:r>
              <a:rPr lang="ko-KR" altLang="en-US" sz="1400" b="0" dirty="0">
                <a:solidFill>
                  <a:srgbClr val="FF0000"/>
                </a:solidFill>
              </a:rPr>
              <a:t>이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7B5C-4A1E-4795-84BC-F9C3477F5DDF}"/>
              </a:ext>
            </a:extLst>
          </p:cNvPr>
          <p:cNvSpPr txBox="1"/>
          <p:nvPr/>
        </p:nvSpPr>
        <p:spPr>
          <a:xfrm>
            <a:off x="4712677" y="5014160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빈 문자열은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C29E2-B7A0-4684-8C5C-68DB2106B2C7}"/>
              </a:ext>
            </a:extLst>
          </p:cNvPr>
          <p:cNvSpPr txBox="1"/>
          <p:nvPr/>
        </p:nvSpPr>
        <p:spPr>
          <a:xfrm>
            <a:off x="4712677" y="5502796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6B0CA7-43A0-4E8F-8C2A-B539C5E3932A}"/>
              </a:ext>
            </a:extLst>
          </p:cNvPr>
          <p:cNvCxnSpPr>
            <a:cxnSpLocks/>
          </p:cNvCxnSpPr>
          <p:nvPr/>
        </p:nvCxnSpPr>
        <p:spPr>
          <a:xfrm flipH="1">
            <a:off x="2990895" y="4173415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0CC10-A0D2-48D1-B652-57559F026E6F}"/>
              </a:ext>
            </a:extLst>
          </p:cNvPr>
          <p:cNvCxnSpPr>
            <a:cxnSpLocks/>
          </p:cNvCxnSpPr>
          <p:nvPr/>
        </p:nvCxnSpPr>
        <p:spPr>
          <a:xfrm flipH="1">
            <a:off x="2990895" y="4665785"/>
            <a:ext cx="1440428" cy="11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D82562-D09D-43B6-BCDA-2437680B6AC4}"/>
              </a:ext>
            </a:extLst>
          </p:cNvPr>
          <p:cNvCxnSpPr>
            <a:cxnSpLocks/>
          </p:cNvCxnSpPr>
          <p:nvPr/>
        </p:nvCxnSpPr>
        <p:spPr>
          <a:xfrm flipH="1">
            <a:off x="2990895" y="5169877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2EDFA-515A-43F1-B013-770E768280E0}"/>
              </a:ext>
            </a:extLst>
          </p:cNvPr>
          <p:cNvCxnSpPr>
            <a:cxnSpLocks/>
          </p:cNvCxnSpPr>
          <p:nvPr/>
        </p:nvCxnSpPr>
        <p:spPr>
          <a:xfrm flipH="1">
            <a:off x="2990895" y="5650523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1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ko-KR" altLang="en-US" dirty="0">
                <a:latin typeface="+mn-ea"/>
                <a:ea typeface="+mn-ea"/>
              </a:rPr>
              <a:t>가지 키워드로 정리하는 핵심 포인트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자료형이란 자료의 종류를 의미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문자를 표현할 때는 문자열 자료형을 사용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숫자를 표현할 때는 숫자 자료형을 사용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참과 거짓을 표현할 때는 불 자료형을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확인 문제</a:t>
            </a: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다음 연산자들의 피연산자가 어떤 자료형인지 적어 보기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DCB3A1-1453-426F-8C7E-0701AC04A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31113"/>
              </p:ext>
            </p:extLst>
          </p:nvPr>
        </p:nvGraphicFramePr>
        <p:xfrm>
          <a:off x="2604398" y="3861183"/>
          <a:ext cx="4965700" cy="2333625"/>
        </p:xfrm>
        <a:graphic>
          <a:graphicData uri="http://schemas.openxmlformats.org/drawingml/2006/table">
            <a:tbl>
              <a:tblPr/>
              <a:tblGrid>
                <a:gridCol w="2275020">
                  <a:extLst>
                    <a:ext uri="{9D8B030D-6E8A-4147-A177-3AD203B41FA5}">
                      <a16:colId xmlns:a16="http://schemas.microsoft.com/office/drawing/2014/main" val="3622970937"/>
                    </a:ext>
                  </a:extLst>
                </a:gridCol>
                <a:gridCol w="2690680">
                  <a:extLst>
                    <a:ext uri="{9D8B030D-6E8A-4147-A177-3AD203B41FA5}">
                      <a16:colId xmlns:a16="http://schemas.microsoft.com/office/drawing/2014/main" val="12292413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 자료형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6183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연결 연산자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330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 연산자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5025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885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5654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700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9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3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확인 문제</a:t>
            </a: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 dirty="0">
                <a:latin typeface="+mn-ea"/>
                <a:ea typeface="+mn-ea"/>
              </a:rPr>
              <a:t>다음 프로그램의 실행 결과를 예측해 보기</a:t>
            </a: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 dirty="0">
                <a:latin typeface="+mn-ea"/>
                <a:ea typeface="+mn-ea"/>
              </a:rPr>
              <a:t>다음 프로그램의 실행 결과를 예측</a:t>
            </a: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FF5FCC-4BAF-457C-B4A8-3D6BDEF43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36195"/>
              </p:ext>
            </p:extLst>
          </p:nvPr>
        </p:nvGraphicFramePr>
        <p:xfrm>
          <a:off x="1811129" y="1679855"/>
          <a:ext cx="344081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연습문제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console.log("\\\\\\\\")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12A272-7EE4-40D0-AB3C-A59A896B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53" y="1487733"/>
            <a:ext cx="2852281" cy="1564298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F0E2A1-BF80-4E1C-B873-7A3C1579B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6030"/>
              </p:ext>
            </p:extLst>
          </p:nvPr>
        </p:nvGraphicFramePr>
        <p:xfrm>
          <a:off x="1742298" y="3577946"/>
          <a:ext cx="34408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"[1])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"[2])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"[3])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"[4])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51E15C1-E608-41EC-96F8-C1A8AA4E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52" y="3568128"/>
            <a:ext cx="2852281" cy="15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확인 문제</a:t>
            </a: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ko-KR" altLang="en-US" dirty="0">
                <a:latin typeface="+mn-ea"/>
                <a:ea typeface="+mn-ea"/>
              </a:rPr>
              <a:t>다음 프로그램의 실행 결과를 적어 보기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예측하는 것보다 실제로 코드를 입력해 보고 결과를 확인하는 것이 쉬울 수 있음</a:t>
            </a: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dirty="0"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 dirty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FF5FCC-4BAF-457C-B4A8-3D6BDEF43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31979"/>
              </p:ext>
            </p:extLst>
          </p:nvPr>
        </p:nvGraphicFramePr>
        <p:xfrm>
          <a:off x="1811129" y="1853484"/>
          <a:ext cx="344081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 console.log(2 + 2 - 2 * 2 / 2 * 2)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 console.log(2 - 2 + 2 / 2 * 2 + 2)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12A272-7EE4-40D0-AB3C-A59A896B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54" y="1604735"/>
            <a:ext cx="2852281" cy="15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상수를 만드는 과정을 ‘선언’이라고 표현하고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const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키워드로 다음과 같이 선언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코드 예시</a:t>
            </a:r>
            <a:r>
              <a:rPr lang="en-US" altLang="ko-KR" sz="1600" dirty="0">
                <a:latin typeface="+mn-ea"/>
                <a:ea typeface="+mn-ea"/>
              </a:rPr>
              <a:t>: 3.141592</a:t>
            </a:r>
            <a:r>
              <a:rPr lang="ko-KR" altLang="en-US" sz="1600" dirty="0">
                <a:latin typeface="+mn-ea"/>
                <a:ea typeface="+mn-ea"/>
              </a:rPr>
              <a:t>라는 숫자 자료를 </a:t>
            </a:r>
            <a:r>
              <a:rPr lang="en-US" altLang="ko-KR" sz="1600" dirty="0">
                <a:latin typeface="+mn-ea"/>
                <a:ea typeface="+mn-ea"/>
              </a:rPr>
              <a:t>pi</a:t>
            </a:r>
            <a:r>
              <a:rPr lang="ko-KR" altLang="en-US" sz="1600" dirty="0">
                <a:latin typeface="+mn-ea"/>
                <a:ea typeface="+mn-ea"/>
              </a:rPr>
              <a:t>라는 이름으로 선언한다면 다음과 같이 코드를 작성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28879"/>
              </p:ext>
            </p:extLst>
          </p:nvPr>
        </p:nvGraphicFramePr>
        <p:xfrm>
          <a:off x="1811128" y="1697685"/>
          <a:ext cx="43164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BCE66F2-CFE4-4D4F-9A97-7351C5EF9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87580"/>
              </p:ext>
            </p:extLst>
          </p:nvPr>
        </p:nvGraphicFramePr>
        <p:xfrm>
          <a:off x="1811128" y="2765782"/>
          <a:ext cx="431641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C9269DE-E8FB-4A0C-9F8B-AA56C2DF68A2}"/>
              </a:ext>
            </a:extLst>
          </p:cNvPr>
          <p:cNvSpPr txBox="1"/>
          <p:nvPr/>
        </p:nvSpPr>
        <p:spPr>
          <a:xfrm>
            <a:off x="5597263" y="2790363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상수를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할당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AE67B-55E2-4C13-BFAB-FFEA2AB292C8}"/>
              </a:ext>
            </a:extLst>
          </p:cNvPr>
          <p:cNvSpPr txBox="1"/>
          <p:nvPr/>
        </p:nvSpPr>
        <p:spPr>
          <a:xfrm>
            <a:off x="4255566" y="3307515"/>
            <a:ext cx="6125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앞서 선언한 상수 이름을 입력하면 해당 값을 사용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19E76-2285-4652-81C4-EBDFF5DF1A02}"/>
              </a:ext>
            </a:extLst>
          </p:cNvPr>
          <p:cNvSpPr txBox="1"/>
          <p:nvPr/>
        </p:nvSpPr>
        <p:spPr>
          <a:xfrm>
            <a:off x="4596954" y="3814517"/>
            <a:ext cx="6242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반지름이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인 상수를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8EFEF-5D79-450B-B675-82C9C5BEB5D0}"/>
              </a:ext>
            </a:extLst>
          </p:cNvPr>
          <p:cNvSpPr txBox="1"/>
          <p:nvPr/>
        </p:nvSpPr>
        <p:spPr>
          <a:xfrm>
            <a:off x="3237077" y="4266133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25407-F53B-4C40-BACC-1FA1A82C5EC1}"/>
              </a:ext>
            </a:extLst>
          </p:cNvPr>
          <p:cNvSpPr txBox="1"/>
          <p:nvPr/>
        </p:nvSpPr>
        <p:spPr>
          <a:xfrm>
            <a:off x="3237077" y="4781138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9D802-B191-40B3-9068-E8C89E59AC58}"/>
              </a:ext>
            </a:extLst>
          </p:cNvPr>
          <p:cNvSpPr txBox="1"/>
          <p:nvPr/>
        </p:nvSpPr>
        <p:spPr>
          <a:xfrm>
            <a:off x="6593724" y="4512094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두 상수를 활용해 원의 둘레와 넓이를 구하기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232AC9-BFD9-4BF2-AC14-A1FF4AB34ECD}"/>
              </a:ext>
            </a:extLst>
          </p:cNvPr>
          <p:cNvCxnSpPr/>
          <p:nvPr/>
        </p:nvCxnSpPr>
        <p:spPr>
          <a:xfrm>
            <a:off x="4103077" y="2944251"/>
            <a:ext cx="13598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73EA2CCF-97A1-4B3E-A8EF-94ABDF512291}"/>
              </a:ext>
            </a:extLst>
          </p:cNvPr>
          <p:cNvSpPr/>
          <p:nvPr/>
        </p:nvSpPr>
        <p:spPr>
          <a:xfrm>
            <a:off x="2942492" y="3098140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1925EC-C529-43BA-854A-E7B0C6AD6CF0}"/>
              </a:ext>
            </a:extLst>
          </p:cNvPr>
          <p:cNvCxnSpPr>
            <a:cxnSpLocks/>
          </p:cNvCxnSpPr>
          <p:nvPr/>
        </p:nvCxnSpPr>
        <p:spPr>
          <a:xfrm>
            <a:off x="3118338" y="3407313"/>
            <a:ext cx="98473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E32E-B1F0-49C1-B43F-CDE2A15D502C}"/>
              </a:ext>
            </a:extLst>
          </p:cNvPr>
          <p:cNvCxnSpPr>
            <a:cxnSpLocks/>
          </p:cNvCxnSpPr>
          <p:nvPr/>
        </p:nvCxnSpPr>
        <p:spPr>
          <a:xfrm>
            <a:off x="3237077" y="3940712"/>
            <a:ext cx="119424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DE0DB081-55FE-4BF6-9FD8-793840914A99}"/>
              </a:ext>
            </a:extLst>
          </p:cNvPr>
          <p:cNvSpPr/>
          <p:nvPr/>
        </p:nvSpPr>
        <p:spPr>
          <a:xfrm>
            <a:off x="5871448" y="4401024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FA4335-7065-4766-BDEA-18DC56FBDCFD}"/>
              </a:ext>
            </a:extLst>
          </p:cNvPr>
          <p:cNvCxnSpPr>
            <a:cxnSpLocks/>
          </p:cNvCxnSpPr>
          <p:nvPr/>
        </p:nvCxnSpPr>
        <p:spPr>
          <a:xfrm>
            <a:off x="6047294" y="4629942"/>
            <a:ext cx="38867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Identifier has already declared(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특정한 이름의 상수는 한 파일에서 한 번만 선언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만약 같은 이름으로 상수를 한 번 더 선언하면 다음과 같은 오류를 발생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오류를 해결 방법은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가지</a:t>
            </a:r>
            <a:endParaRPr lang="en-US" altLang="ko-KR" sz="1400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en-US" altLang="ko-KR" dirty="0">
                <a:latin typeface="+mn-ea"/>
                <a:ea typeface="+mn-ea"/>
              </a:rPr>
              <a:t>1) </a:t>
            </a:r>
            <a:r>
              <a:rPr lang="ko-KR" altLang="en-US" dirty="0">
                <a:latin typeface="+mn-ea"/>
                <a:ea typeface="+mn-ea"/>
              </a:rPr>
              <a:t>새로고침</a:t>
            </a:r>
            <a:r>
              <a:rPr lang="en-US" altLang="ko-KR" dirty="0">
                <a:latin typeface="+mn-ea"/>
                <a:ea typeface="+mn-ea"/>
              </a:rPr>
              <a:t>(Windows </a:t>
            </a:r>
            <a:r>
              <a:rPr lang="ko-KR" altLang="en-US" dirty="0">
                <a:latin typeface="+mn-ea"/>
                <a:ea typeface="+mn-ea"/>
              </a:rPr>
              <a:t>단축키 </a:t>
            </a:r>
            <a:r>
              <a:rPr lang="en-US" altLang="ko-KR" dirty="0">
                <a:latin typeface="+mn-ea"/>
                <a:ea typeface="+mn-ea"/>
              </a:rPr>
              <a:t>F5 , macOS </a:t>
            </a:r>
            <a:r>
              <a:rPr lang="ko-KR" altLang="en-US" dirty="0">
                <a:latin typeface="+mn-ea"/>
                <a:ea typeface="+mn-ea"/>
              </a:rPr>
              <a:t>단축키 </a:t>
            </a:r>
            <a:r>
              <a:rPr lang="en-US" altLang="ko-KR" dirty="0">
                <a:latin typeface="+mn-ea"/>
                <a:ea typeface="+mn-ea"/>
              </a:rPr>
              <a:t>Command + R )</a:t>
            </a:r>
            <a:r>
              <a:rPr lang="ko-KR" altLang="en-US" dirty="0">
                <a:latin typeface="+mn-ea"/>
                <a:ea typeface="+mn-ea"/>
              </a:rPr>
              <a:t>을 눌러서 자바스크립트를 초기화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다시 코드를 입력</a:t>
            </a:r>
            <a:endParaRPr lang="en-US" altLang="ko-KR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en-US" altLang="ko-KR" dirty="0">
                <a:latin typeface="+mn-ea"/>
                <a:ea typeface="+mn-ea"/>
              </a:rPr>
              <a:t>2) </a:t>
            </a:r>
            <a:r>
              <a:rPr lang="ko-KR" altLang="en-US" dirty="0">
                <a:latin typeface="+mn-ea"/>
                <a:ea typeface="+mn-ea"/>
              </a:rPr>
              <a:t>다른 이름의 식별자를 사용해서 상수를 선언</a:t>
            </a:r>
            <a:r>
              <a:rPr lang="en-US" altLang="ko-KR" dirty="0">
                <a:latin typeface="+mn-ea"/>
                <a:ea typeface="+mn-ea"/>
              </a:rPr>
              <a:t>  </a:t>
            </a: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F103D11B-F6C7-4551-ABBB-8642A354D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7249"/>
              </p:ext>
            </p:extLst>
          </p:nvPr>
        </p:nvGraphicFramePr>
        <p:xfrm>
          <a:off x="1822851" y="1974659"/>
          <a:ext cx="6107722" cy="11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19057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fr-FR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Uncaught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: Identifier '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' has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already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been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declared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FC3E6F-ED46-4BA3-B82D-9D150D4DD3C1}"/>
              </a:ext>
            </a:extLst>
          </p:cNvPr>
          <p:cNvSpPr txBox="1"/>
          <p:nvPr/>
        </p:nvSpPr>
        <p:spPr>
          <a:xfrm>
            <a:off x="6983523" y="2416055"/>
            <a:ext cx="4565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“식별자 ‘</a:t>
            </a:r>
            <a:r>
              <a:rPr lang="en-US" altLang="ko-KR" sz="1400" dirty="0">
                <a:solidFill>
                  <a:srgbClr val="FF0000"/>
                </a:solidFill>
              </a:rPr>
              <a:t>name’</a:t>
            </a:r>
            <a:r>
              <a:rPr lang="ko-KR" altLang="en-US" sz="1400" dirty="0">
                <a:solidFill>
                  <a:srgbClr val="FF0000"/>
                </a:solidFill>
              </a:rPr>
              <a:t>은 이미 사용되고 있습니다”라는 오류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60801-B9CB-485D-8DD9-2806445F2880}"/>
              </a:ext>
            </a:extLst>
          </p:cNvPr>
          <p:cNvCxnSpPr/>
          <p:nvPr/>
        </p:nvCxnSpPr>
        <p:spPr>
          <a:xfrm>
            <a:off x="3786554" y="2994568"/>
            <a:ext cx="35755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Missing initializer in const declaration(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상수는 한 번만 선언할 수 있으므로 선언할 때 반드시 값을 함께 지정해줘야 함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만약 상수를 선언할 때 값을 지정해주지 않는다면 다음과 같은 오류를 발생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Assignment to constant variable(</a:t>
            </a:r>
            <a:r>
              <a:rPr lang="ko-KR" altLang="en-US" sz="1600" dirty="0">
                <a:latin typeface="+mn-ea"/>
                <a:ea typeface="+mn-ea"/>
              </a:rPr>
              <a:t>예외 처리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한 번 선언된 상수의 자료는 변경할 수 없음</a:t>
            </a:r>
            <a:r>
              <a:rPr lang="en-US" altLang="ko-KR" sz="1400" dirty="0">
                <a:latin typeface="+mn-ea"/>
                <a:ea typeface="+mn-ea"/>
              </a:rPr>
              <a:t>. pi</a:t>
            </a:r>
            <a:r>
              <a:rPr lang="ko-KR" altLang="en-US" sz="1400" dirty="0">
                <a:latin typeface="+mn-ea"/>
                <a:ea typeface="+mn-ea"/>
              </a:rPr>
              <a:t>에 </a:t>
            </a:r>
            <a:r>
              <a:rPr lang="en-US" altLang="ko-KR" sz="1400" dirty="0">
                <a:latin typeface="+mn-ea"/>
                <a:ea typeface="+mn-ea"/>
              </a:rPr>
              <a:t>3.141592</a:t>
            </a:r>
            <a:r>
              <a:rPr lang="ko-KR" altLang="en-US" sz="1400" dirty="0">
                <a:latin typeface="+mn-ea"/>
                <a:ea typeface="+mn-ea"/>
              </a:rPr>
              <a:t>라는 값을 지정했다면 이값은 변하지 않으므로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만약 값을 변경하면 다음과 같은 오류를 발생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이 경우는 상수가 아닌 변수를 사용해야 함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F103D11B-F6C7-4551-ABBB-8642A354D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43691"/>
              </p:ext>
            </p:extLst>
          </p:nvPr>
        </p:nvGraphicFramePr>
        <p:xfrm>
          <a:off x="1822851" y="2173951"/>
          <a:ext cx="610772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Uncaught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Missing initializer in const declaration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5B09723-B203-4AAC-881D-FB8EDD6D0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47293"/>
              </p:ext>
            </p:extLst>
          </p:nvPr>
        </p:nvGraphicFramePr>
        <p:xfrm>
          <a:off x="1822851" y="4104930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 값을 변경해볼게요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Assignment to constant variable.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2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변수를 만들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let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변수의 값을 변경할 때는 변수 이름 뒤에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=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기호를 입력하고 값을 기입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F103D11B-F6C7-4551-ABBB-8642A354D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50109"/>
              </p:ext>
            </p:extLst>
          </p:nvPr>
        </p:nvGraphicFramePr>
        <p:xfrm>
          <a:off x="1822851" y="1634690"/>
          <a:ext cx="23857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7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911A7A-52CB-49D9-AE67-6F35E7765CD3}"/>
              </a:ext>
            </a:extLst>
          </p:cNvPr>
          <p:cNvSpPr txBox="1"/>
          <p:nvPr/>
        </p:nvSpPr>
        <p:spPr>
          <a:xfrm>
            <a:off x="3886201" y="1654127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변수를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DEF0B-4B3F-448A-9E4C-CAC256C6B0FC}"/>
              </a:ext>
            </a:extLst>
          </p:cNvPr>
          <p:cNvSpPr txBox="1"/>
          <p:nvPr/>
        </p:nvSpPr>
        <p:spPr>
          <a:xfrm>
            <a:off x="3886201" y="2174060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>
                <a:solidFill>
                  <a:srgbClr val="FF0000"/>
                </a:solidFill>
              </a:rPr>
              <a:t>변수 이름을 입력하면 해당 값을 사용할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0BA1D-53C2-4E7E-B932-C06760DD5B6E}"/>
              </a:ext>
            </a:extLst>
          </p:cNvPr>
          <p:cNvSpPr txBox="1"/>
          <p:nvPr/>
        </p:nvSpPr>
        <p:spPr>
          <a:xfrm>
            <a:off x="7075854" y="3387644"/>
            <a:ext cx="39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두 변수를 활용해 원의 둘레와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43120-D4F8-4026-B91A-48BB027D1649}"/>
              </a:ext>
            </a:extLst>
          </p:cNvPr>
          <p:cNvSpPr txBox="1"/>
          <p:nvPr/>
        </p:nvSpPr>
        <p:spPr>
          <a:xfrm>
            <a:off x="3886201" y="3144856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AAA25-9987-41CA-98AB-C8F6A9FC465C}"/>
              </a:ext>
            </a:extLst>
          </p:cNvPr>
          <p:cNvSpPr txBox="1"/>
          <p:nvPr/>
        </p:nvSpPr>
        <p:spPr>
          <a:xfrm>
            <a:off x="3886201" y="3618510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넒이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5914C-636A-4110-9122-828AF3F467DA}"/>
              </a:ext>
            </a:extLst>
          </p:cNvPr>
          <p:cNvSpPr txBox="1"/>
          <p:nvPr/>
        </p:nvSpPr>
        <p:spPr>
          <a:xfrm>
            <a:off x="3886201" y="2663298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반지름이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인 변수를 선언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25D75-ED5D-464C-BD98-D1A75BADB0BF}"/>
              </a:ext>
            </a:extLst>
          </p:cNvPr>
          <p:cNvCxnSpPr/>
          <p:nvPr/>
        </p:nvCxnSpPr>
        <p:spPr>
          <a:xfrm>
            <a:off x="3587262" y="1808015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22204-A049-463F-988E-848AA607F525}"/>
              </a:ext>
            </a:extLst>
          </p:cNvPr>
          <p:cNvCxnSpPr>
            <a:cxnSpLocks/>
          </p:cNvCxnSpPr>
          <p:nvPr/>
        </p:nvCxnSpPr>
        <p:spPr>
          <a:xfrm>
            <a:off x="3106616" y="2307163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0D792-7971-4AC3-93DD-4499AF94A761}"/>
              </a:ext>
            </a:extLst>
          </p:cNvPr>
          <p:cNvCxnSpPr>
            <a:cxnSpLocks/>
          </p:cNvCxnSpPr>
          <p:nvPr/>
        </p:nvCxnSpPr>
        <p:spPr>
          <a:xfrm>
            <a:off x="3106616" y="2791457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BD8FF-774A-49C1-B4EC-85A3D3CCD438}"/>
              </a:ext>
            </a:extLst>
          </p:cNvPr>
          <p:cNvCxnSpPr>
            <a:cxnSpLocks/>
          </p:cNvCxnSpPr>
          <p:nvPr/>
        </p:nvCxnSpPr>
        <p:spPr>
          <a:xfrm>
            <a:off x="3106616" y="3298620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992DF8-2711-4F3E-9862-E886E5904607}"/>
              </a:ext>
            </a:extLst>
          </p:cNvPr>
          <p:cNvCxnSpPr>
            <a:cxnSpLocks/>
          </p:cNvCxnSpPr>
          <p:nvPr/>
        </p:nvCxnSpPr>
        <p:spPr>
          <a:xfrm>
            <a:off x="3106616" y="3781266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id="{09F9053B-9F4B-488C-B622-D62410572BB6}"/>
              </a:ext>
            </a:extLst>
          </p:cNvPr>
          <p:cNvSpPr/>
          <p:nvPr/>
        </p:nvSpPr>
        <p:spPr>
          <a:xfrm>
            <a:off x="6515100" y="3273220"/>
            <a:ext cx="215900" cy="51157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65CC15-C7C0-4E52-81A6-90D68A15F005}"/>
              </a:ext>
            </a:extLst>
          </p:cNvPr>
          <p:cNvCxnSpPr/>
          <p:nvPr/>
        </p:nvCxnSpPr>
        <p:spPr>
          <a:xfrm>
            <a:off x="6731000" y="3541533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9DF0F65-DF1D-444D-8E6E-139D434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4877"/>
              </p:ext>
            </p:extLst>
          </p:nvPr>
        </p:nvGraphicFramePr>
        <p:xfrm>
          <a:off x="1822851" y="4929952"/>
          <a:ext cx="610772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9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Identifier has already been declared(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상수와 마찬가지로 특정한 이름의 변수는 한 파일에서 한 번만 선언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만약 같은 이름으로 변수를 한 번 더 선언하면 다음과 같은 오류를 발생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다른 이름의 식별자를 사용해서 변수를 선언하면 해결</a:t>
            </a:r>
            <a:endParaRPr lang="en-US" altLang="ko-KR" sz="12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9DF0F65-DF1D-444D-8E6E-139D434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06541"/>
              </p:ext>
            </p:extLst>
          </p:nvPr>
        </p:nvGraphicFramePr>
        <p:xfrm>
          <a:off x="1543093" y="2212152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B8E990B-9677-4899-BEDC-86AF1BF99112}"/>
              </a:ext>
            </a:extLst>
          </p:cNvPr>
          <p:cNvSpPr txBox="1"/>
          <p:nvPr/>
        </p:nvSpPr>
        <p:spPr>
          <a:xfrm>
            <a:off x="6976518" y="2453164"/>
            <a:ext cx="3460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Uncaught </a:t>
            </a:r>
            <a:r>
              <a:rPr lang="en-US" altLang="ko-KR" sz="16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</a:rPr>
              <a:t>: Identifier 'name' has already been declared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71A36364-8FC0-4B96-8627-DC4CCBB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20747"/>
              </p:ext>
            </p:extLst>
          </p:nvPr>
        </p:nvGraphicFramePr>
        <p:xfrm>
          <a:off x="1543093" y="4344204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nameA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nameB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A3CCD3D2-05BC-4896-BB0F-4DC0FA6C1B45}"/>
              </a:ext>
            </a:extLst>
          </p:cNvPr>
          <p:cNvSpPr/>
          <p:nvPr/>
        </p:nvSpPr>
        <p:spPr>
          <a:xfrm>
            <a:off x="4165600" y="3429000"/>
            <a:ext cx="431354" cy="2575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복합 대입 연산자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사용 예시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복합 대입 연산자 활용 연습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2-2-1.html)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(6)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16B80-6419-4BFE-A5E8-4F761C9A7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73843"/>
              </p:ext>
            </p:extLst>
          </p:nvPr>
        </p:nvGraphicFramePr>
        <p:xfrm>
          <a:off x="1663700" y="1681163"/>
          <a:ext cx="8051799" cy="2000250"/>
        </p:xfrm>
        <a:graphic>
          <a:graphicData uri="http://schemas.openxmlformats.org/drawingml/2006/table">
            <a:tbl>
              <a:tblPr/>
              <a:tblGrid>
                <a:gridCol w="2275578">
                  <a:extLst>
                    <a:ext uri="{9D8B030D-6E8A-4147-A177-3AD203B41FA5}">
                      <a16:colId xmlns:a16="http://schemas.microsoft.com/office/drawing/2014/main" val="3651587886"/>
                    </a:ext>
                  </a:extLst>
                </a:gridCol>
                <a:gridCol w="3338783">
                  <a:extLst>
                    <a:ext uri="{9D8B030D-6E8A-4147-A177-3AD203B41FA5}">
                      <a16:colId xmlns:a16="http://schemas.microsoft.com/office/drawing/2014/main" val="2873093205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1057167352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28465251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 대입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707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더하기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+=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215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-=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143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곱하기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*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a*1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7355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나누기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/=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2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나머지를 구하기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%=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a%1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122790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273017C-E1CD-41D4-8EEB-A37C34C7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91225"/>
              </p:ext>
            </p:extLst>
          </p:nvPr>
        </p:nvGraphicFramePr>
        <p:xfrm>
          <a:off x="1524000" y="4214629"/>
          <a:ext cx="21971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value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 +=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FA90156-0EC8-4536-94F6-3960F1DF30BE}"/>
              </a:ext>
            </a:extLst>
          </p:cNvPr>
          <p:cNvSpPr txBox="1"/>
          <p:nvPr/>
        </p:nvSpPr>
        <p:spPr>
          <a:xfrm>
            <a:off x="4652314" y="4257788"/>
            <a:ext cx="3065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라는 변수를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으로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34BB4-2BC7-4D9A-9F74-AFAABE8CDEF5}"/>
              </a:ext>
            </a:extLst>
          </p:cNvPr>
          <p:cNvSpPr txBox="1"/>
          <p:nvPr/>
        </p:nvSpPr>
        <p:spPr>
          <a:xfrm>
            <a:off x="4652314" y="4782546"/>
            <a:ext cx="340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을 더하기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7669A-E0F6-4EB5-BF56-F716F58EA448}"/>
              </a:ext>
            </a:extLst>
          </p:cNvPr>
          <p:cNvSpPr txBox="1"/>
          <p:nvPr/>
        </p:nvSpPr>
        <p:spPr>
          <a:xfrm>
            <a:off x="4652314" y="5202153"/>
            <a:ext cx="3655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의 값은 </a:t>
            </a:r>
            <a:r>
              <a:rPr lang="en-US" altLang="ko-KR" sz="1400" b="0" dirty="0">
                <a:solidFill>
                  <a:srgbClr val="FF0000"/>
                </a:solidFill>
              </a:rPr>
              <a:t>10 + 10 = 20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720336-495B-4DDE-A91F-E54B24469318}"/>
              </a:ext>
            </a:extLst>
          </p:cNvPr>
          <p:cNvCxnSpPr/>
          <p:nvPr/>
        </p:nvCxnSpPr>
        <p:spPr>
          <a:xfrm>
            <a:off x="3556000" y="4410188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7738F8-71D7-44CE-ACAD-321D5F64A734}"/>
              </a:ext>
            </a:extLst>
          </p:cNvPr>
          <p:cNvCxnSpPr/>
          <p:nvPr/>
        </p:nvCxnSpPr>
        <p:spPr>
          <a:xfrm>
            <a:off x="3556000" y="491581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46783-7281-4887-82AD-DF0046EEB847}"/>
              </a:ext>
            </a:extLst>
          </p:cNvPr>
          <p:cNvCxnSpPr/>
          <p:nvPr/>
        </p:nvCxnSpPr>
        <p:spPr>
          <a:xfrm>
            <a:off x="3556000" y="5356041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89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증감 연산자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증감 연산자 예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2-2-2.html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(7)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273017C-E1CD-41D4-8EEB-A37C34C7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67780"/>
              </p:ext>
            </p:extLst>
          </p:nvPr>
        </p:nvGraphicFramePr>
        <p:xfrm>
          <a:off x="1524000" y="3833629"/>
          <a:ext cx="4445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연산자를 사용합니다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14CE97-0FDB-4F5A-9C8F-329841F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35106"/>
              </p:ext>
            </p:extLst>
          </p:nvPr>
        </p:nvGraphicFramePr>
        <p:xfrm>
          <a:off x="1524000" y="1637585"/>
          <a:ext cx="5778500" cy="1666875"/>
        </p:xfrm>
        <a:graphic>
          <a:graphicData uri="http://schemas.openxmlformats.org/drawingml/2006/table">
            <a:tbl>
              <a:tblPr/>
              <a:tblGrid>
                <a:gridCol w="2275225">
                  <a:extLst>
                    <a:ext uri="{9D8B030D-6E8A-4147-A177-3AD203B41FA5}">
                      <a16:colId xmlns:a16="http://schemas.microsoft.com/office/drawing/2014/main" val="1153737154"/>
                    </a:ext>
                  </a:extLst>
                </a:gridCol>
                <a:gridCol w="3503275">
                  <a:extLst>
                    <a:ext uri="{9D8B030D-6E8A-4147-A177-3AD203B41FA5}">
                      <a16:colId xmlns:a16="http://schemas.microsoft.com/office/drawing/2014/main" val="100976519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05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174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4536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437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4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9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증감 연산자 예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2-2-3-1.html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(8)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273017C-E1CD-41D4-8EEB-A37C34C7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359"/>
              </p:ext>
            </p:extLst>
          </p:nvPr>
        </p:nvGraphicFramePr>
        <p:xfrm>
          <a:off x="1524000" y="1763529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45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15935"/>
          </a:xfrm>
        </p:spPr>
        <p:txBody>
          <a:bodyPr numCol="2">
            <a:normAutofit/>
          </a:bodyPr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증감 연산자 예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(3)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2-2-3-2.html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증감 연산자 예</a:t>
            </a:r>
            <a:r>
              <a:rPr lang="en-US" altLang="ko-KR" sz="1600" dirty="0">
                <a:latin typeface="+mn-ea"/>
                <a:ea typeface="+mn-ea"/>
              </a:rPr>
              <a:t>(4) </a:t>
            </a:r>
            <a:r>
              <a:rPr lang="ko-KR" altLang="en-US" sz="1600" dirty="0">
                <a:latin typeface="+mn-ea"/>
                <a:ea typeface="+mn-ea"/>
              </a:rPr>
              <a:t>소스 코드 </a:t>
            </a:r>
            <a:r>
              <a:rPr lang="en-US" altLang="ko-KR" sz="1600" dirty="0">
                <a:latin typeface="+mn-ea"/>
                <a:ea typeface="+mn-ea"/>
              </a:rPr>
              <a:t>2-2-4.html</a:t>
            </a: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(9)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273017C-E1CD-41D4-8EEB-A37C34C7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7859"/>
              </p:ext>
            </p:extLst>
          </p:nvPr>
        </p:nvGraphicFramePr>
        <p:xfrm>
          <a:off x="1524000" y="1709738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9370092-DD02-4EF9-AA23-E8C0DD03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2607"/>
              </p:ext>
            </p:extLst>
          </p:nvPr>
        </p:nvGraphicFramePr>
        <p:xfrm>
          <a:off x="6943725" y="1709738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88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15935"/>
          </a:xfrm>
        </p:spPr>
        <p:txBody>
          <a:bodyPr numCol="2">
            <a:normAutofit/>
          </a:bodyPr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증감 연산자 예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(5)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2-2-5.html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증감 연산자를 한 줄에 하나만 사용한 예 소스 코드 </a:t>
            </a:r>
            <a:r>
              <a:rPr lang="en-US" altLang="ko-KR" sz="1600" dirty="0">
                <a:latin typeface="+mn-ea"/>
                <a:ea typeface="+mn-ea"/>
              </a:rPr>
              <a:t>2-2-6.html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(10)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273017C-E1CD-41D4-8EEB-A37C34C7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3374"/>
              </p:ext>
            </p:extLst>
          </p:nvPr>
        </p:nvGraphicFramePr>
        <p:xfrm>
          <a:off x="1524000" y="1709738"/>
          <a:ext cx="4445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alert(number--)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alert(--number)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9370092-DD02-4EF9-AA23-E8C0DD03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6042"/>
              </p:ext>
            </p:extLst>
          </p:nvPr>
        </p:nvGraphicFramePr>
        <p:xfrm>
          <a:off x="6943725" y="1986916"/>
          <a:ext cx="4445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number--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number--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5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en-US" altLang="ko-KR" dirty="0"/>
              <a:t>undefined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상수와 변수로 선언하지 않은 식별자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다음 코드의 “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abc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”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와 “그냥식별자”라는 식별자는 선언하지 않고 사용했으므로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undefined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자료형으로 나타남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</a:rPr>
              <a:t>값이 없는 변수 </a:t>
            </a:r>
            <a:endParaRPr lang="en-US" altLang="ko-KR" sz="16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변수를 선언하면서 값을 지정하지 않은 경우에 해당 식별자는 </a:t>
            </a:r>
            <a:r>
              <a:rPr lang="en-US" altLang="ko-KR" sz="1400" dirty="0">
                <a:latin typeface="+mn-ea"/>
                <a:ea typeface="+mn-ea"/>
              </a:rPr>
              <a:t>undefined </a:t>
            </a:r>
            <a:r>
              <a:rPr lang="ko-KR" altLang="en-US" sz="1400" dirty="0">
                <a:latin typeface="+mn-ea"/>
                <a:ea typeface="+mn-ea"/>
              </a:rPr>
              <a:t>자료형이 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상수와 변수</a:t>
            </a:r>
            <a:r>
              <a:rPr lang="en-US" altLang="ko-KR" sz="2400" dirty="0"/>
              <a:t>(11)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273017C-E1CD-41D4-8EEB-A37C34C7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65811"/>
              </p:ext>
            </p:extLst>
          </p:nvPr>
        </p:nvGraphicFramePr>
        <p:xfrm>
          <a:off x="1524000" y="2076939"/>
          <a:ext cx="28654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그냥식별자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A2F3AC-67F0-46A5-9F05-C4E7D02C7B57}"/>
              </a:ext>
            </a:extLst>
          </p:cNvPr>
          <p:cNvSpPr txBox="1"/>
          <p:nvPr/>
        </p:nvSpPr>
        <p:spPr>
          <a:xfrm>
            <a:off x="4389438" y="2593228"/>
            <a:ext cx="391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한글로 입력했을 뿐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41A44-8F07-46E9-96CF-487A6A66B549}"/>
              </a:ext>
            </a:extLst>
          </p:cNvPr>
          <p:cNvCxnSpPr/>
          <p:nvPr/>
        </p:nvCxnSpPr>
        <p:spPr>
          <a:xfrm>
            <a:off x="3644900" y="2747116"/>
            <a:ext cx="64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5C3108B-3489-4206-A2D2-1F838ED79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37939"/>
              </p:ext>
            </p:extLst>
          </p:nvPr>
        </p:nvGraphicFramePr>
        <p:xfrm>
          <a:off x="1421158" y="4076700"/>
          <a:ext cx="28654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22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가지 키워드로 정리하는 핵심 포인트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상수는 변하지 않는 값을 저장하는 식별자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 const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키워드를 사용해 선언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변수는 변하는 값을 저장하는 식별자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 let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키워드를 사용해 선언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상수 또는 변수를 생성하는 것을 선언이라 함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상수 또는 변수에 값을 넣는 것을 할당이라 함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상수를 선언할 때 사용하는 키워드는 어떤 것인가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① const      ② let      ③ var      ④ comment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값을 할당할 때 사용하는 연산자는 어떤 것인가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:= </a:t>
            </a:r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          ②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= </a:t>
            </a:r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       ③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&lt;= </a:t>
            </a:r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      ④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=&gt;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51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프로그램 중에서 오류를 발생하는 것을 찾고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어떤 오류가 발생하는지 적어 보기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프로그램의 실행 결과를 예측해 보기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97B9A-80A4-43C2-AB4B-AA8CAB9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AA0BCA-5F9C-4DC5-9243-68DD244B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76599"/>
              </p:ext>
            </p:extLst>
          </p:nvPr>
        </p:nvGraphicFramePr>
        <p:xfrm>
          <a:off x="1809750" y="1785938"/>
          <a:ext cx="3644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넓이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${3.14 * r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둘레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${2 * 3.14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2ED51AE-D72D-4834-9A74-96DDD80F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58298"/>
              </p:ext>
            </p:extLst>
          </p:nvPr>
        </p:nvGraphicFramePr>
        <p:xfrm>
          <a:off x="6348413" y="1785938"/>
          <a:ext cx="3644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넓이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${3.14 * r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둘레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${2 * 3.14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9C0855-A0AE-4F61-AFB0-4DEB7A04069C}"/>
              </a:ext>
            </a:extLst>
          </p:cNvPr>
          <p:cNvSpPr txBox="1"/>
          <p:nvPr/>
        </p:nvSpPr>
        <p:spPr>
          <a:xfrm>
            <a:off x="1485208" y="1594375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①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8FC65-07AC-4832-8F32-72211486852B}"/>
              </a:ext>
            </a:extLst>
          </p:cNvPr>
          <p:cNvSpPr txBox="1"/>
          <p:nvPr/>
        </p:nvSpPr>
        <p:spPr>
          <a:xfrm>
            <a:off x="6023871" y="1594375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②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228FCB9-A1F4-4F7C-A57C-C31537B92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75804"/>
              </p:ext>
            </p:extLst>
          </p:nvPr>
        </p:nvGraphicFramePr>
        <p:xfrm>
          <a:off x="1525659" y="4117054"/>
          <a:ext cx="36449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console.log(number--)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AA7276D-4FB1-4CB8-A523-81673AC6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03" y="4156742"/>
            <a:ext cx="4629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자료형 변환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입력</a:t>
            </a:r>
            <a:endParaRPr lang="en-US" altLang="ko-KR" dirty="0"/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prompt(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메시지 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입력 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prompt() </a:t>
            </a:r>
            <a:r>
              <a:rPr lang="ko-KR" altLang="en-US" sz="1600" dirty="0">
                <a:latin typeface="+mn-ea"/>
                <a:ea typeface="+mn-ea"/>
              </a:rPr>
              <a:t>함수 매개변수의 역할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소스 코드 </a:t>
            </a:r>
            <a:r>
              <a:rPr lang="en-US" altLang="ko-KR" sz="1600" dirty="0">
                <a:latin typeface="+mn-ea"/>
                <a:ea typeface="+mn-ea"/>
              </a:rPr>
              <a:t>2-3-1.html </a:t>
            </a:r>
            <a:r>
              <a:rPr lang="ko-KR" altLang="en-US" sz="1600" dirty="0">
                <a:latin typeface="+mn-ea"/>
                <a:ea typeface="+mn-ea"/>
              </a:rPr>
              <a:t>참조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리턴</a:t>
            </a:r>
            <a:r>
              <a:rPr lang="en-US" altLang="ko-KR" sz="1600" dirty="0">
                <a:latin typeface="+mn-ea"/>
                <a:ea typeface="+mn-ea"/>
              </a:rPr>
              <a:t>(return): </a:t>
            </a:r>
            <a:r>
              <a:rPr lang="ko-KR" altLang="en-US" sz="1600" dirty="0">
                <a:latin typeface="+mn-ea"/>
                <a:ea typeface="+mn-ea"/>
              </a:rPr>
              <a:t>함수를 실행한 후 값을 남기는 것</a:t>
            </a:r>
            <a:r>
              <a:rPr lang="en-US" altLang="ko-KR" sz="1600" dirty="0">
                <a:latin typeface="+mn-ea"/>
                <a:ea typeface="+mn-ea"/>
              </a:rPr>
              <a:t>(Chapter 5</a:t>
            </a:r>
            <a:r>
              <a:rPr lang="ko-KR" altLang="en-US" sz="1600" dirty="0">
                <a:latin typeface="+mn-ea"/>
                <a:ea typeface="+mn-ea"/>
              </a:rPr>
              <a:t>에서 학습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82401"/>
              </p:ext>
            </p:extLst>
          </p:nvPr>
        </p:nvGraphicFramePr>
        <p:xfrm>
          <a:off x="2032000" y="2072448"/>
          <a:ext cx="431641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상수를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prompt('message', '_default')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alert(input)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228F32-B5FD-466C-9FD4-7E63180B11EE}"/>
              </a:ext>
            </a:extLst>
          </p:cNvPr>
          <p:cNvSpPr txBox="1"/>
          <p:nvPr/>
        </p:nvSpPr>
        <p:spPr>
          <a:xfrm>
            <a:off x="6426891" y="2510013"/>
            <a:ext cx="5465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prompt()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함수는 사용자로부터 내용을 입력받아서 사용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6B84DD-1EB8-4BFD-A0B7-5AE1D48578BF}"/>
              </a:ext>
            </a:extLst>
          </p:cNvPr>
          <p:cNvSpPr/>
          <p:nvPr/>
        </p:nvSpPr>
        <p:spPr>
          <a:xfrm>
            <a:off x="2432035" y="2620370"/>
            <a:ext cx="1011936" cy="25622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4AFD3A-AB05-4724-956D-6765C9875B4E}"/>
              </a:ext>
            </a:extLst>
          </p:cNvPr>
          <p:cNvSpPr/>
          <p:nvPr/>
        </p:nvSpPr>
        <p:spPr>
          <a:xfrm>
            <a:off x="3084576" y="2448687"/>
            <a:ext cx="3316224" cy="269599"/>
          </a:xfrm>
          <a:custGeom>
            <a:avLst/>
            <a:gdLst>
              <a:gd name="connsiteX0" fmla="*/ 0 w 3316224"/>
              <a:gd name="connsiteY0" fmla="*/ 184255 h 269599"/>
              <a:gd name="connsiteX1" fmla="*/ 2206752 w 3316224"/>
              <a:gd name="connsiteY1" fmla="*/ 1375 h 269599"/>
              <a:gd name="connsiteX2" fmla="*/ 3316224 w 3316224"/>
              <a:gd name="connsiteY2" fmla="*/ 269599 h 26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224" h="269599">
                <a:moveTo>
                  <a:pt x="0" y="184255"/>
                </a:moveTo>
                <a:cubicBezTo>
                  <a:pt x="827024" y="85703"/>
                  <a:pt x="1654048" y="-12849"/>
                  <a:pt x="2206752" y="1375"/>
                </a:cubicBezTo>
                <a:cubicBezTo>
                  <a:pt x="2759456" y="15599"/>
                  <a:pt x="3037840" y="142599"/>
                  <a:pt x="3316224" y="2695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08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자료형 변환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불 입력</a:t>
            </a:r>
            <a:endParaRPr lang="en-US" altLang="ko-KR" dirty="0"/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confirm()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prompt()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함수와 비슷한 형태로 사용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2-3-2.html)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confirm() </a:t>
            </a:r>
            <a:r>
              <a:rPr lang="ko-KR" altLang="en-US" sz="1600" dirty="0">
                <a:latin typeface="+mn-ea"/>
                <a:ea typeface="+mn-ea"/>
              </a:rPr>
              <a:t>함수를 사용하면 사용자에게 확인을 요구하는 메시지 창이 나타남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사용자가 </a:t>
            </a: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dirty="0">
                <a:latin typeface="+mn-ea"/>
                <a:ea typeface="+mn-ea"/>
              </a:rPr>
              <a:t>확인</a:t>
            </a:r>
            <a:r>
              <a:rPr lang="en-US" altLang="ko-KR" sz="1600" dirty="0">
                <a:latin typeface="+mn-ea"/>
                <a:ea typeface="+mn-ea"/>
              </a:rPr>
              <a:t>] </a:t>
            </a:r>
            <a:r>
              <a:rPr lang="ko-KR" altLang="en-US" sz="1600" dirty="0">
                <a:latin typeface="+mn-ea"/>
                <a:ea typeface="+mn-ea"/>
              </a:rPr>
              <a:t>버튼을 클릭하면 </a:t>
            </a:r>
            <a:r>
              <a:rPr lang="en-US" altLang="ko-KR" sz="1600" dirty="0">
                <a:latin typeface="+mn-ea"/>
                <a:ea typeface="+mn-ea"/>
              </a:rPr>
              <a:t>true</a:t>
            </a:r>
            <a:r>
              <a:rPr lang="ko-KR" altLang="en-US" sz="1600" dirty="0">
                <a:latin typeface="+mn-ea"/>
                <a:ea typeface="+mn-ea"/>
              </a:rPr>
              <a:t>를 리턴하고</a:t>
            </a:r>
            <a:r>
              <a:rPr lang="en-US" altLang="ko-KR" sz="1600" dirty="0">
                <a:latin typeface="+mn-ea"/>
                <a:ea typeface="+mn-ea"/>
              </a:rPr>
              <a:t>, [</a:t>
            </a:r>
            <a:r>
              <a:rPr lang="ko-KR" altLang="en-US" sz="1600" dirty="0">
                <a:latin typeface="+mn-ea"/>
                <a:ea typeface="+mn-ea"/>
              </a:rPr>
              <a:t>취소</a:t>
            </a:r>
            <a:r>
              <a:rPr lang="en-US" altLang="ko-KR" sz="1600" dirty="0">
                <a:latin typeface="+mn-ea"/>
                <a:ea typeface="+mn-ea"/>
              </a:rPr>
              <a:t>] </a:t>
            </a:r>
            <a:r>
              <a:rPr lang="ko-KR" altLang="en-US" sz="1600" dirty="0">
                <a:latin typeface="+mn-ea"/>
                <a:ea typeface="+mn-ea"/>
              </a:rPr>
              <a:t>버튼을 클릭하면 </a:t>
            </a:r>
            <a:r>
              <a:rPr lang="en-US" altLang="ko-KR" sz="1600" dirty="0">
                <a:latin typeface="+mn-ea"/>
                <a:ea typeface="+mn-ea"/>
              </a:rPr>
              <a:t>false</a:t>
            </a:r>
            <a:r>
              <a:rPr lang="ko-KR" altLang="en-US" sz="1600" dirty="0">
                <a:latin typeface="+mn-ea"/>
                <a:ea typeface="+mn-ea"/>
              </a:rPr>
              <a:t>를 리턴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62235"/>
              </p:ext>
            </p:extLst>
          </p:nvPr>
        </p:nvGraphicFramePr>
        <p:xfrm>
          <a:off x="2032000" y="1953578"/>
          <a:ext cx="4316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상수를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수락하시겠습니까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12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자료형 변환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숫자 자료형으로 변환하기</a:t>
            </a:r>
            <a:endParaRPr lang="en-US" altLang="ko-KR" dirty="0"/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다른 자료형을 숫자 자료형으로 변환할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Number()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함수를 사용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다른 문자가 들어있어서 숫자로 변환할 수 없는 문자열의 경우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NaN</a:t>
            </a:r>
            <a:r>
              <a:rPr lang="en-US" altLang="ko-KR" sz="1600" dirty="0">
                <a:latin typeface="+mn-ea"/>
                <a:ea typeface="+mn-ea"/>
              </a:rPr>
              <a:t>(Not a Number)</a:t>
            </a:r>
            <a:r>
              <a:rPr lang="ko-KR" altLang="en-US" sz="1600" dirty="0">
                <a:latin typeface="+mn-ea"/>
                <a:ea typeface="+mn-ea"/>
              </a:rPr>
              <a:t>라는 값을 출력</a:t>
            </a:r>
            <a:endParaRPr lang="en-US" altLang="ko-KR" sz="1600" dirty="0">
              <a:latin typeface="+mn-ea"/>
              <a:ea typeface="+mn-ea"/>
            </a:endParaRPr>
          </a:p>
          <a:p>
            <a:pPr lvl="2"/>
            <a:r>
              <a:rPr lang="en-US" altLang="ko-KR" sz="1400" dirty="0" err="1">
                <a:latin typeface="+mn-ea"/>
                <a:ea typeface="+mn-ea"/>
              </a:rPr>
              <a:t>NaN</a:t>
            </a:r>
            <a:r>
              <a:rPr lang="ko-KR" altLang="en-US" sz="1400" dirty="0">
                <a:latin typeface="+mn-ea"/>
                <a:ea typeface="+mn-ea"/>
              </a:rPr>
              <a:t>은 자바스크립트에서 숫자이지만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숫자로 나타낼 수 없는 숫자를 의미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숫자 연산자를 사용해 자료형 변환하기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50943"/>
              </p:ext>
            </p:extLst>
          </p:nvPr>
        </p:nvGraphicFramePr>
        <p:xfrm>
          <a:off x="1668585" y="1707394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Number("273")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(Number("273"))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 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12D97A-7C9E-40B1-9AB2-467EEB2C6A81}"/>
              </a:ext>
            </a:extLst>
          </p:cNvPr>
          <p:cNvSpPr txBox="1"/>
          <p:nvPr/>
        </p:nvSpPr>
        <p:spPr>
          <a:xfrm>
            <a:off x="5221781" y="2440683"/>
            <a:ext cx="1459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자료형은 숫자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6C49D4-0477-4C7B-97AA-532435539B17}"/>
              </a:ext>
            </a:extLst>
          </p:cNvPr>
          <p:cNvCxnSpPr>
            <a:cxnSpLocks/>
          </p:cNvCxnSpPr>
          <p:nvPr/>
        </p:nvCxnSpPr>
        <p:spPr>
          <a:xfrm>
            <a:off x="2895600" y="2609960"/>
            <a:ext cx="2356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C66000F-79BD-4995-A5D8-1C76090A4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1661"/>
              </p:ext>
            </p:extLst>
          </p:nvPr>
        </p:nvGraphicFramePr>
        <p:xfrm>
          <a:off x="1668585" y="4130698"/>
          <a:ext cx="305581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"52" - 0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("52" - 0)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true - 0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(true - 0)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1DE1DC7-12AF-428B-82DA-BACE75423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19091"/>
              </p:ext>
            </p:extLst>
          </p:nvPr>
        </p:nvGraphicFramePr>
        <p:xfrm>
          <a:off x="5373077" y="4130698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&gt; 1 + true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&gt; 1 + false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7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자료형 변환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자료형으로 변환하기</a:t>
            </a:r>
            <a:endParaRPr lang="en-US" altLang="ko-KR" dirty="0"/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다른 자료형을 문자열 자료형으로 변환할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String()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문자열 연산자를 사용해 자료형 변환하기</a:t>
            </a:r>
            <a:endParaRPr lang="en-US" altLang="ko-KR" sz="1600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문자열 연결 연산자</a:t>
            </a:r>
            <a:r>
              <a:rPr lang="en-US" altLang="ko-KR" dirty="0">
                <a:latin typeface="+mn-ea"/>
                <a:ea typeface="+mn-ea"/>
              </a:rPr>
              <a:t>(+)</a:t>
            </a:r>
            <a:r>
              <a:rPr lang="ko-KR" altLang="en-US" dirty="0">
                <a:latin typeface="+mn-ea"/>
                <a:ea typeface="+mn-ea"/>
              </a:rPr>
              <a:t>를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28022"/>
              </p:ext>
            </p:extLst>
          </p:nvPr>
        </p:nvGraphicFramePr>
        <p:xfrm>
          <a:off x="1668585" y="1707394"/>
          <a:ext cx="305581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String(52.273)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"52.273"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String(true)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"true"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String(false)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"false"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32EACD-D3FC-4161-A0C3-1FFF4EFA9216}"/>
              </a:ext>
            </a:extLst>
          </p:cNvPr>
          <p:cNvSpPr txBox="1"/>
          <p:nvPr/>
        </p:nvSpPr>
        <p:spPr>
          <a:xfrm>
            <a:off x="5281003" y="1707394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FF0000"/>
                </a:solidFill>
              </a:rPr>
              <a:t>숫자 자료형이 문자열 자료형으로 변환</a:t>
            </a:r>
            <a:endParaRPr lang="en-US" altLang="ko-KR" sz="1600" b="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FBCA01-0CF2-40EF-9077-BC96573E7E79}"/>
              </a:ext>
            </a:extLst>
          </p:cNvPr>
          <p:cNvSpPr txBox="1"/>
          <p:nvPr/>
        </p:nvSpPr>
        <p:spPr>
          <a:xfrm>
            <a:off x="5281003" y="2193250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FF0000"/>
                </a:solidFill>
              </a:rPr>
              <a:t>불 자료형이 문자열 자료형으로 변환</a:t>
            </a:r>
            <a:endParaRPr lang="en-US" altLang="ko-KR" sz="1600" b="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1B8EC-E6DA-445F-95FD-D2D6D570A4DD}"/>
              </a:ext>
            </a:extLst>
          </p:cNvPr>
          <p:cNvCxnSpPr>
            <a:cxnSpLocks/>
          </p:cNvCxnSpPr>
          <p:nvPr/>
        </p:nvCxnSpPr>
        <p:spPr>
          <a:xfrm>
            <a:off x="3196492" y="1871406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5BFD4-5BA7-454F-B09A-012DE6A6D435}"/>
              </a:ext>
            </a:extLst>
          </p:cNvPr>
          <p:cNvCxnSpPr>
            <a:cxnSpLocks/>
          </p:cNvCxnSpPr>
          <p:nvPr/>
        </p:nvCxnSpPr>
        <p:spPr>
          <a:xfrm>
            <a:off x="3196492" y="2375498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5D126362-93ED-4DC0-8508-72F2EA45E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37976"/>
              </p:ext>
            </p:extLst>
          </p:nvPr>
        </p:nvGraphicFramePr>
        <p:xfrm>
          <a:off x="1668585" y="4295868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273 + ""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"273"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true + ""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"true"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E0373F-1106-4FAD-91AA-8C8C686D40C4}"/>
              </a:ext>
            </a:extLst>
          </p:cNvPr>
          <p:cNvSpPr txBox="1"/>
          <p:nvPr/>
        </p:nvSpPr>
        <p:spPr>
          <a:xfrm>
            <a:off x="5281003" y="4295868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빈 문자열을 연결해 문자열 자료형으로 변환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45031-5235-4E57-8A27-7DB9269E01BB}"/>
              </a:ext>
            </a:extLst>
          </p:cNvPr>
          <p:cNvCxnSpPr>
            <a:cxnSpLocks/>
          </p:cNvCxnSpPr>
          <p:nvPr/>
        </p:nvCxnSpPr>
        <p:spPr>
          <a:xfrm>
            <a:off x="3196492" y="4465145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72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자료형 변환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불 자료형으로 변환하기</a:t>
            </a:r>
            <a:endParaRPr lang="en-US" altLang="ko-KR" dirty="0"/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다른 자료형을 불 자료형으로 변환할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Boolean()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대부분의 자료는 불로 변환했을 때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true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로 변환되나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0,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NaN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'...'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혹은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"..."(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빈 문자열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), null, undefined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개의 자료형은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false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로 변환됨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논리 부정 연산자를 사용해 자료형 변환하기</a:t>
            </a:r>
            <a:endParaRPr lang="en-US" altLang="ko-KR" sz="16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Boolean() </a:t>
            </a:r>
            <a:r>
              <a:rPr lang="ko-KR" altLang="en-US" sz="1400" dirty="0">
                <a:latin typeface="+mn-ea"/>
                <a:ea typeface="+mn-ea"/>
              </a:rPr>
              <a:t>함수를 사용하지 않고 논리 부정 연산자</a:t>
            </a:r>
            <a:r>
              <a:rPr lang="en-US" altLang="ko-KR" sz="1400" dirty="0">
                <a:latin typeface="+mn-ea"/>
                <a:ea typeface="+mn-ea"/>
              </a:rPr>
              <a:t>(!)</a:t>
            </a:r>
            <a:r>
              <a:rPr lang="ko-KR" altLang="en-US" sz="1400" dirty="0">
                <a:latin typeface="+mn-ea"/>
                <a:ea typeface="+mn-ea"/>
              </a:rPr>
              <a:t>를 사용해서 다른 자료형을 불 자료형으로 변환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불이 아닌 다른 자료에 논리 부정 연산자를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번 사용하면 불 자료형으로 변환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5D126362-93ED-4DC0-8508-72F2EA45E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76386"/>
              </p:ext>
            </p:extLst>
          </p:nvPr>
        </p:nvGraphicFramePr>
        <p:xfrm>
          <a:off x="1668584" y="2234759"/>
          <a:ext cx="6783754" cy="157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8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  <a:gridCol w="3391877">
                  <a:extLst>
                    <a:ext uri="{9D8B030D-6E8A-4147-A177-3AD203B41FA5}">
                      <a16:colId xmlns:a16="http://schemas.microsoft.com/office/drawing/2014/main" val="377995195"/>
                    </a:ext>
                  </a:extLst>
                </a:gridCol>
              </a:tblGrid>
              <a:tr h="15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NaN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Boolean("")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Boolean(null)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34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자료형 변환</a:t>
            </a:r>
            <a:r>
              <a:rPr lang="en-US" altLang="ko-KR" sz="2400" dirty="0"/>
              <a:t>(</a:t>
            </a:r>
            <a:r>
              <a:rPr lang="ko-KR" altLang="en-US" sz="2400" dirty="0"/>
              <a:t>누적 예제</a:t>
            </a:r>
            <a:r>
              <a:rPr lang="en-US" altLang="ko-KR" sz="2400" dirty="0"/>
              <a:t>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/>
              <a:t>inch</a:t>
            </a:r>
            <a:r>
              <a:rPr lang="ko-KR" altLang="en-US" dirty="0"/>
              <a:t>를 </a:t>
            </a:r>
            <a:r>
              <a:rPr lang="en-US" altLang="ko-KR" dirty="0"/>
              <a:t>cm </a:t>
            </a:r>
            <a:r>
              <a:rPr lang="ko-KR" altLang="en-US" dirty="0"/>
              <a:t>단위로 변경하기</a:t>
            </a:r>
            <a:r>
              <a:rPr lang="en-US" altLang="ko-KR" dirty="0"/>
              <a:t>(</a:t>
            </a:r>
            <a:r>
              <a:rPr lang="ko-KR" altLang="en-US" dirty="0"/>
              <a:t>소스 코드 </a:t>
            </a:r>
            <a:r>
              <a:rPr lang="en-US" altLang="ko-KR" dirty="0"/>
              <a:t>2-3-3.html)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5D126362-93ED-4DC0-8508-72F2EA45E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04048"/>
              </p:ext>
            </p:extLst>
          </p:nvPr>
        </p:nvGraphicFramePr>
        <p:xfrm>
          <a:off x="1621691" y="1539631"/>
          <a:ext cx="678375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5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숫자를 입력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prompt('inch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단위의 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입력받은 데이터를 숫자형으로 변경하고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cm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단위로 변경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inch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cm = inch * 2.54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alert(`${inch}inch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${cm}cm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DD25D7-6793-4CC5-9142-419FA38D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7" y="4396306"/>
            <a:ext cx="3583964" cy="16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1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사용자로부터 글자를 입력 받을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prompt()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어떤 자료형의 값을 다른 자료형으로 변경하는 것을 자료형 변환이라고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Number()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String()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Boolean()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사용자로부터 불 입력을 받는 함수는 어떤 것인가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 input()      ② </a:t>
            </a:r>
            <a:r>
              <a:rPr lang="en-US" altLang="ko-KR" dirty="0" err="1"/>
              <a:t>boolInput</a:t>
            </a:r>
            <a:r>
              <a:rPr lang="en-US" altLang="ko-KR" dirty="0"/>
              <a:t>()     ③ confirm()   ④ prompt()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표의 빈칸 채우기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E0A55-79FB-4B7A-9177-B5AA93E1E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05572"/>
              </p:ext>
            </p:extLst>
          </p:nvPr>
        </p:nvGraphicFramePr>
        <p:xfrm>
          <a:off x="2442796" y="4622355"/>
          <a:ext cx="4000500" cy="133350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705974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77757816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66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Number()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1666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980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8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37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사용자로부터 숫자를 입력받아 </a:t>
            </a:r>
            <a:r>
              <a:rPr lang="en-US" altLang="ko-KR" sz="1600" dirty="0"/>
              <a:t>cm</a:t>
            </a:r>
            <a:r>
              <a:rPr lang="ko-KR" altLang="en-US" sz="1600" dirty="0"/>
              <a:t>를 </a:t>
            </a:r>
            <a:r>
              <a:rPr lang="en-US" altLang="ko-KR" sz="1600" dirty="0"/>
              <a:t>inch </a:t>
            </a:r>
            <a:r>
              <a:rPr lang="ko-KR" altLang="en-US" sz="1600" dirty="0"/>
              <a:t>단위로 변환하여 출력하는 프로그램을 만들어 보기</a:t>
            </a:r>
            <a:r>
              <a:rPr lang="en-US" altLang="ko-KR" sz="1600" dirty="0"/>
              <a:t>. 1cm</a:t>
            </a:r>
            <a:r>
              <a:rPr lang="ko-KR" altLang="en-US" sz="1600" dirty="0"/>
              <a:t>는 </a:t>
            </a:r>
            <a:r>
              <a:rPr lang="en-US" altLang="ko-KR" sz="1600" dirty="0"/>
              <a:t>0.393701inch</a:t>
            </a:r>
            <a:r>
              <a:rPr lang="ko-KR" altLang="en-US" sz="1600" dirty="0"/>
              <a:t>로 변환할 수 있음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사용자로부터 원의 반지름을 입력받아 원의 넓이와 둘레를 구하는 프로그램을 만들어 보기</a:t>
            </a:r>
            <a:r>
              <a:rPr lang="en-US" altLang="ko-KR" sz="1600" dirty="0"/>
              <a:t>. ‘</a:t>
            </a:r>
            <a:r>
              <a:rPr lang="ko-KR" altLang="en-US" sz="1600" dirty="0"/>
              <a:t>넓이 </a:t>
            </a:r>
            <a:r>
              <a:rPr lang="en-US" altLang="ko-KR" sz="1600" dirty="0"/>
              <a:t>= 3.14 * </a:t>
            </a:r>
            <a:r>
              <a:rPr lang="ko-KR" altLang="en-US" sz="1600" dirty="0"/>
              <a:t>반지름 * 반지름’</a:t>
            </a:r>
            <a:r>
              <a:rPr lang="en-US" altLang="ko-KR" sz="1600" dirty="0"/>
              <a:t>, ‘</a:t>
            </a:r>
            <a:r>
              <a:rPr lang="ko-KR" altLang="en-US" sz="1600" dirty="0"/>
              <a:t>둘레 </a:t>
            </a:r>
            <a:r>
              <a:rPr lang="en-US" altLang="ko-KR" sz="1600" dirty="0"/>
              <a:t>= 2 * 3.14 * </a:t>
            </a:r>
            <a:r>
              <a:rPr lang="ko-KR" altLang="en-US" sz="1600" dirty="0"/>
              <a:t>반지름’이라는 공식으로 구할 수 있음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6D34030-C734-4F99-B425-3B221B4C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73754"/>
              </p:ext>
            </p:extLst>
          </p:nvPr>
        </p:nvGraphicFramePr>
        <p:xfrm>
          <a:off x="1633414" y="1927987"/>
          <a:ext cx="414606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입력을 숫자로 변경하고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단위로 변경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6A98110-54D2-43F8-8BB4-B7752375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25" y="1778444"/>
            <a:ext cx="3472959" cy="1527459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A4A677F-97AC-47B1-A5A4-5AE98AFF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5653"/>
              </p:ext>
            </p:extLst>
          </p:nvPr>
        </p:nvGraphicFramePr>
        <p:xfrm>
          <a:off x="1633414" y="4076700"/>
          <a:ext cx="4146063" cy="1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1937936-AC59-486B-B70F-B8D88DD5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911" y="3972379"/>
            <a:ext cx="3294185" cy="20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4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</a:t>
            </a:r>
            <a:r>
              <a:rPr lang="en-US" altLang="ko-KR" dirty="0"/>
              <a:t>③]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현재 환율을 기반으로 사용자에게 숫자를 입력받아 달러</a:t>
            </a:r>
            <a:r>
              <a:rPr lang="en-US" altLang="ko-KR" sz="1600" dirty="0"/>
              <a:t>(USD)</a:t>
            </a:r>
            <a:r>
              <a:rPr lang="ko-KR" altLang="en-US" sz="1600" dirty="0"/>
              <a:t>에서 원화</a:t>
            </a:r>
            <a:r>
              <a:rPr lang="en-US" altLang="ko-KR" sz="1600" dirty="0"/>
              <a:t>(KRW)</a:t>
            </a:r>
            <a:r>
              <a:rPr lang="ko-KR" altLang="en-US" sz="1600" dirty="0"/>
              <a:t>로 환율을 변환하는 프로그램을 만들어보기</a:t>
            </a:r>
            <a:r>
              <a:rPr lang="en-US" altLang="ko-KR" sz="1600" dirty="0"/>
              <a:t>. </a:t>
            </a:r>
            <a:r>
              <a:rPr lang="ko-KR" altLang="en-US" sz="1600" dirty="0"/>
              <a:t>현재 집필 시점의 환율은 </a:t>
            </a:r>
            <a:r>
              <a:rPr lang="en-US" altLang="ko-KR" sz="1600" dirty="0"/>
              <a:t>1</a:t>
            </a:r>
            <a:r>
              <a:rPr lang="ko-KR" altLang="en-US" sz="1600" dirty="0"/>
              <a:t>달러</a:t>
            </a:r>
            <a:r>
              <a:rPr lang="en-US" altLang="ko-KR" sz="1600" dirty="0"/>
              <a:t>=1207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위의 문제들처럼 데이터를 입력받아 처리하고 출력하는 프로그램에는 어떤 것이 있는지 생각해 보고 </a:t>
            </a:r>
            <a:r>
              <a:rPr lang="en-US" altLang="ko-KR" sz="1600" dirty="0"/>
              <a:t>3</a:t>
            </a:r>
            <a:r>
              <a:rPr lang="ko-KR" altLang="en-US" sz="1600" dirty="0"/>
              <a:t>개 정도 적어 보기</a:t>
            </a:r>
            <a:r>
              <a:rPr lang="en-US" altLang="ko-KR" sz="1600" dirty="0"/>
              <a:t>. </a:t>
            </a:r>
            <a:r>
              <a:rPr lang="ko-KR" altLang="en-US" sz="1600" dirty="0"/>
              <a:t>가능하면 직접 구현하기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ko-KR" sz="1400" dirty="0"/>
              <a:t>①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ko-KR" sz="1400" dirty="0"/>
              <a:t>②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ko-KR" sz="1400" dirty="0"/>
              <a:t>③</a:t>
            </a:r>
            <a:endParaRPr lang="en-US" altLang="ko-KR" sz="14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6D34030-C734-4F99-B425-3B221B4C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09033"/>
              </p:ext>
            </p:extLst>
          </p:nvPr>
        </p:nvGraphicFramePr>
        <p:xfrm>
          <a:off x="1633414" y="1927987"/>
          <a:ext cx="4146063" cy="1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A05FCF-DF6F-4473-8CB5-775FEF21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15" y="1837590"/>
            <a:ext cx="3513269" cy="18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02: </a:t>
            </a:r>
            <a:r>
              <a:rPr lang="ko-KR" altLang="en-US" dirty="0"/>
              <a:t>자료와 변수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2-1 </a:t>
            </a:r>
            <a:r>
              <a:rPr lang="ko-KR" altLang="en-US" dirty="0"/>
              <a:t>기본 자료형</a:t>
            </a:r>
            <a:endParaRPr lang="en-US" altLang="ko-KR" dirty="0"/>
          </a:p>
          <a:p>
            <a:r>
              <a:rPr lang="en-US" altLang="ko-KR" dirty="0"/>
              <a:t>SECTION 2-2 </a:t>
            </a:r>
            <a:r>
              <a:rPr lang="ko-KR" altLang="en-US" dirty="0"/>
              <a:t>상수와 변수</a:t>
            </a:r>
            <a:endParaRPr lang="en-US" altLang="ko-KR" dirty="0"/>
          </a:p>
          <a:p>
            <a:r>
              <a:rPr lang="en-US" altLang="ko-KR" dirty="0"/>
              <a:t>SECTION 2-3 </a:t>
            </a:r>
            <a:r>
              <a:rPr lang="ko-KR" altLang="en-US" dirty="0"/>
              <a:t>자료형 변환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02 </a:t>
            </a:r>
            <a:r>
              <a:rPr lang="ko-KR" altLang="en-US" sz="3600" b="1" dirty="0">
                <a:cs typeface="+mj-cs"/>
              </a:rPr>
              <a:t>자료와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프로그램 개발의 첫걸음</a:t>
            </a:r>
            <a:r>
              <a:rPr lang="en-US" altLang="ko-KR" sz="1600" dirty="0"/>
              <a:t>. </a:t>
            </a:r>
            <a:r>
              <a:rPr lang="ko-KR" altLang="en-US" sz="1600" dirty="0"/>
              <a:t>자료형과 변수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자료</a:t>
            </a:r>
            <a:r>
              <a:rPr lang="en-US" altLang="ko-KR" dirty="0"/>
              <a:t>(data): </a:t>
            </a:r>
            <a:r>
              <a:rPr lang="ko-KR" altLang="en-US" dirty="0"/>
              <a:t>프로그래밍에서 프로그램이 처리할 수 있는 모든 것</a:t>
            </a:r>
            <a:endParaRPr lang="en-US" altLang="ko-KR" dirty="0"/>
          </a:p>
          <a:p>
            <a:pPr lvl="1"/>
            <a:r>
              <a:rPr lang="ko-KR" altLang="en-US" dirty="0"/>
              <a:t>자료형</a:t>
            </a:r>
            <a:r>
              <a:rPr lang="en-US" altLang="ko-KR" dirty="0"/>
              <a:t>(data type): </a:t>
            </a:r>
            <a:r>
              <a:rPr lang="ko-KR" altLang="en-US" dirty="0"/>
              <a:t>자료 형태에 따라 나눠 놓은 것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r>
              <a:rPr lang="en-US" altLang="ko-KR" dirty="0"/>
              <a:t>(number), </a:t>
            </a:r>
            <a:r>
              <a:rPr lang="ko-KR" altLang="en-US" dirty="0"/>
              <a:t>문자열</a:t>
            </a:r>
            <a:r>
              <a:rPr lang="en-US" altLang="ko-KR" dirty="0"/>
              <a:t>(string), </a:t>
            </a:r>
            <a:r>
              <a:rPr lang="ko-KR" altLang="en-US" dirty="0"/>
              <a:t>불</a:t>
            </a:r>
            <a:r>
              <a:rPr lang="en-US" altLang="ko-KR" dirty="0"/>
              <a:t>(Boolean) </a:t>
            </a:r>
            <a:r>
              <a:rPr lang="ko-KR" altLang="en-US" dirty="0"/>
              <a:t>자료형</a:t>
            </a:r>
            <a:endParaRPr lang="en-US" altLang="ko-KR" sz="1800" dirty="0"/>
          </a:p>
          <a:p>
            <a:pPr lvl="1"/>
            <a:r>
              <a:rPr lang="ko-KR" altLang="en-US" dirty="0">
                <a:latin typeface="+mn-ea"/>
                <a:ea typeface="+mn-ea"/>
              </a:rPr>
              <a:t>문자열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문자열 만들기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자바스크립트는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가지 방법으로 문자열을 생성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큰따옴표를 사용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b="1" dirty="0">
                <a:latin typeface="+mn-ea"/>
                <a:ea typeface="+mn-ea"/>
              </a:rPr>
              <a:t>작은따옴표도 사용 가능</a:t>
            </a:r>
            <a:endParaRPr lang="en-US" altLang="ko-KR" b="1" dirty="0">
              <a:latin typeface="+mn-ea"/>
              <a:ea typeface="+mn-ea"/>
            </a:endParaRPr>
          </a:p>
          <a:p>
            <a:pPr marL="1371600" lvl="3" indent="0"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5F3379-153D-4EAC-9330-ABD39D74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23774"/>
              </p:ext>
            </p:extLst>
          </p:nvPr>
        </p:nvGraphicFramePr>
        <p:xfrm>
          <a:off x="1938215" y="4076700"/>
          <a:ext cx="431641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1EA774A-F659-4CC4-8A8D-618A6B879D61}"/>
              </a:ext>
            </a:extLst>
          </p:cNvPr>
          <p:cNvSpPr txBox="1"/>
          <p:nvPr/>
        </p:nvSpPr>
        <p:spPr>
          <a:xfrm>
            <a:off x="1302769" y="5417592"/>
            <a:ext cx="372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콘솔 출력이 큰따옴표로 감싸져 있으면 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이는 문자열을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9E80DB-79CD-4FCB-BA40-58E462253DC5}"/>
              </a:ext>
            </a:extLst>
          </p:cNvPr>
          <p:cNvSpPr/>
          <p:nvPr/>
        </p:nvSpPr>
        <p:spPr>
          <a:xfrm>
            <a:off x="1254369" y="4443046"/>
            <a:ext cx="691662" cy="1156898"/>
          </a:xfrm>
          <a:custGeom>
            <a:avLst/>
            <a:gdLst>
              <a:gd name="connsiteX0" fmla="*/ 0 w 890954"/>
              <a:gd name="connsiteY0" fmla="*/ 890954 h 890954"/>
              <a:gd name="connsiteX1" fmla="*/ 187569 w 890954"/>
              <a:gd name="connsiteY1" fmla="*/ 199292 h 890954"/>
              <a:gd name="connsiteX2" fmla="*/ 890954 w 8909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954" h="890954">
                <a:moveTo>
                  <a:pt x="0" y="890954"/>
                </a:moveTo>
                <a:cubicBezTo>
                  <a:pt x="19538" y="619369"/>
                  <a:pt x="39077" y="347784"/>
                  <a:pt x="187569" y="199292"/>
                </a:cubicBezTo>
                <a:cubicBezTo>
                  <a:pt x="336061" y="50800"/>
                  <a:pt x="613507" y="25400"/>
                  <a:pt x="890954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0880A0-B46E-4B1C-A418-9426E38D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30" y="3124401"/>
            <a:ext cx="5102835" cy="27533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400A1-AE0D-49D0-9BE6-6611925828E7}"/>
              </a:ext>
            </a:extLst>
          </p:cNvPr>
          <p:cNvSpPr txBox="1"/>
          <p:nvPr/>
        </p:nvSpPr>
        <p:spPr>
          <a:xfrm>
            <a:off x="8042031" y="5887031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콘솔에서 실행한 결과</a:t>
            </a:r>
          </a:p>
        </p:txBody>
      </p: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문자열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큰 따옴표와 작은 따옴표 병행 사용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특수 문자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이스케이프</a:t>
            </a:r>
            <a:r>
              <a:rPr lang="en-US" altLang="ko-KR" dirty="0">
                <a:latin typeface="+mn-lt"/>
                <a:ea typeface="+mn-ea"/>
              </a:rPr>
              <a:t>\ : </a:t>
            </a:r>
            <a:r>
              <a:rPr lang="ko-KR" altLang="en-US" dirty="0">
                <a:latin typeface="+mn-lt"/>
                <a:ea typeface="+mn-ea"/>
              </a:rPr>
              <a:t>따옴표를 문자 그대로 사용해야 할 때</a:t>
            </a:r>
            <a:endParaRPr lang="en-US" altLang="ko-KR" dirty="0">
              <a:latin typeface="+mn-lt"/>
              <a:ea typeface="+mn-ea"/>
            </a:endParaRPr>
          </a:p>
          <a:p>
            <a:pPr lvl="3"/>
            <a:r>
              <a:rPr lang="en-US" altLang="ko-KR" dirty="0">
                <a:latin typeface="+mn-lt"/>
                <a:ea typeface="+mn-ea"/>
              </a:rPr>
              <a:t>\n: </a:t>
            </a:r>
            <a:r>
              <a:rPr lang="ko-KR" altLang="en-US" dirty="0">
                <a:latin typeface="+mn-lt"/>
                <a:ea typeface="+mn-ea"/>
              </a:rPr>
              <a:t>줄바꿈       </a:t>
            </a:r>
            <a:r>
              <a:rPr lang="en-US" altLang="ko-KR" dirty="0">
                <a:latin typeface="+mn-lt"/>
                <a:ea typeface="+mn-ea"/>
              </a:rPr>
              <a:t>\t: </a:t>
            </a:r>
            <a:r>
              <a:rPr lang="ko-KR" altLang="en-US" dirty="0">
                <a:latin typeface="+mn-lt"/>
                <a:ea typeface="+mn-ea"/>
              </a:rPr>
              <a:t>탭           </a:t>
            </a:r>
            <a:r>
              <a:rPr lang="en-US" altLang="ko-KR" dirty="0">
                <a:latin typeface="+mn-lt"/>
                <a:ea typeface="+mn-ea"/>
              </a:rPr>
              <a:t>\\: </a:t>
            </a:r>
            <a:r>
              <a:rPr lang="ko-KR" altLang="en-US" dirty="0">
                <a:latin typeface="+mn-lt"/>
                <a:ea typeface="+mn-ea"/>
              </a:rPr>
              <a:t>역슬래시</a:t>
            </a:r>
            <a:r>
              <a:rPr lang="en-US" altLang="ko-KR" dirty="0">
                <a:latin typeface="+mn-lt"/>
                <a:ea typeface="+mn-ea"/>
              </a:rPr>
              <a:t>(\) </a:t>
            </a:r>
            <a:r>
              <a:rPr lang="ko-KR" altLang="en-US" dirty="0">
                <a:latin typeface="+mn-lt"/>
                <a:ea typeface="+mn-ea"/>
              </a:rPr>
              <a:t>그 자체를 의미</a:t>
            </a:r>
            <a:endParaRPr lang="en-US" altLang="ko-KR" dirty="0">
              <a:latin typeface="+mn-lt"/>
              <a:ea typeface="+mn-ea"/>
            </a:endParaRPr>
          </a:p>
          <a:p>
            <a:pPr lvl="2"/>
            <a:r>
              <a:rPr lang="ko-KR" altLang="en-US" dirty="0">
                <a:latin typeface="+mn-lt"/>
                <a:ea typeface="+mn-ea"/>
              </a:rPr>
              <a:t>문자열 연산자</a:t>
            </a:r>
            <a:endParaRPr lang="en-US" altLang="ko-KR" dirty="0">
              <a:latin typeface="+mn-lt"/>
              <a:ea typeface="+mn-ea"/>
            </a:endParaRPr>
          </a:p>
          <a:p>
            <a:pPr lvl="3"/>
            <a:r>
              <a:rPr lang="ko-KR" altLang="en-US" dirty="0">
                <a:latin typeface="+mn-lt"/>
                <a:ea typeface="+mn-ea"/>
              </a:rPr>
              <a:t>숫자 자료와 마찬가지로 문자열도 기호를 사용해서 연산 처리</a:t>
            </a:r>
            <a:endParaRPr lang="en-US" altLang="ko-KR" dirty="0">
              <a:latin typeface="+mn-lt"/>
              <a:ea typeface="+mn-ea"/>
            </a:endParaRPr>
          </a:p>
          <a:p>
            <a:pPr lvl="3"/>
            <a:endParaRPr lang="en-US" altLang="ko-KR" dirty="0">
              <a:latin typeface="+mn-lt"/>
              <a:ea typeface="+mn-ea"/>
            </a:endParaRPr>
          </a:p>
          <a:p>
            <a:pPr lvl="3"/>
            <a:endParaRPr lang="en-US" altLang="ko-KR" dirty="0">
              <a:latin typeface="+mn-lt"/>
              <a:ea typeface="+mn-ea"/>
            </a:endParaRPr>
          </a:p>
          <a:p>
            <a:pPr lvl="2"/>
            <a:r>
              <a:rPr lang="ko-KR" altLang="en-US" dirty="0">
                <a:latin typeface="+mn-lt"/>
                <a:ea typeface="+mn-ea"/>
              </a:rPr>
              <a:t>문자 선택 연산자</a:t>
            </a:r>
            <a:endParaRPr lang="en-US" altLang="ko-KR" dirty="0">
              <a:latin typeface="+mn-lt"/>
              <a:ea typeface="+mn-ea"/>
            </a:endParaRPr>
          </a:p>
          <a:p>
            <a:pPr lvl="3"/>
            <a:r>
              <a:rPr lang="ko-KR" altLang="en-US" dirty="0">
                <a:latin typeface="+mn-lt"/>
                <a:ea typeface="+mn-ea"/>
              </a:rPr>
              <a:t>문자열 내부의 문자 하나를 선택</a:t>
            </a:r>
            <a:endParaRPr lang="en-US" altLang="ko-KR" dirty="0">
              <a:latin typeface="+mn-lt"/>
              <a:ea typeface="+mn-ea"/>
            </a:endParaRPr>
          </a:p>
          <a:p>
            <a:pPr lvl="3"/>
            <a:endParaRPr lang="en-US" altLang="ko-KR" dirty="0">
              <a:latin typeface="+mn-lt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42D6ACC-44CF-456A-8424-A3BCDD3F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0948"/>
              </p:ext>
            </p:extLst>
          </p:nvPr>
        </p:nvGraphicFramePr>
        <p:xfrm>
          <a:off x="2125782" y="3224216"/>
          <a:ext cx="59162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가나다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라마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바사아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자차카타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파하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가나다라마바사아자차카타파하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996397F-1C37-48C8-A87C-21868764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7818"/>
              </p:ext>
            </p:extLst>
          </p:nvPr>
        </p:nvGraphicFramePr>
        <p:xfrm>
          <a:off x="2125781" y="4564782"/>
          <a:ext cx="59162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'[1]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'[2]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문자열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문자열 길이 구하기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lt"/>
                <a:ea typeface="+mn-ea"/>
              </a:rPr>
              <a:t>Uncaught </a:t>
            </a:r>
            <a:r>
              <a:rPr lang="en-US" altLang="ko-KR" dirty="0" err="1">
                <a:latin typeface="+mn-lt"/>
                <a:ea typeface="+mn-ea"/>
              </a:rPr>
              <a:t>SyntaxError</a:t>
            </a:r>
            <a:r>
              <a:rPr lang="en-US" altLang="ko-KR" dirty="0">
                <a:latin typeface="+mn-lt"/>
                <a:ea typeface="+mn-ea"/>
              </a:rPr>
              <a:t>: Unexpected identifier(</a:t>
            </a:r>
            <a:r>
              <a:rPr lang="ko-KR" altLang="en-US" dirty="0">
                <a:latin typeface="+mn-lt"/>
                <a:ea typeface="+mn-ea"/>
              </a:rPr>
              <a:t>구문 오류</a:t>
            </a:r>
            <a:r>
              <a:rPr lang="en-US" altLang="ko-KR" dirty="0">
                <a:latin typeface="+mn-lt"/>
                <a:ea typeface="+mn-ea"/>
              </a:rPr>
              <a:t>)</a:t>
            </a:r>
          </a:p>
          <a:p>
            <a:pPr lvl="3"/>
            <a:r>
              <a:rPr lang="ko-KR" altLang="en-US" dirty="0">
                <a:latin typeface="+mn-lt"/>
                <a:ea typeface="+mn-ea"/>
              </a:rPr>
              <a:t>식별자가 예상하지 못한 위치에서 등장했다는 오류</a:t>
            </a:r>
            <a:endParaRPr lang="en-US" altLang="ko-KR" dirty="0">
              <a:latin typeface="+mn-lt"/>
              <a:ea typeface="+mn-ea"/>
            </a:endParaRPr>
          </a:p>
          <a:p>
            <a:pPr lvl="3"/>
            <a:r>
              <a:rPr lang="ko-KR" altLang="en-US" dirty="0">
                <a:latin typeface="+mn-lt"/>
                <a:ea typeface="+mn-ea"/>
              </a:rPr>
              <a:t>예를 들어 이스케이프 문자를 사용하지 않고 한 종류의 따옴표만 사용하면 다음과 같이 오류가 발생</a:t>
            </a:r>
            <a:endParaRPr lang="en-US" altLang="ko-KR" dirty="0">
              <a:latin typeface="+mn-lt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42D6ACC-44CF-456A-8424-A3BCDD3F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6432"/>
              </p:ext>
            </p:extLst>
          </p:nvPr>
        </p:nvGraphicFramePr>
        <p:xfrm>
          <a:off x="2125781" y="1653324"/>
          <a:ext cx="33062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27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자바스크립트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6E7F3B-C4DD-4B45-82F1-D7001A510280}"/>
              </a:ext>
            </a:extLst>
          </p:cNvPr>
          <p:cNvSpPr txBox="1"/>
          <p:nvPr/>
        </p:nvSpPr>
        <p:spPr>
          <a:xfrm>
            <a:off x="4890031" y="2536007"/>
            <a:ext cx="3306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빈 문자열도 문자열이라는 것을 기억</a:t>
            </a:r>
            <a:r>
              <a:rPr lang="en-US" altLang="ko-KR" sz="1400" dirty="0">
                <a:solidFill>
                  <a:srgbClr val="FF0000"/>
                </a:solidFill>
              </a:rPr>
              <a:t>!!!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858A3E-B57C-49E6-A959-E722EBE468E3}"/>
              </a:ext>
            </a:extLst>
          </p:cNvPr>
          <p:cNvCxnSpPr/>
          <p:nvPr/>
        </p:nvCxnSpPr>
        <p:spPr>
          <a:xfrm flipH="1">
            <a:off x="3200400" y="2661138"/>
            <a:ext cx="15122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9A3F6DB-76E5-412A-99D8-47D4243A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82" y="4441795"/>
            <a:ext cx="8987696" cy="1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기본 자료형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숫자 자료형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소수점이 있는 숫자와 없는 숫자를 모두 같은 자료형으로 인식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숫자 연산자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A5485-1887-4585-BE65-0C7059BE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71395"/>
              </p:ext>
            </p:extLst>
          </p:nvPr>
        </p:nvGraphicFramePr>
        <p:xfrm>
          <a:off x="2211753" y="2012400"/>
          <a:ext cx="6807200" cy="10001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346294304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422176659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17477292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69425147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086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더하기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곱하기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73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빼기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966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087D35-C518-428C-9621-0341A2B4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6817"/>
              </p:ext>
            </p:extLst>
          </p:nvPr>
        </p:nvGraphicFramePr>
        <p:xfrm>
          <a:off x="2211753" y="3402140"/>
          <a:ext cx="3744547" cy="666750"/>
        </p:xfrm>
        <a:graphic>
          <a:graphicData uri="http://schemas.openxmlformats.org/drawingml/2006/table">
            <a:tbl>
              <a:tblPr/>
              <a:tblGrid>
                <a:gridCol w="1210197">
                  <a:extLst>
                    <a:ext uri="{9D8B030D-6E8A-4147-A177-3AD203B41FA5}">
                      <a16:colId xmlns:a16="http://schemas.microsoft.com/office/drawing/2014/main" val="329216834"/>
                    </a:ext>
                  </a:extLst>
                </a:gridCol>
                <a:gridCol w="2534350">
                  <a:extLst>
                    <a:ext uri="{9D8B030D-6E8A-4147-A177-3AD203B41FA5}">
                      <a16:colId xmlns:a16="http://schemas.microsoft.com/office/drawing/2014/main" val="38961175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888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3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20493</TotalTime>
  <Words>3928</Words>
  <Application>Microsoft Office PowerPoint</Application>
  <PresentationFormat>와이드스크린</PresentationFormat>
  <Paragraphs>951</Paragraphs>
  <Slides>39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YoonV YoonMyungjo100Std_OTF</vt:lpstr>
      <vt:lpstr>Malgun Gothic</vt:lpstr>
      <vt:lpstr>Malgun Gothic</vt:lpstr>
      <vt:lpstr>시스템 서체</vt:lpstr>
      <vt:lpstr>Arial</vt:lpstr>
      <vt:lpstr>Calibri</vt:lpstr>
      <vt:lpstr>Consolas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2-1 기본 자료형(1)</vt:lpstr>
      <vt:lpstr>SECTION 2-1 기본 자료형(2)</vt:lpstr>
      <vt:lpstr>SECTION 2-1 기본 자료형(3)</vt:lpstr>
      <vt:lpstr>SECTION 2-1 기본 자료형(4)</vt:lpstr>
      <vt:lpstr>SECTION 2-1 기본 자료형(5)</vt:lpstr>
      <vt:lpstr>SECTION 2-1 기본 자료형(6)</vt:lpstr>
      <vt:lpstr>SECTION 2-1 기본 자료형(7)</vt:lpstr>
      <vt:lpstr>SECTION 2-1 기본 자료형(8)</vt:lpstr>
      <vt:lpstr>[좀 더 알아보기]</vt:lpstr>
      <vt:lpstr>[마무리①]</vt:lpstr>
      <vt:lpstr>[마무리②]</vt:lpstr>
      <vt:lpstr>[마무리③]</vt:lpstr>
      <vt:lpstr>SECTION 2-2 상수와 변수(1)</vt:lpstr>
      <vt:lpstr>SECTION 2-2 상수와 변수(2)</vt:lpstr>
      <vt:lpstr>SECTION 2-2 상수와 변수(3)</vt:lpstr>
      <vt:lpstr>SECTION 2-2 상수와 변수(4)</vt:lpstr>
      <vt:lpstr>SECTION 2-2 상수와 변수(5)</vt:lpstr>
      <vt:lpstr>SECTION 2-2 상수와 변수(6)</vt:lpstr>
      <vt:lpstr>SECTION 2-2 상수와 변수(7)</vt:lpstr>
      <vt:lpstr>SECTION 2-2 상수와 변수(8)</vt:lpstr>
      <vt:lpstr>SECTION 2-2 상수와 변수(9)</vt:lpstr>
      <vt:lpstr>SECTION 2-2 상수와 변수(10)</vt:lpstr>
      <vt:lpstr>SECTION 2-2 상수와 변수(11)</vt:lpstr>
      <vt:lpstr>[마무리①]</vt:lpstr>
      <vt:lpstr>[마무리②]</vt:lpstr>
      <vt:lpstr>SECTION 2-3 자료형 변환(1)</vt:lpstr>
      <vt:lpstr>SECTION 2-3 자료형 변환(2)</vt:lpstr>
      <vt:lpstr>SECTION 2-3 자료형 변환(3)</vt:lpstr>
      <vt:lpstr>SECTION 2-3 자료형 변환(4)</vt:lpstr>
      <vt:lpstr>SECTION 2-3 자료형 변환(5)</vt:lpstr>
      <vt:lpstr>SECTION 2-3 자료형 변환(누적 예제)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8147</cp:lastModifiedBy>
  <cp:revision>480</cp:revision>
  <dcterms:created xsi:type="dcterms:W3CDTF">2020-01-31T07:25:46Z</dcterms:created>
  <dcterms:modified xsi:type="dcterms:W3CDTF">2021-03-17T23:18:03Z</dcterms:modified>
</cp:coreProperties>
</file>