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385" r:id="rId8"/>
    <p:sldId id="2386" r:id="rId9"/>
    <p:sldId id="2387" r:id="rId10"/>
    <p:sldId id="2388" r:id="rId11"/>
    <p:sldId id="2389" r:id="rId12"/>
    <p:sldId id="2390" r:id="rId13"/>
    <p:sldId id="2391" r:id="rId14"/>
    <p:sldId id="2392" r:id="rId15"/>
    <p:sldId id="2384" r:id="rId16"/>
    <p:sldId id="2393" r:id="rId17"/>
    <p:sldId id="2394" r:id="rId18"/>
    <p:sldId id="2395" r:id="rId19"/>
    <p:sldId id="2396" r:id="rId20"/>
    <p:sldId id="2397" r:id="rId21"/>
    <p:sldId id="2398" r:id="rId22"/>
    <p:sldId id="2399" r:id="rId23"/>
    <p:sldId id="2401" r:id="rId24"/>
    <p:sldId id="2402" r:id="rId25"/>
    <p:sldId id="2403" r:id="rId26"/>
    <p:sldId id="2404" r:id="rId27"/>
    <p:sldId id="2405" r:id="rId28"/>
    <p:sldId id="2406" r:id="rId29"/>
    <p:sldId id="2407" r:id="rId30"/>
    <p:sldId id="2408" r:id="rId31"/>
    <p:sldId id="2409" r:id="rId32"/>
    <p:sldId id="2410" r:id="rId33"/>
    <p:sldId id="2411" r:id="rId34"/>
    <p:sldId id="2412" r:id="rId35"/>
    <p:sldId id="2413" r:id="rId36"/>
    <p:sldId id="2414" r:id="rId37"/>
    <p:sldId id="241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58420" autoAdjust="0"/>
  </p:normalViewPr>
  <p:slideViewPr>
    <p:cSldViewPr snapToGrid="0" showGuides="1">
      <p:cViewPr varScale="1">
        <p:scale>
          <a:sx n="67" d="100"/>
          <a:sy n="67" d="100"/>
        </p:scale>
        <p:origin x="2148" y="72"/>
      </p:cViewPr>
      <p:guideLst>
        <p:guide orient="horz" pos="2319"/>
        <p:guide pos="3840"/>
        <p:guide pos="3999"/>
        <p:guide orient="horz" pos="2568"/>
        <p:guide pos="960"/>
        <p:guide orient="horz" pos="1797"/>
        <p:guide orient="horz" pos="527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If(273 == 100) = &gt; false</a:t>
            </a:r>
          </a:p>
          <a:p>
            <a:r>
              <a:rPr lang="en-US" altLang="ko-KR" dirty="0" smtClean="0"/>
              <a:t>If(273=100) =&gt;</a:t>
            </a:r>
            <a:r>
              <a:rPr lang="en-US" altLang="ko-KR" baseline="0" dirty="0" smtClean="0"/>
              <a:t> true –</a:t>
            </a:r>
            <a:r>
              <a:rPr lang="ko-KR" altLang="en-US" baseline="0" dirty="0" err="1" smtClean="0"/>
              <a:t>ㅁ</a:t>
            </a:r>
            <a:r>
              <a:rPr lang="en-US" altLang="ko-KR" baseline="0" smtClean="0"/>
              <a:t>-;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F56FB-8B4C-4940-9CA8-BCB6BA92FB7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5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03 </a:t>
            </a:r>
            <a:r>
              <a:rPr lang="ko-KR" altLang="en-US" dirty="0"/>
              <a:t>조건문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조건문을 사용해 현재 시간 구하기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3-1-3.html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8820"/>
              </p:ext>
            </p:extLst>
          </p:nvPr>
        </p:nvGraphicFramePr>
        <p:xfrm>
          <a:off x="1524000" y="1711179"/>
          <a:ext cx="437270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0573FC0-097B-439C-B6F3-3B608E2A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56" y="3480796"/>
            <a:ext cx="3116506" cy="119180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2C3457-3FA8-40D3-A0FD-E82373A145F6}"/>
              </a:ext>
            </a:extLst>
          </p:cNvPr>
          <p:cNvSpPr/>
          <p:nvPr/>
        </p:nvSpPr>
        <p:spPr>
          <a:xfrm>
            <a:off x="6468404" y="3836597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9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 안에 조건문을 중첩해 사용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65133"/>
              </p:ext>
            </p:extLst>
          </p:nvPr>
        </p:nvGraphicFramePr>
        <p:xfrm>
          <a:off x="1524000" y="1711179"/>
          <a:ext cx="43727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 smtClean="0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실행할 문장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 smtClean="0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실행할 문장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 smtClean="0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 행할 문장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 smtClean="0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3B4769-EC9E-45B3-82C1-1C98C6EB53B2}"/>
              </a:ext>
            </a:extLst>
          </p:cNvPr>
          <p:cNvSpPr txBox="1"/>
          <p:nvPr/>
        </p:nvSpPr>
        <p:spPr>
          <a:xfrm>
            <a:off x="5896708" y="2436326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참이면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1C871-8925-41C1-9C28-CFBBD33EB2F9}"/>
              </a:ext>
            </a:extLst>
          </p:cNvPr>
          <p:cNvSpPr txBox="1"/>
          <p:nvPr/>
        </p:nvSpPr>
        <p:spPr>
          <a:xfrm>
            <a:off x="5896708" y="3952076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거짓이면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937B4806-DAAA-40E5-8B23-C547EED68256}"/>
              </a:ext>
            </a:extLst>
          </p:cNvPr>
          <p:cNvSpPr/>
          <p:nvPr/>
        </p:nvSpPr>
        <p:spPr>
          <a:xfrm>
            <a:off x="4911298" y="2068930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95213103-A40D-42FD-97C9-E8E14FA519F5}"/>
              </a:ext>
            </a:extLst>
          </p:cNvPr>
          <p:cNvSpPr/>
          <p:nvPr/>
        </p:nvSpPr>
        <p:spPr>
          <a:xfrm>
            <a:off x="4923998" y="3595859"/>
            <a:ext cx="244902" cy="1042570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128324-5C1A-4F48-BF58-631D663AF468}"/>
              </a:ext>
            </a:extLst>
          </p:cNvPr>
          <p:cNvCxnSpPr/>
          <p:nvPr/>
        </p:nvCxnSpPr>
        <p:spPr>
          <a:xfrm>
            <a:off x="5168900" y="2590215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408CD7-3F36-4A26-9B4B-44DFB738A9D3}"/>
              </a:ext>
            </a:extLst>
          </p:cNvPr>
          <p:cNvCxnSpPr/>
          <p:nvPr/>
        </p:nvCxnSpPr>
        <p:spPr>
          <a:xfrm>
            <a:off x="5156200" y="4114215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4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조건문으로 시간 파악하기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3-1-4.html)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33632"/>
              </p:ext>
            </p:extLst>
          </p:nvPr>
        </p:nvGraphicFramePr>
        <p:xfrm>
          <a:off x="1524000" y="1711179"/>
          <a:ext cx="50038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date =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hour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중첩 조건문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(hour &lt; 11)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(＇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.＇)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if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(hour &lt; 15)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}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16     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4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19 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154021C-C833-44B5-837F-8E562B87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985" y="4025900"/>
            <a:ext cx="3067050" cy="12001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C09E5B-7F9E-4E79-8230-4D58693A3069}"/>
              </a:ext>
            </a:extLst>
          </p:cNvPr>
          <p:cNvSpPr/>
          <p:nvPr/>
        </p:nvSpPr>
        <p:spPr>
          <a:xfrm>
            <a:off x="6838191" y="43858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0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if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조건문에서 중괄호를 생략한 형태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중첩 조건문으로 만들었던 예제를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if else if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조건문의 형태로 바꾸는 것은 매우 간단하여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한 쌍의 중괄호를 지우면 됨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5903"/>
              </p:ext>
            </p:extLst>
          </p:nvPr>
        </p:nvGraphicFramePr>
        <p:xfrm>
          <a:off x="1524000" y="1711179"/>
          <a:ext cx="5003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 문장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 문장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if (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불 표현식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 문장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 문장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if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if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조건문으로 시간 파악하기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3-1-5.html)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82699"/>
              </p:ext>
            </p:extLst>
          </p:nvPr>
        </p:nvGraphicFramePr>
        <p:xfrm>
          <a:off x="1524000" y="1711179"/>
          <a:ext cx="6244424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2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if else 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 &lt; 11)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(hour &lt; 15)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거짓이고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5BE257-A34D-4B34-89AD-905E9613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85" y="4378814"/>
            <a:ext cx="3067050" cy="12001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897A34-A597-4FA2-9FE3-3BDA1CB64C96}"/>
              </a:ext>
            </a:extLst>
          </p:cNvPr>
          <p:cNvSpPr/>
          <p:nvPr/>
        </p:nvSpPr>
        <p:spPr>
          <a:xfrm>
            <a:off x="7181091" y="4738787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8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 smtClean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조건에 따라 코드를 실행하거나 실행하지 않도록 하기 위해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else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 뒤에 사용하며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 거짓일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중첩 조건문은 조건문을 중첩해서 사용하는 경우를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if else 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중첩 조건문에서 중괄호를 생략한 형태로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겹치지 않는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이상의 조건으로 나눌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예제 중에서 ‘참입니다’를 출력하는 것은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73683"/>
              </p:ext>
            </p:extLst>
          </p:nvPr>
        </p:nvGraphicFramePr>
        <p:xfrm>
          <a:off x="1666763" y="3681413"/>
          <a:ext cx="241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x = 1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(x &gt; 4)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89FF78E-CB92-4751-88CC-076C0E9B4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32128"/>
              </p:ext>
            </p:extLst>
          </p:nvPr>
        </p:nvGraphicFramePr>
        <p:xfrm>
          <a:off x="4827308" y="3681413"/>
          <a:ext cx="241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x = 0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(x &gt; 4)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A5D9927-9BF4-45EE-B9A9-C6EB05DF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28232"/>
              </p:ext>
            </p:extLst>
          </p:nvPr>
        </p:nvGraphicFramePr>
        <p:xfrm>
          <a:off x="7987852" y="3681413"/>
          <a:ext cx="2413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x = 10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(x &gt; 4)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19942-BA40-44FE-AE22-ED9EE0C72ED6}"/>
              </a:ext>
            </a:extLst>
          </p:cNvPr>
          <p:cNvSpPr txBox="1"/>
          <p:nvPr/>
        </p:nvSpPr>
        <p:spPr>
          <a:xfrm>
            <a:off x="1301750" y="3496747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CA9F-7E95-460C-A959-B450170E0809}"/>
              </a:ext>
            </a:extLst>
          </p:cNvPr>
          <p:cNvSpPr txBox="1"/>
          <p:nvPr/>
        </p:nvSpPr>
        <p:spPr>
          <a:xfrm>
            <a:off x="4444776" y="3496747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13E4C-D08C-4658-9E94-15A27D412269}"/>
              </a:ext>
            </a:extLst>
          </p:cNvPr>
          <p:cNvSpPr txBox="1"/>
          <p:nvPr/>
        </p:nvSpPr>
        <p:spPr>
          <a:xfrm>
            <a:off x="7587802" y="3478896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7953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사용자로부터 숫자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입력받아 첫 번째 입력받은 숫자가 큰지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입력받은 숫자가 큰지를 구하는 프로그램을 다음 빈칸을 채워 완성하기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4895"/>
              </p:ext>
            </p:extLst>
          </p:nvPr>
        </p:nvGraphicFramePr>
        <p:xfrm>
          <a:off x="1524000" y="2126933"/>
          <a:ext cx="4927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  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 =                  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 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''))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                 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첫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                 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숫자가 같습니다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두 번째로 입력한 숫자가 더 큽니다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  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92CAE4-B87D-46F8-B5BC-A27A4C0B0B6C}"/>
              </a:ext>
            </a:extLst>
          </p:cNvPr>
          <p:cNvSpPr/>
          <p:nvPr/>
        </p:nvSpPr>
        <p:spPr>
          <a:xfrm>
            <a:off x="2400300" y="2463800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E5A4-7BF4-48D8-ACFB-EEADC30FCC27}"/>
              </a:ext>
            </a:extLst>
          </p:cNvPr>
          <p:cNvSpPr/>
          <p:nvPr/>
        </p:nvSpPr>
        <p:spPr>
          <a:xfrm>
            <a:off x="2400300" y="2697381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61CBE-C654-435F-914E-16E3123D7A86}"/>
              </a:ext>
            </a:extLst>
          </p:cNvPr>
          <p:cNvSpPr/>
          <p:nvPr/>
        </p:nvSpPr>
        <p:spPr>
          <a:xfrm>
            <a:off x="1941661" y="3190442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928D7-668F-4963-95D6-8C3B385A340D}"/>
              </a:ext>
            </a:extLst>
          </p:cNvPr>
          <p:cNvSpPr/>
          <p:nvPr/>
        </p:nvSpPr>
        <p:spPr>
          <a:xfrm>
            <a:off x="2422214" y="3671931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9F63FA-BF05-4757-8EE6-058FA8B5C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660" y="2515813"/>
            <a:ext cx="3640065" cy="2200274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FAF840-2444-4948-9CBD-46F60F1CA8E7}"/>
              </a:ext>
            </a:extLst>
          </p:cNvPr>
          <p:cNvSpPr/>
          <p:nvPr/>
        </p:nvSpPr>
        <p:spPr>
          <a:xfrm>
            <a:off x="6930069" y="35137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0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중첩 조건문은 </a:t>
            </a:r>
            <a:r>
              <a:rPr lang="en-US" altLang="ko-KR" sz="1600" dirty="0"/>
              <a:t>2</a:t>
            </a:r>
            <a:r>
              <a:rPr lang="ko-KR" altLang="en-US" sz="1600" dirty="0"/>
              <a:t>장에서 배운 논리 연산자를 적용해 하나의 </a:t>
            </a:r>
            <a:r>
              <a:rPr lang="en-US" altLang="ko-KR" sz="1600" dirty="0"/>
              <a:t>if </a:t>
            </a:r>
            <a:r>
              <a:rPr lang="ko-KR" altLang="en-US" sz="1600" dirty="0" err="1"/>
              <a:t>조건문으로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만들 수 있다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빈칸에 어떤 논리 연산자가 들어가야 할까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30941"/>
              </p:ext>
            </p:extLst>
          </p:nvPr>
        </p:nvGraphicFramePr>
        <p:xfrm>
          <a:off x="1524000" y="2126933"/>
          <a:ext cx="4927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(x &gt; 10)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(x &lt; 20)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console.log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7E7F975-7D6B-462F-99B3-4A85E1537612}"/>
              </a:ext>
            </a:extLst>
          </p:cNvPr>
          <p:cNvSpPr/>
          <p:nvPr/>
        </p:nvSpPr>
        <p:spPr>
          <a:xfrm>
            <a:off x="2334752" y="3717921"/>
            <a:ext cx="749300" cy="190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74F55-E555-42BD-B2FF-04B54EA1FED7}"/>
              </a:ext>
            </a:extLst>
          </p:cNvPr>
          <p:cNvSpPr txBox="1"/>
          <p:nvPr/>
        </p:nvSpPr>
        <p:spPr>
          <a:xfrm>
            <a:off x="1542604" y="4964161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조건이 모두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 때 코드를 실행해야 한다면 어떤 논리 연산자를 사용해야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할까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?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/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두 코드의 실행 결과는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과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ex3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1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3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html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에서 확인</a:t>
            </a:r>
            <a:endParaRPr lang="ko-KR" altLang="en-US" sz="16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45113"/>
              </p:ext>
            </p:extLst>
          </p:nvPr>
        </p:nvGraphicFramePr>
        <p:xfrm>
          <a:off x="1519614" y="3643049"/>
          <a:ext cx="4927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if (x &gt; 10                 x &lt; 20)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console.log('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조건에 맞습니다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45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사용자에게 숫자를 입력받아 양수</a:t>
            </a:r>
            <a:r>
              <a:rPr lang="en-US" altLang="ko-KR" sz="1600" dirty="0"/>
              <a:t>, 0, </a:t>
            </a:r>
            <a:r>
              <a:rPr lang="ko-KR" altLang="en-US" sz="1600" dirty="0"/>
              <a:t>음수를 구분하는 프로그램 만들기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4767"/>
              </p:ext>
            </p:extLst>
          </p:nvPr>
        </p:nvGraphicFramePr>
        <p:xfrm>
          <a:off x="1524000" y="2126933"/>
          <a:ext cx="4927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''))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DF5557-306E-4A11-9C84-C5C9279F4808}"/>
              </a:ext>
            </a:extLst>
          </p:cNvPr>
          <p:cNvSpPr/>
          <p:nvPr/>
        </p:nvSpPr>
        <p:spPr>
          <a:xfrm>
            <a:off x="1706265" y="2719388"/>
            <a:ext cx="4578796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4986F3-9295-4B61-A782-DB57D8E49382}"/>
              </a:ext>
            </a:extLst>
          </p:cNvPr>
          <p:cNvGrpSpPr/>
          <p:nvPr/>
        </p:nvGrpSpPr>
        <p:grpSpPr>
          <a:xfrm>
            <a:off x="7595758" y="2825751"/>
            <a:ext cx="2977438" cy="1751012"/>
            <a:chOff x="3106291" y="4816545"/>
            <a:chExt cx="3556447" cy="1838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711449-B790-4A2D-9191-FEB783223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6291" y="4816545"/>
              <a:ext cx="2981325" cy="18383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DCAB52-CB79-4739-B8F4-FB715469E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4088" y="4816545"/>
              <a:ext cx="628650" cy="1828800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0686C1A-81F6-48AB-9CAB-6A21F14BD52D}"/>
              </a:ext>
            </a:extLst>
          </p:cNvPr>
          <p:cNvSpPr/>
          <p:nvPr/>
        </p:nvSpPr>
        <p:spPr>
          <a:xfrm>
            <a:off x="6930069" y="35137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0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마무리⑤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사용자에게 숫자를 입력받아 홀수와 짝수를 구분하는 프로그램 만들기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0125"/>
              </p:ext>
            </p:extLst>
          </p:nvPr>
        </p:nvGraphicFramePr>
        <p:xfrm>
          <a:off x="1524000" y="2126933"/>
          <a:ext cx="4927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1CDF0F3-2A53-409A-89FE-835543E76D06}"/>
              </a:ext>
            </a:extLst>
          </p:cNvPr>
          <p:cNvSpPr/>
          <p:nvPr/>
        </p:nvSpPr>
        <p:spPr>
          <a:xfrm>
            <a:off x="1725432" y="2719388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F3B5C8-BBDC-4EF6-9313-087A620D850C}"/>
              </a:ext>
            </a:extLst>
          </p:cNvPr>
          <p:cNvGrpSpPr/>
          <p:nvPr/>
        </p:nvGrpSpPr>
        <p:grpSpPr>
          <a:xfrm>
            <a:off x="7847787" y="2674291"/>
            <a:ext cx="2911324" cy="1739606"/>
            <a:chOff x="6348413" y="2442520"/>
            <a:chExt cx="3201987" cy="19132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172A4A-64F0-42D8-8955-BF9C6B03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8413" y="2452822"/>
              <a:ext cx="3036887" cy="190298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B73CF39-FBCF-4212-90B2-62575C31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2862" y="2442520"/>
              <a:ext cx="617538" cy="1891823"/>
            </a:xfrm>
            <a:prstGeom prst="rect">
              <a:avLst/>
            </a:prstGeom>
          </p:spPr>
        </p:pic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DD0FBFE-4EDB-4D09-B0E2-04F6C9F87212}"/>
              </a:ext>
            </a:extLst>
          </p:cNvPr>
          <p:cNvSpPr/>
          <p:nvPr/>
        </p:nvSpPr>
        <p:spPr>
          <a:xfrm>
            <a:off x="6930069" y="35137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DD4AA-28E9-4F5E-8E98-64C0259FF2A8}"/>
              </a:ext>
            </a:extLst>
          </p:cNvPr>
          <p:cNvSpPr txBox="1"/>
          <p:nvPr/>
        </p:nvSpPr>
        <p:spPr>
          <a:xfrm>
            <a:off x="1524000" y="4881834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15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마무리⑥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sz="1600" dirty="0"/>
              <a:t>현재가 몇 월인지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계절을 구분하는 프로그램 만들기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55193"/>
              </p:ext>
            </p:extLst>
          </p:nvPr>
        </p:nvGraphicFramePr>
        <p:xfrm>
          <a:off x="1524000" y="2126932"/>
          <a:ext cx="4927600" cy="2572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25720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월을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‘’))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1CDF0F3-2A53-409A-89FE-835543E76D06}"/>
              </a:ext>
            </a:extLst>
          </p:cNvPr>
          <p:cNvSpPr/>
          <p:nvPr/>
        </p:nvSpPr>
        <p:spPr>
          <a:xfrm>
            <a:off x="1725432" y="2719388"/>
            <a:ext cx="4472167" cy="1649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DD0FBFE-4EDB-4D09-B0E2-04F6C9F87212}"/>
              </a:ext>
            </a:extLst>
          </p:cNvPr>
          <p:cNvSpPr/>
          <p:nvPr/>
        </p:nvSpPr>
        <p:spPr>
          <a:xfrm>
            <a:off x="6930069" y="3513773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DDD4AA-28E9-4F5E-8E98-64C0259FF2A8}"/>
              </a:ext>
            </a:extLst>
          </p:cNvPr>
          <p:cNvSpPr txBox="1"/>
          <p:nvPr/>
        </p:nvSpPr>
        <p:spPr>
          <a:xfrm>
            <a:off x="1524000" y="4881834"/>
            <a:ext cx="9379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힌트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홀수와 짝수를 어떻게 구분해야 할까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? 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</a:b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          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직접 만들어본 뒤에 「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짝수와 홀수 구분하기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 누적 예제」를 참조</a:t>
            </a:r>
            <a:endParaRPr lang="ko-KR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ED27A2-81BB-47A6-BF70-9DA59DCED162}"/>
              </a:ext>
            </a:extLst>
          </p:cNvPr>
          <p:cNvGrpSpPr/>
          <p:nvPr/>
        </p:nvGrpSpPr>
        <p:grpSpPr>
          <a:xfrm>
            <a:off x="8101663" y="2852737"/>
            <a:ext cx="2471533" cy="1681059"/>
            <a:chOff x="4570203" y="2136775"/>
            <a:chExt cx="3870882" cy="26328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F9B2AC-B7BB-4267-A5E6-BD609B26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203" y="2150252"/>
              <a:ext cx="3114675" cy="26193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F3A714-1C6E-4842-94CA-B2A72E26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8585" y="2136775"/>
              <a:ext cx="952500" cy="260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183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swithch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switch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조건문의 기본 형태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. default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키워드는 생략 가능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7010"/>
              </p:ext>
            </p:extLst>
          </p:nvPr>
        </p:nvGraphicFramePr>
        <p:xfrm>
          <a:off x="1524000" y="1741659"/>
          <a:ext cx="305435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switch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자료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case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B: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default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E73160-0BE3-4858-A188-71CB5066F9E3}"/>
              </a:ext>
            </a:extLst>
          </p:cNvPr>
          <p:cNvSpPr txBox="1"/>
          <p:nvPr/>
        </p:nvSpPr>
        <p:spPr>
          <a:xfrm>
            <a:off x="3294063" y="3003649"/>
            <a:ext cx="3054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>
                <a:solidFill>
                  <a:srgbClr val="FF0000"/>
                </a:solidFill>
              </a:rPr>
              <a:t>생략할 수 있음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F3EC2B-37F5-4049-B6E5-3F2AD31F5B05}"/>
              </a:ext>
            </a:extLst>
          </p:cNvPr>
          <p:cNvCxnSpPr/>
          <p:nvPr/>
        </p:nvCxnSpPr>
        <p:spPr>
          <a:xfrm>
            <a:off x="2539554" y="3157537"/>
            <a:ext cx="68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69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swithch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switch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 사용하기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3-2-1.html)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51722"/>
              </p:ext>
            </p:extLst>
          </p:nvPr>
        </p:nvGraphicFramePr>
        <p:xfrm>
          <a:off x="1524000" y="1741659"/>
          <a:ext cx="6070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input = Number(prompt('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switch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(input % 2) {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case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짝수입니다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case 1: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홀수입니다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숫자가 아닙니다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  break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934DAD-4633-4B12-95ED-922EC14A0F8F}"/>
              </a:ext>
            </a:extLst>
          </p:cNvPr>
          <p:cNvSpPr txBox="1"/>
          <p:nvPr/>
        </p:nvSpPr>
        <p:spPr>
          <a:xfrm>
            <a:off x="3870325" y="3021111"/>
            <a:ext cx="4197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나머지 연산자를 사용하여 홀수와 짝수를 구분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C8C1F-0403-4DBE-A52F-ADD85CEE0B2E}"/>
              </a:ext>
            </a:extLst>
          </p:cNvPr>
          <p:cNvCxnSpPr/>
          <p:nvPr/>
        </p:nvCxnSpPr>
        <p:spPr>
          <a:xfrm>
            <a:off x="3632200" y="3124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E0C6469-A593-4834-A868-47388C08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446" y="2241404"/>
            <a:ext cx="3012708" cy="3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swithch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break: switch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조건문이나 반복문을 빠져나가기 위해 사용하는 키워드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switch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조건문의 괄호 안에는 비교할 값을 입력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5ACFB2-3C65-47DA-82AC-FB10F614BCF8}"/>
              </a:ext>
            </a:extLst>
          </p:cNvPr>
          <p:cNvGrpSpPr/>
          <p:nvPr/>
        </p:nvGrpSpPr>
        <p:grpSpPr>
          <a:xfrm>
            <a:off x="2255358" y="2080579"/>
            <a:ext cx="6738518" cy="4694831"/>
            <a:chOff x="2255358" y="2080579"/>
            <a:chExt cx="6738518" cy="46948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F6BC6C-0511-4BED-9C7A-BD9899FB8197}"/>
                </a:ext>
              </a:extLst>
            </p:cNvPr>
            <p:cNvSpPr/>
            <p:nvPr/>
          </p:nvSpPr>
          <p:spPr>
            <a:xfrm>
              <a:off x="2255358" y="208057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input % 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3BF90B-2AB6-4B1A-B98D-4CFA87D2D4C8}"/>
                </a:ext>
              </a:extLst>
            </p:cNvPr>
            <p:cNvSpPr/>
            <p:nvPr/>
          </p:nvSpPr>
          <p:spPr>
            <a:xfrm>
              <a:off x="4759741" y="312870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case 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8D7B89-6C5A-4F7F-A1A2-A4A0B684E576}"/>
                </a:ext>
              </a:extLst>
            </p:cNvPr>
            <p:cNvSpPr/>
            <p:nvPr/>
          </p:nvSpPr>
          <p:spPr>
            <a:xfrm>
              <a:off x="7195382" y="3128709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A5D57B-5A73-4B1F-97E1-42FA40B62F7B}"/>
                </a:ext>
              </a:extLst>
            </p:cNvPr>
            <p:cNvSpPr/>
            <p:nvPr/>
          </p:nvSpPr>
          <p:spPr>
            <a:xfrm>
              <a:off x="7206490" y="4224718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D025EB-0A13-4BBF-9679-367DB45088AA}"/>
                </a:ext>
              </a:extLst>
            </p:cNvPr>
            <p:cNvSpPr/>
            <p:nvPr/>
          </p:nvSpPr>
          <p:spPr>
            <a:xfrm>
              <a:off x="7206490" y="5284161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break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AA19EB-7690-461B-B836-23E15FCB1E80}"/>
                </a:ext>
              </a:extLst>
            </p:cNvPr>
            <p:cNvSpPr/>
            <p:nvPr/>
          </p:nvSpPr>
          <p:spPr>
            <a:xfrm>
              <a:off x="4782311" y="5284161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default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1395C4-924F-4B20-9061-6EFD0071AEA0}"/>
                </a:ext>
              </a:extLst>
            </p:cNvPr>
            <p:cNvSpPr/>
            <p:nvPr/>
          </p:nvSpPr>
          <p:spPr>
            <a:xfrm>
              <a:off x="4782311" y="4224718"/>
              <a:ext cx="1774686" cy="58926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case 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3C8BA7AF-C81D-42BC-990C-9481F2C7001E}"/>
                </a:ext>
              </a:extLst>
            </p:cNvPr>
            <p:cNvSpPr/>
            <p:nvPr/>
          </p:nvSpPr>
          <p:spPr>
            <a:xfrm>
              <a:off x="2811501" y="3092143"/>
              <a:ext cx="662400" cy="662400"/>
            </a:xfrm>
            <a:prstGeom prst="diamon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039B0DF-13BA-4FA2-8900-DA4AAE580C8B}"/>
                </a:ext>
              </a:extLst>
            </p:cNvPr>
            <p:cNvSpPr/>
            <p:nvPr/>
          </p:nvSpPr>
          <p:spPr>
            <a:xfrm>
              <a:off x="2811501" y="4188152"/>
              <a:ext cx="662400" cy="662400"/>
            </a:xfrm>
            <a:prstGeom prst="diamon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FDB444-68D1-43CD-9DFB-8D5F76476E58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3142701" y="2669848"/>
              <a:ext cx="0" cy="42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E9D3B5D-2341-475A-815A-59C239CC66B6}"/>
                </a:ext>
              </a:extLst>
            </p:cNvPr>
            <p:cNvCxnSpPr>
              <a:stCxn id="5" idx="2"/>
              <a:endCxn id="16" idx="0"/>
            </p:cNvCxnSpPr>
            <p:nvPr/>
          </p:nvCxnSpPr>
          <p:spPr>
            <a:xfrm>
              <a:off x="3142701" y="3754543"/>
              <a:ext cx="0" cy="43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219EEF-9559-4845-A7A2-6FB48D574363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473901" y="3423343"/>
              <a:ext cx="12858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9683CC-CB57-4755-AA82-B5B6B8E837EC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3473901" y="4519352"/>
              <a:ext cx="1308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0D36B8-0363-49C0-AA8B-9A6FC1612CE1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6534427" y="3423344"/>
              <a:ext cx="6609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AD0C41-0160-41BD-A369-C987E5D4FA5B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556997" y="4519352"/>
              <a:ext cx="6383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6B17CB-6FD6-46B3-BB29-DD22373A9A69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6556997" y="5578795"/>
              <a:ext cx="6494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D3AE4A55-5208-420B-964D-D93AB827F812}"/>
                </a:ext>
              </a:extLst>
            </p:cNvPr>
            <p:cNvCxnSpPr>
              <a:stCxn id="16" idx="2"/>
              <a:endCxn id="13" idx="1"/>
            </p:cNvCxnSpPr>
            <p:nvPr/>
          </p:nvCxnSpPr>
          <p:spPr>
            <a:xfrm rot="16200000" flipH="1">
              <a:off x="3598384" y="4394869"/>
              <a:ext cx="728244" cy="16396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43C5C76-194C-4828-A45B-D9EF59DE6C46}"/>
                </a:ext>
              </a:extLst>
            </p:cNvPr>
            <p:cNvSpPr/>
            <p:nvPr/>
          </p:nvSpPr>
          <p:spPr>
            <a:xfrm>
              <a:off x="2942262" y="6374532"/>
              <a:ext cx="400878" cy="400878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0B0E9B0D-32D3-485F-BCE7-58193D6C4FB2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>
            <a:xfrm>
              <a:off x="8970068" y="3423344"/>
              <a:ext cx="11108" cy="1096009"/>
            </a:xfrm>
            <a:prstGeom prst="bentConnector3">
              <a:avLst>
                <a:gd name="adj1" fmla="val 215797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FB57C84-2CDB-4D7D-8542-2F6E2B3FC059}"/>
                </a:ext>
              </a:extLst>
            </p:cNvPr>
            <p:cNvCxnSpPr>
              <a:stCxn id="11" idx="3"/>
              <a:endCxn id="12" idx="3"/>
            </p:cNvCxnSpPr>
            <p:nvPr/>
          </p:nvCxnSpPr>
          <p:spPr>
            <a:xfrm>
              <a:off x="8981176" y="4519353"/>
              <a:ext cx="12700" cy="1059443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1801978D-929A-4E34-8500-6042690AB766}"/>
                </a:ext>
              </a:extLst>
            </p:cNvPr>
            <p:cNvCxnSpPr>
              <a:stCxn id="11" idx="3"/>
              <a:endCxn id="39" idx="0"/>
            </p:cNvCxnSpPr>
            <p:nvPr/>
          </p:nvCxnSpPr>
          <p:spPr>
            <a:xfrm flipH="1">
              <a:off x="3142701" y="4519353"/>
              <a:ext cx="5838475" cy="1855179"/>
            </a:xfrm>
            <a:prstGeom prst="bentConnector4">
              <a:avLst>
                <a:gd name="adj1" fmla="val -3915"/>
                <a:gd name="adj2" fmla="val 8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E93987-FDA4-4BCA-8512-B2B1484242A9}"/>
                </a:ext>
              </a:extLst>
            </p:cNvPr>
            <p:cNvSpPr txBox="1"/>
            <p:nvPr/>
          </p:nvSpPr>
          <p:spPr>
            <a:xfrm>
              <a:off x="3820141" y="310385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예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E3C9AE-B3B0-41BC-A77D-018302AFA374}"/>
                </a:ext>
              </a:extLst>
            </p:cNvPr>
            <p:cNvSpPr txBox="1"/>
            <p:nvPr/>
          </p:nvSpPr>
          <p:spPr>
            <a:xfrm>
              <a:off x="3847943" y="418815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예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658F79-1E80-4F57-BF03-8138D90D53BA}"/>
                </a:ext>
              </a:extLst>
            </p:cNvPr>
            <p:cNvSpPr txBox="1"/>
            <p:nvPr/>
          </p:nvSpPr>
          <p:spPr>
            <a:xfrm>
              <a:off x="2456317" y="5027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아니오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B1D8F4-17A5-49AC-A4E8-4841BDCBC12C}"/>
                </a:ext>
              </a:extLst>
            </p:cNvPr>
            <p:cNvSpPr txBox="1"/>
            <p:nvPr/>
          </p:nvSpPr>
          <p:spPr>
            <a:xfrm>
              <a:off x="2419426" y="382606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아니오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29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swithch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>switch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조건문을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>if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조건문으로 변환하기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>3-2-2.html)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73F6B0E8-8401-47CE-87E7-F859E9D6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819"/>
              </p:ext>
            </p:extLst>
          </p:nvPr>
        </p:nvGraphicFramePr>
        <p:xfrm>
          <a:off x="1524000" y="1741659"/>
          <a:ext cx="6070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date = new 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hour =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switch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(true) {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08   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case hour &lt; 11: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(＇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아침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.＇)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11     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break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12    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case hour &lt; 15: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13  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11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이 거짓이고 표현식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hour &lt; 15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점심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break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default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위의 모든 것이 거짓일 때 실행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alert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저녁 먹을 시간입니다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    break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21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E956E7F-C9DF-460C-92CC-5AD8D384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33" y="4898291"/>
            <a:ext cx="2514600" cy="981576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8CBE5484-1813-4655-8FD4-078DBCF3511A}"/>
              </a:ext>
            </a:extLst>
          </p:cNvPr>
          <p:cNvSpPr/>
          <p:nvPr/>
        </p:nvSpPr>
        <p:spPr>
          <a:xfrm>
            <a:off x="7789692" y="5148977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7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조건부 연산자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기본 형태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자바스크립트에서 항을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개 갖는 연산자는 조건부 연산자가 유일해서 삼항 연산자라고 부르기도 함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조건부 연산자 사용하기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3-2-3.html)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73F6B0E8-8401-47CE-87E7-F859E9D6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8113"/>
              </p:ext>
            </p:extLst>
          </p:nvPr>
        </p:nvGraphicFramePr>
        <p:xfrm>
          <a:off x="1524000" y="1640059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?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참일 때의 결과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거짓일 때의 결과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FDC1181-6FE6-4DA6-9B80-FA5E39819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6196"/>
              </p:ext>
            </p:extLst>
          </p:nvPr>
        </p:nvGraphicFramePr>
        <p:xfrm>
          <a:off x="1524000" y="2856588"/>
          <a:ext cx="746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input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number = Number(input)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result = (number &gt;= 0) ? '0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이상의 숫자입니다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 : '0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보다 작은 숫자입니다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alert(result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5341753-1FB4-4A90-9C7D-78A5B6B24F84}"/>
              </a:ext>
            </a:extLst>
          </p:cNvPr>
          <p:cNvSpPr txBox="1"/>
          <p:nvPr/>
        </p:nvSpPr>
        <p:spPr>
          <a:xfrm>
            <a:off x="5667002" y="3922811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(number &gt;= 0)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  <a:r>
              <a:rPr lang="ko-KR" altLang="en-US" sz="1400" dirty="0">
                <a:solidFill>
                  <a:srgbClr val="FF0000"/>
                </a:solidFill>
              </a:rPr>
              <a:t>면 이 값이 할당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50FC7-C1BF-4BD9-BAFB-461EF7DDA5A3}"/>
              </a:ext>
            </a:extLst>
          </p:cNvPr>
          <p:cNvSpPr txBox="1"/>
          <p:nvPr/>
        </p:nvSpPr>
        <p:spPr>
          <a:xfrm>
            <a:off x="5185773" y="4751633"/>
            <a:ext cx="3234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(number &gt;= 0)</a:t>
            </a:r>
            <a:r>
              <a:rPr lang="ko-KR" altLang="en-US" sz="1400" dirty="0">
                <a:solidFill>
                  <a:srgbClr val="FF0000"/>
                </a:solidFill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</a:rPr>
              <a:t>false</a:t>
            </a:r>
            <a:r>
              <a:rPr lang="ko-KR" altLang="en-US" sz="1400" dirty="0">
                <a:solidFill>
                  <a:srgbClr val="FF0000"/>
                </a:solidFill>
              </a:rPr>
              <a:t>면 이 값이 할당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B287F9E2-ADA7-49E1-B1E0-99EC9561BC7C}"/>
              </a:ext>
            </a:extLst>
          </p:cNvPr>
          <p:cNvSpPr/>
          <p:nvPr/>
        </p:nvSpPr>
        <p:spPr>
          <a:xfrm>
            <a:off x="4493150" y="4356100"/>
            <a:ext cx="1825262" cy="241300"/>
          </a:xfrm>
          <a:prstGeom prst="borderCallout2">
            <a:avLst>
              <a:gd name="adj1" fmla="val -104408"/>
              <a:gd name="adj2" fmla="val 67926"/>
              <a:gd name="adj3" fmla="val -104409"/>
              <a:gd name="adj4" fmla="val 50546"/>
              <a:gd name="adj5" fmla="val -1184"/>
              <a:gd name="adj6" fmla="val 41698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D7B8FB82-874D-4834-A54B-865081798D05}"/>
              </a:ext>
            </a:extLst>
          </p:cNvPr>
          <p:cNvSpPr/>
          <p:nvPr/>
        </p:nvSpPr>
        <p:spPr>
          <a:xfrm>
            <a:off x="6616878" y="4380671"/>
            <a:ext cx="1998118" cy="216729"/>
          </a:xfrm>
          <a:prstGeom prst="borderCallout2">
            <a:avLst>
              <a:gd name="adj1" fmla="val 191350"/>
              <a:gd name="adj2" fmla="val 21819"/>
              <a:gd name="adj3" fmla="val 139101"/>
              <a:gd name="adj4" fmla="val 33697"/>
              <a:gd name="adj5" fmla="val 96968"/>
              <a:gd name="adj6" fmla="val 47800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B45240-8A61-4099-AA65-BF3FF9FC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838" y="5246597"/>
            <a:ext cx="4808347" cy="129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짧은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짧은 조건문은 논리 연산자의 특성을 조건문으로 사용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논리합 연산자를 사용한 짧은 조건문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논리곱 연산자를 사용한 짧은 조건문 </a:t>
            </a:r>
            <a:endParaRPr lang="en-US" altLang="ko-KR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73F6B0E8-8401-47CE-87E7-F859E9D6D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54516"/>
              </p:ext>
            </p:extLst>
          </p:nvPr>
        </p:nvGraphicFramePr>
        <p:xfrm>
          <a:off x="1524000" y="2003475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||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표현식이 거짓일 때 실행할 문장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AB7F949-5D65-4FF3-A392-DA92EF41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66546"/>
              </p:ext>
            </p:extLst>
          </p:nvPr>
        </p:nvGraphicFramePr>
        <p:xfrm>
          <a:off x="1524000" y="2782948"/>
          <a:ext cx="607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결과가 거짓인 불 표현식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&amp;&amp;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불 표현식이 참일 때 실행할 문장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3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짝수와 홀수 구분하기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조건문으로 짝수와 홀수 구분하기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3-2-4.html)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AB7F949-5D65-4FF3-A392-DA92EF41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13946"/>
              </p:ext>
            </p:extLst>
          </p:nvPr>
        </p:nvGraphicFramePr>
        <p:xfrm>
          <a:off x="1524000" y="1738073"/>
          <a:ext cx="6070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입력이 문자열이므로 다음과 같은 코드를 사용할 수 있음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정수를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.length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06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끝자리를 비교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"0"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"2"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"4"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"6" ||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끝자리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=== "8")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짝수입니다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홀수입니다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BACF15-B6C4-4333-B25E-07492BE8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925" y="2388411"/>
            <a:ext cx="2666075" cy="33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짝수와 홀수 구분하기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조건문으로 짝수와 홀수 구분하기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3-2-5.html)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AB7F949-5D65-4FF3-A392-DA92EF41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68088"/>
              </p:ext>
            </p:extLst>
          </p:nvPr>
        </p:nvGraphicFramePr>
        <p:xfrm>
          <a:off x="1524000" y="1738073"/>
          <a:ext cx="6070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정수를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Number(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숫자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% 2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짝수입니다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alert(`${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입력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은 홀수입니다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DD5C230-F029-4887-8E94-559C6BF8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661873"/>
            <a:ext cx="2286000" cy="27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학점을 기반으로 별명 붙여주기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인터넷에서 학점을 학생들이 재미있게 표현한 유머를 이를 조건문으로 구현하고 출력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88E41-7FB8-4475-B1D3-AC2B0000A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56838"/>
              </p:ext>
            </p:extLst>
          </p:nvPr>
        </p:nvGraphicFramePr>
        <p:xfrm>
          <a:off x="1917254" y="1657110"/>
          <a:ext cx="5359400" cy="3667125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12123137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535052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평가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1212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5864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4.2~4.5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교수님의 사랑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0291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3.5~4.2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체제의 수호자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4033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2.8~3.5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일반인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4325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2.3~2.8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일탈을 꿈꾸는 소시민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978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1.75~2.3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오락문화의 선구자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01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1.0~1.75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불가촉천민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51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0.5~1.0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자벌레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84158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0~0.5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플랑크톤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3377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시대를 앞서가는 혁명의 씨앗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5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학점을 기반으로 별명 붙여주기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중첩 조건문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(1) 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3-2-6.html)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C1AE31-CB70-4748-BC11-6DCE49B9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39678"/>
              </p:ext>
            </p:extLst>
          </p:nvPr>
        </p:nvGraphicFramePr>
        <p:xfrm>
          <a:off x="1524000" y="1738073"/>
          <a:ext cx="6070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2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score = Number(prompt('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학점을 입력해주세요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(score ===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(4.2 &lt;= score &amp;&amp; score &lt;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교수님의 사랑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(3.5 &lt;= score &amp;&amp; score &lt; 4.2)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현 체제의 수호자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(2.8 &lt;= score &amp;&amp; score &lt; 3.5)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일반인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(2.3 &lt;= score &amp;&amp; score &lt; 2.8)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일탈을 꿈꾸는 소시민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(1.75 &lt;= score &amp;&amp; score &lt; 2.3)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오락문화의 선구자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(1.0 &lt;= score &amp;&amp; score &lt; 1.75)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불가촉천민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17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(0.5 &lt;= score &amp;&amp; score &lt; 1.0)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자벌레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(0 &lt; score &amp;&amp; score &lt; 0.5)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플랑크톤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22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시대를 앞서가는 혁명의 씨앗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23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&lt;/script&gt;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01" y="2782957"/>
            <a:ext cx="2757637" cy="34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8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학점을 기반으로 별명 붙여주기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중첩 조건문 사용하기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(2) 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3-2-7.html)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C1AE31-CB70-4748-BC11-6DCE49B9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37093"/>
              </p:ext>
            </p:extLst>
          </p:nvPr>
        </p:nvGraphicFramePr>
        <p:xfrm>
          <a:off x="1524000" y="1738073"/>
          <a:ext cx="6070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2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score = Number(prompt('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학점을 입력해주세요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.', 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학점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(score === 4.5)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신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(4.2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교수님의 사랑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(3.5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현 체제의 수호자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} else if (2.8 &lt;= score) {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10  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일반인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} else if (2.3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일탈을 꿈꾸는 소시민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(1.75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오락문화의 선구자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15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(1.0 &lt;= score) {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16  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불가촉천민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17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} else if (0.5 &lt;=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자벌레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19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if (0 &lt; score) {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20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플랑크톤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21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22    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alert('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</a:rPr>
                        <a:t>시대를 앞서가는 혁명의 씨앗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23 </a:t>
                      </a:r>
                      <a:r>
                        <a:rPr lang="en-US" altLang="ko-KR" sz="12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2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</a:rPr>
                        <a:t>24 &lt;/script&gt;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87026B-0852-4C7F-A151-536EBB0AB932}"/>
              </a:ext>
            </a:extLst>
          </p:cNvPr>
          <p:cNvSpPr txBox="1"/>
          <p:nvPr/>
        </p:nvSpPr>
        <p:spPr>
          <a:xfrm>
            <a:off x="4964723" y="2659676"/>
            <a:ext cx="66059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if </a:t>
            </a:r>
            <a:r>
              <a:rPr lang="ko-KR" altLang="en-US" sz="1600" dirty="0">
                <a:solidFill>
                  <a:srgbClr val="FF0000"/>
                </a:solidFill>
              </a:rPr>
              <a:t>조건문은 위에서 아래로 흐르고 </a:t>
            </a:r>
            <a:r>
              <a:rPr lang="en-US" altLang="ko-KR" sz="1600" dirty="0">
                <a:solidFill>
                  <a:srgbClr val="FF0000"/>
                </a:solidFill>
              </a:rPr>
              <a:t>else </a:t>
            </a:r>
            <a:r>
              <a:rPr lang="ko-KR" altLang="en-US" sz="1600" dirty="0">
                <a:solidFill>
                  <a:srgbClr val="FF0000"/>
                </a:solidFill>
              </a:rPr>
              <a:t>구문은 이전의 조건이 맞지 않을 때 넘어오는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부분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따라서 앞에서 이미 제외된 조건을 한 번 더 검사할 필요는 없음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행에서 </a:t>
            </a:r>
            <a:r>
              <a:rPr lang="en-US" altLang="ko-KR" sz="1600" dirty="0">
                <a:solidFill>
                  <a:srgbClr val="FF0000"/>
                </a:solidFill>
              </a:rPr>
              <a:t>score</a:t>
            </a:r>
            <a:r>
              <a:rPr lang="ko-KR" altLang="en-US" sz="1600" dirty="0">
                <a:solidFill>
                  <a:srgbClr val="FF0000"/>
                </a:solidFill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</a:rPr>
              <a:t>4.5</a:t>
            </a:r>
            <a:r>
              <a:rPr lang="ko-KR" altLang="en-US" sz="1600" dirty="0">
                <a:solidFill>
                  <a:srgbClr val="FF0000"/>
                </a:solidFill>
              </a:rPr>
              <a:t>인지는 검사했으므로 이를 생략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이렇게 조건식을 바꾸면 조건 비교를 절반만 하게 되고 코드도 훨씬 쉽게 읽을 수 있음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FDF0485-66DF-487E-AA9C-02D70934C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98676"/>
              </p:ext>
            </p:extLst>
          </p:nvPr>
        </p:nvGraphicFramePr>
        <p:xfrm>
          <a:off x="6515100" y="4188896"/>
          <a:ext cx="350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(4.2 &lt;= score &amp;&amp; score &lt; 4.5)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A0F1C87-C333-448D-8CBF-F0FC390F2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8490"/>
              </p:ext>
            </p:extLst>
          </p:nvPr>
        </p:nvGraphicFramePr>
        <p:xfrm>
          <a:off x="6515100" y="5111961"/>
          <a:ext cx="350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if (4.2 &lt;= score)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1527BB12-2741-4A7A-B3C1-B36FDFA71163}"/>
              </a:ext>
            </a:extLst>
          </p:cNvPr>
          <p:cNvSpPr/>
          <p:nvPr/>
        </p:nvSpPr>
        <p:spPr>
          <a:xfrm>
            <a:off x="8100646" y="4703328"/>
            <a:ext cx="222739" cy="201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태어난 연도를 입력받아 띠 출력하기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if else if 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조건문 사용해보기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3-2-8.html)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C1AE31-CB70-4748-BC11-6DCE49B9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18079"/>
              </p:ext>
            </p:extLst>
          </p:nvPr>
        </p:nvGraphicFramePr>
        <p:xfrm>
          <a:off x="1524000" y="1738073"/>
          <a:ext cx="6070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year = Number(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e = year % 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(e === 0)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원숭이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’ 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08 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1)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닭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2)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3)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돼지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4)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쥐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12 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5)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13 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6)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호랑이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7)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토끼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15 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8)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용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16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9)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뱀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17 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10)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18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else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if (e === 11) { result =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양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19 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  alert(`${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year}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${result} 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4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 &lt;/script&gt;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6422C9-726C-49DB-839D-6DA7259D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08" y="4190961"/>
            <a:ext cx="3402256" cy="16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3-2</a:t>
            </a:r>
            <a:r>
              <a:rPr lang="ko-KR" altLang="en-US" dirty="0"/>
              <a:t> </a:t>
            </a:r>
            <a:r>
              <a:rPr lang="en-US" altLang="ko-KR" dirty="0"/>
              <a:t>switch </a:t>
            </a:r>
            <a:r>
              <a:rPr lang="ko-KR" altLang="en-US" dirty="0"/>
              <a:t>조건문과 짧은 조건문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태어난 연도를 입력받아 띠 출력하기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split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로 문자열을 잘라 사용하기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</a:rPr>
              <a:t>3-2-9.html)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C1AE31-CB70-4748-BC11-6DCE49B96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33287"/>
              </p:ext>
            </p:extLst>
          </p:nvPr>
        </p:nvGraphicFramePr>
        <p:xfrm>
          <a:off x="1523999" y="1738073"/>
          <a:ext cx="630008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0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.','')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tti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원숭이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닭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돼지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호랑이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토끼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용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'.split(',')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alert(`${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tti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[year % 12]}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9505DB-A793-4A1F-B83D-2A67C50E7F61}"/>
              </a:ext>
            </a:extLst>
          </p:cNvPr>
          <p:cNvSpPr txBox="1"/>
          <p:nvPr/>
        </p:nvSpPr>
        <p:spPr>
          <a:xfrm>
            <a:off x="1524000" y="4385496"/>
            <a:ext cx="8118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노트</a:t>
            </a:r>
            <a:r>
              <a:rPr lang="en-US" altLang="ko-KR" sz="1600" dirty="0">
                <a:solidFill>
                  <a:srgbClr val="000000"/>
                </a:solidFill>
                <a:latin typeface="YoonV YoonGothic100Std_OTF"/>
              </a:rPr>
              <a:t>]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문자열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Helvetica 45 Light"/>
              </a:rPr>
              <a:t>A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YoonV YoonGothic100Std_OTF"/>
              </a:rPr>
              <a:t>＇.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Helvetica 45 Light"/>
              </a:rPr>
              <a:t>split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(＇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B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메소드는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A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를 문자열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B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로 잘라서 배열을 만들어내는 메소드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배열과 관련된 내용 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Helvetica 45 Light"/>
              </a:rPr>
              <a:t>04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장에서 </a:t>
            </a:r>
            <a:r>
              <a:rPr lang="ko-KR" altLang="en-US" sz="1600" dirty="0">
                <a:solidFill>
                  <a:srgbClr val="000000"/>
                </a:solidFill>
                <a:latin typeface="YoonV YoonGothic100Std_OTF"/>
              </a:rPr>
              <a:t>학습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algn="just"/>
            <a:endParaRPr lang="en-US" altLang="ko-KR" sz="1600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algn="just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위의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'.split(',')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에서는 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양을  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＇,＇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로 잘랐으므로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, ['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원숭이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닭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돼지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호랑이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', '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']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Gothic100Std_OTF"/>
              </a:rPr>
              <a:t>라는 배열이 만들어짐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75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조건문은 값에 따라서 조건 분기를 걸어주는 조건문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조건부 연산자는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A ? B : C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와 같은 형태로 피연산자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3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개를 갖는 연산자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 분기에 사용할 수 있음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짧은 조건문은 논리 연산자의 특이한 성질을 사용해서 조건 분기에 활용하는 코드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코드가 어떤 형태로 실행될지 예측하기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46206"/>
              </p:ext>
            </p:extLst>
          </p:nvPr>
        </p:nvGraphicFramePr>
        <p:xfrm>
          <a:off x="1524000" y="3646611"/>
          <a:ext cx="384308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0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result = (100 &gt; 200)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?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값을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: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버튼을 클릭해주세요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alert(result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87D13-A6BB-4197-B5E1-3D0F982669E9}"/>
              </a:ext>
            </a:extLst>
          </p:cNvPr>
          <p:cNvGrpSpPr/>
          <p:nvPr/>
        </p:nvGrpSpPr>
        <p:grpSpPr>
          <a:xfrm>
            <a:off x="7044836" y="3408746"/>
            <a:ext cx="2710119" cy="1857375"/>
            <a:chOff x="4981575" y="2500312"/>
            <a:chExt cx="2710119" cy="18573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90D856-4005-4832-95CB-9AA20F5D4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1575" y="2500312"/>
              <a:ext cx="2228850" cy="18573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72B908-760B-4B49-AAC3-1B0C99B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4919" y="2500312"/>
              <a:ext cx="866775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0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[</a:t>
            </a:r>
            <a:r>
              <a:rPr lang="ko-KR" altLang="en-US" sz="1600" dirty="0"/>
              <a:t>누적 예제</a:t>
            </a:r>
            <a:r>
              <a:rPr lang="en-US" altLang="ko-KR" sz="1600" dirty="0"/>
              <a:t>: </a:t>
            </a:r>
            <a:r>
              <a:rPr lang="ko-KR" altLang="en-US" sz="1600" dirty="0"/>
              <a:t>태어난 연도를 입력받아 띠 출력하기</a:t>
            </a:r>
            <a:r>
              <a:rPr lang="en-US" altLang="ko-KR" sz="1600" dirty="0"/>
              <a:t>/] </a:t>
            </a:r>
            <a:r>
              <a:rPr lang="ko-KR" altLang="en-US" sz="1600" dirty="0"/>
              <a:t>예제</a:t>
            </a:r>
            <a:r>
              <a:rPr lang="en-US" altLang="ko-KR" sz="1600" dirty="0"/>
              <a:t>(</a:t>
            </a:r>
            <a:r>
              <a:rPr lang="ko-KR" altLang="en-US" sz="1600" dirty="0"/>
              <a:t>책 </a:t>
            </a:r>
            <a:r>
              <a:rPr lang="en-US" altLang="ko-KR" sz="1600" dirty="0"/>
              <a:t>155</a:t>
            </a:r>
            <a:r>
              <a:rPr lang="ko-KR" altLang="en-US" sz="1600" dirty="0"/>
              <a:t>쪽</a:t>
            </a:r>
            <a:r>
              <a:rPr lang="en-US" altLang="ko-KR" sz="1600" dirty="0"/>
              <a:t>)</a:t>
            </a:r>
            <a:r>
              <a:rPr lang="ko-KR" altLang="en-US" sz="1600" dirty="0"/>
              <a:t>에서 </a:t>
            </a:r>
            <a:r>
              <a:rPr lang="en-US" altLang="ko-KR" sz="1600" dirty="0"/>
              <a:t>if </a:t>
            </a:r>
            <a:r>
              <a:rPr lang="ko-KR" altLang="en-US" sz="1600" dirty="0"/>
              <a:t>조건문을 </a:t>
            </a:r>
            <a:r>
              <a:rPr lang="en-US" altLang="ko-KR" sz="1600" dirty="0"/>
              <a:t>switch </a:t>
            </a:r>
            <a:r>
              <a:rPr lang="ko-KR" altLang="en-US" sz="1600" dirty="0"/>
              <a:t>조건문으로 변경해서 구현해보기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12343"/>
              </p:ext>
            </p:extLst>
          </p:nvPr>
        </p:nvGraphicFramePr>
        <p:xfrm>
          <a:off x="1524000" y="1901525"/>
          <a:ext cx="531055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 = year % 12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result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년에 태어났다면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${result}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D1DA1B2-CE85-49DA-8E8A-596248A4372F}"/>
              </a:ext>
            </a:extLst>
          </p:cNvPr>
          <p:cNvSpPr/>
          <p:nvPr/>
        </p:nvSpPr>
        <p:spPr>
          <a:xfrm>
            <a:off x="1741336" y="3188677"/>
            <a:ext cx="4987710" cy="20984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D1DCB-4A56-4E64-B51D-E097146081B4}"/>
              </a:ext>
            </a:extLst>
          </p:cNvPr>
          <p:cNvGrpSpPr/>
          <p:nvPr/>
        </p:nvGrpSpPr>
        <p:grpSpPr>
          <a:xfrm>
            <a:off x="7187973" y="3590193"/>
            <a:ext cx="4020386" cy="1696915"/>
            <a:chOff x="5276479" y="3220915"/>
            <a:chExt cx="4513388" cy="1905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B0C3E00-EC2D-45D1-97F5-66D263797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6367" y="3236136"/>
              <a:ext cx="1333500" cy="18859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5A2793-05C2-41E6-9D02-1A2B3CE00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479" y="3220915"/>
              <a:ext cx="4124325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태어난 연도를 입력받아 띠 출력하기’ 예제</a:t>
            </a:r>
            <a:r>
              <a:rPr lang="en-US" altLang="ko-KR" sz="1600" dirty="0"/>
              <a:t>(</a:t>
            </a:r>
            <a:r>
              <a:rPr lang="ko-KR" altLang="en-US" sz="1600" dirty="0"/>
              <a:t>책 </a:t>
            </a:r>
            <a:r>
              <a:rPr lang="en-US" altLang="ko-KR" sz="1600" dirty="0"/>
              <a:t>152</a:t>
            </a:r>
            <a:r>
              <a:rPr lang="ko-KR" altLang="en-US" sz="1600" dirty="0"/>
              <a:t>쪽</a:t>
            </a:r>
            <a:r>
              <a:rPr lang="en-US" altLang="ko-KR" sz="1600" dirty="0"/>
              <a:t>)</a:t>
            </a:r>
            <a:r>
              <a:rPr lang="ko-KR" altLang="en-US" sz="1600" dirty="0"/>
              <a:t>에서 동물 이름을 쥐부터 ‘자</a:t>
            </a:r>
            <a:r>
              <a:rPr lang="en-US" altLang="ko-KR" sz="1600" dirty="0"/>
              <a:t>, </a:t>
            </a:r>
            <a:r>
              <a:rPr lang="ko-KR" altLang="en-US" sz="1600" dirty="0"/>
              <a:t>축</a:t>
            </a:r>
            <a:r>
              <a:rPr lang="en-US" altLang="ko-KR" sz="1600" dirty="0"/>
              <a:t>, </a:t>
            </a:r>
            <a:r>
              <a:rPr lang="ko-KR" altLang="en-US" sz="1600" dirty="0"/>
              <a:t>인</a:t>
            </a:r>
            <a:r>
              <a:rPr lang="en-US" altLang="ko-KR" sz="1600" dirty="0"/>
              <a:t>, </a:t>
            </a:r>
            <a:r>
              <a:rPr lang="ko-KR" altLang="en-US" sz="1600" dirty="0"/>
              <a:t>묘</a:t>
            </a:r>
            <a:r>
              <a:rPr lang="en-US" altLang="ko-KR" sz="1600" dirty="0"/>
              <a:t>, </a:t>
            </a:r>
            <a:r>
              <a:rPr lang="ko-KR" altLang="en-US" sz="1600" dirty="0"/>
              <a:t>진</a:t>
            </a:r>
            <a:r>
              <a:rPr lang="en-US" altLang="ko-KR" sz="1600" dirty="0"/>
              <a:t>, </a:t>
            </a:r>
            <a:r>
              <a:rPr lang="ko-KR" altLang="en-US" sz="1600" dirty="0"/>
              <a:t>사</a:t>
            </a:r>
            <a:r>
              <a:rPr lang="en-US" altLang="ko-KR" sz="1600" dirty="0"/>
              <a:t>, </a:t>
            </a:r>
            <a:r>
              <a:rPr lang="ko-KR" altLang="en-US" sz="1600" dirty="0"/>
              <a:t>오</a:t>
            </a:r>
            <a:r>
              <a:rPr lang="en-US" altLang="ko-KR" sz="1600" dirty="0"/>
              <a:t>, </a:t>
            </a:r>
            <a:r>
              <a:rPr lang="ko-KR" altLang="en-US" sz="1600" dirty="0"/>
              <a:t>미</a:t>
            </a:r>
            <a:r>
              <a:rPr lang="en-US" altLang="ko-KR" sz="1600" dirty="0"/>
              <a:t>, </a:t>
            </a:r>
            <a:r>
              <a:rPr lang="ko-KR" altLang="en-US" sz="1600" dirty="0"/>
              <a:t>신</a:t>
            </a:r>
            <a:r>
              <a:rPr lang="en-US" altLang="ko-KR" sz="1600" dirty="0"/>
              <a:t>, </a:t>
            </a:r>
            <a:r>
              <a:rPr lang="ko-KR" altLang="en-US" sz="1600" dirty="0"/>
              <a:t>유</a:t>
            </a:r>
            <a:r>
              <a:rPr lang="en-US" altLang="ko-KR" sz="1600" dirty="0"/>
              <a:t>, </a:t>
            </a:r>
            <a:r>
              <a:rPr lang="ko-KR" altLang="en-US" sz="1600" dirty="0"/>
              <a:t>술</a:t>
            </a:r>
            <a:r>
              <a:rPr lang="en-US" altLang="ko-KR" sz="1600" dirty="0"/>
              <a:t>, </a:t>
            </a:r>
            <a:r>
              <a:rPr lang="ko-KR" altLang="en-US" sz="1600" dirty="0"/>
              <a:t>해’로 변경하고</a:t>
            </a:r>
            <a:r>
              <a:rPr lang="en-US" altLang="ko-KR" sz="1600" dirty="0"/>
              <a:t>, </a:t>
            </a:r>
            <a:r>
              <a:rPr lang="ko-KR" altLang="en-US" sz="1600" dirty="0"/>
              <a:t>입력한 연도의 ‘갑</a:t>
            </a:r>
            <a:r>
              <a:rPr lang="en-US" altLang="ko-KR" sz="1600" dirty="0"/>
              <a:t>, 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병</a:t>
            </a:r>
            <a:r>
              <a:rPr lang="en-US" altLang="ko-KR" sz="1600" dirty="0"/>
              <a:t>, </a:t>
            </a:r>
            <a:r>
              <a:rPr lang="ko-KR" altLang="en-US" sz="1600" dirty="0"/>
              <a:t>정</a:t>
            </a:r>
            <a:r>
              <a:rPr lang="en-US" altLang="ko-KR" sz="1600" dirty="0"/>
              <a:t>, </a:t>
            </a:r>
            <a:r>
              <a:rPr lang="ko-KR" altLang="en-US" sz="1600" dirty="0"/>
              <a:t>무</a:t>
            </a:r>
            <a:r>
              <a:rPr lang="en-US" altLang="ko-KR" sz="1600" dirty="0"/>
              <a:t>, </a:t>
            </a:r>
            <a:r>
              <a:rPr lang="ko-KR" altLang="en-US" sz="1600" dirty="0"/>
              <a:t>기</a:t>
            </a:r>
            <a:r>
              <a:rPr lang="en-US" altLang="ko-KR" sz="1600" dirty="0"/>
              <a:t>, </a:t>
            </a:r>
            <a:r>
              <a:rPr lang="ko-KR" altLang="en-US" sz="1600" dirty="0"/>
              <a:t>경</a:t>
            </a:r>
            <a:r>
              <a:rPr lang="en-US" altLang="ko-KR" sz="1600" dirty="0"/>
              <a:t>, </a:t>
            </a:r>
            <a:r>
              <a:rPr lang="ko-KR" altLang="en-US" sz="1600" dirty="0"/>
              <a:t>신</a:t>
            </a:r>
            <a:r>
              <a:rPr lang="en-US" altLang="ko-KR" sz="1600" dirty="0"/>
              <a:t>, </a:t>
            </a:r>
            <a:r>
              <a:rPr lang="ko-KR" altLang="en-US" sz="1600" dirty="0"/>
              <a:t>임</a:t>
            </a:r>
            <a:r>
              <a:rPr lang="en-US" altLang="ko-KR" sz="1600" dirty="0"/>
              <a:t>, </a:t>
            </a:r>
            <a:r>
              <a:rPr lang="ko-KR" altLang="en-US" sz="1600" dirty="0"/>
              <a:t>계’를 계산합니다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둘을 합쳐 다음과 같이 출력하는 프로그램을 만들기</a:t>
            </a: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4D8B5B0-CBCB-4BBE-92ED-068D7459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10712"/>
              </p:ext>
            </p:extLst>
          </p:nvPr>
        </p:nvGraphicFramePr>
        <p:xfrm>
          <a:off x="1524000" y="2248027"/>
          <a:ext cx="531055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0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prompt('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태어난 해를 입력해주세요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.', '')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year = Number(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rawInput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간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let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(`${year}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년은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}${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띠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D1DA1B2-CE85-49DA-8E8A-596248A4372F}"/>
              </a:ext>
            </a:extLst>
          </p:cNvPr>
          <p:cNvSpPr/>
          <p:nvPr/>
        </p:nvSpPr>
        <p:spPr>
          <a:xfrm>
            <a:off x="1725433" y="3364523"/>
            <a:ext cx="5015336" cy="832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521A3-B9A6-4C09-8598-1F80F9278EA7}"/>
              </a:ext>
            </a:extLst>
          </p:cNvPr>
          <p:cNvSpPr/>
          <p:nvPr/>
        </p:nvSpPr>
        <p:spPr>
          <a:xfrm>
            <a:off x="1725433" y="4541017"/>
            <a:ext cx="5021848" cy="832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8C6E2D-07F7-4AAA-9C35-420EC5432608}"/>
              </a:ext>
            </a:extLst>
          </p:cNvPr>
          <p:cNvGrpSpPr/>
          <p:nvPr/>
        </p:nvGrpSpPr>
        <p:grpSpPr>
          <a:xfrm>
            <a:off x="7656333" y="4506405"/>
            <a:ext cx="3011667" cy="1490662"/>
            <a:chOff x="4676775" y="2514600"/>
            <a:chExt cx="3694826" cy="1828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9FAED6-4C4F-4F92-BE63-A6F32FF33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775" y="2514600"/>
              <a:ext cx="2838450" cy="1828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CF6CD6-A4E7-4D68-9BB8-CDE9E6BF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1476" y="2519362"/>
              <a:ext cx="1000125" cy="181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762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다음 중에서 </a:t>
            </a:r>
            <a:r>
              <a:rPr lang="en-US" altLang="ko-KR" sz="1600" dirty="0"/>
              <a:t>switch </a:t>
            </a:r>
            <a:r>
              <a:rPr lang="ko-KR" altLang="en-US" sz="1600" dirty="0"/>
              <a:t>조건문과 직접적인 관련이 없는 키워드는</a:t>
            </a:r>
            <a:r>
              <a:rPr lang="en-US" altLang="ko-KR" sz="1600" dirty="0"/>
              <a:t>?</a:t>
            </a:r>
          </a:p>
          <a:p>
            <a:pPr marL="457200" lvl="1" indent="0">
              <a:buNone/>
            </a:pPr>
            <a:r>
              <a:rPr lang="en-US" altLang="ko-KR" sz="1600" dirty="0"/>
              <a:t>	①  switch    ② break    ③ default   ④ else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sz="1600" dirty="0"/>
              <a:t>다음 중에서 다른 실행 결과를 내는 코드</a:t>
            </a:r>
            <a:r>
              <a:rPr lang="en-US" altLang="ko-KR" sz="1600" dirty="0"/>
              <a:t>?</a:t>
            </a:r>
          </a:p>
          <a:p>
            <a:pPr marL="914400" lvl="2" indent="0">
              <a:buNone/>
            </a:pPr>
            <a:r>
              <a:rPr lang="en-US" altLang="ko-KR" dirty="0"/>
              <a:t>① true ? alert('</a:t>
            </a:r>
            <a:r>
              <a:rPr lang="ko-KR" altLang="en-US" dirty="0"/>
              <a:t>출력</a:t>
            </a:r>
            <a:r>
              <a:rPr lang="en-US" altLang="ko-KR" dirty="0"/>
              <a:t>A') : alert('</a:t>
            </a:r>
            <a:r>
              <a:rPr lang="ko-KR" altLang="en-US" dirty="0"/>
              <a:t>출력</a:t>
            </a:r>
            <a:r>
              <a:rPr lang="en-US" altLang="ko-KR" dirty="0"/>
              <a:t>B')   </a:t>
            </a:r>
          </a:p>
          <a:p>
            <a:pPr marL="914400" lvl="2" indent="0">
              <a:buNone/>
            </a:pPr>
            <a:r>
              <a:rPr lang="en-US" altLang="ko-KR" dirty="0"/>
              <a:t>② false ? alert('</a:t>
            </a:r>
            <a:r>
              <a:rPr lang="ko-KR" altLang="en-US" dirty="0"/>
              <a:t>출력</a:t>
            </a:r>
            <a:r>
              <a:rPr lang="en-US" altLang="ko-KR" dirty="0"/>
              <a:t>B') : alert('</a:t>
            </a:r>
            <a:r>
              <a:rPr lang="ko-KR" altLang="en-US" dirty="0"/>
              <a:t>출력</a:t>
            </a:r>
            <a:r>
              <a:rPr lang="en-US" altLang="ko-KR" dirty="0"/>
              <a:t>A')</a:t>
            </a:r>
          </a:p>
          <a:p>
            <a:pPr marL="914400" lvl="2" indent="0">
              <a:buNone/>
            </a:pPr>
            <a:r>
              <a:rPr lang="en-US" altLang="ko-KR" dirty="0"/>
              <a:t>③ true || alert('</a:t>
            </a:r>
            <a:r>
              <a:rPr lang="ko-KR" altLang="en-US" dirty="0"/>
              <a:t>출력</a:t>
            </a:r>
            <a:r>
              <a:rPr lang="en-US" altLang="ko-KR" dirty="0"/>
              <a:t>A’)</a:t>
            </a:r>
          </a:p>
          <a:p>
            <a:pPr marL="914400" lvl="2" indent="0">
              <a:buNone/>
            </a:pPr>
            <a:r>
              <a:rPr lang="en-US" altLang="ko-KR" dirty="0"/>
              <a:t>④ true &amp;&amp; alert('</a:t>
            </a:r>
            <a:r>
              <a:rPr lang="ko-KR" altLang="en-US" dirty="0"/>
              <a:t>출력</a:t>
            </a:r>
            <a:r>
              <a:rPr lang="en-US" altLang="ko-KR" dirty="0"/>
              <a:t>A')</a:t>
            </a:r>
          </a:p>
        </p:txBody>
      </p:sp>
    </p:spTree>
    <p:extLst>
      <p:ext uri="{BB962C8B-B14F-4D97-AF65-F5344CB8AC3E}">
        <p14:creationId xmlns:p14="http://schemas.microsoft.com/office/powerpoint/2010/main" val="176999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03: </a:t>
            </a:r>
            <a:r>
              <a:rPr lang="ko-KR" altLang="en-US" dirty="0"/>
              <a:t>조건문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3-1 if </a:t>
            </a:r>
            <a:r>
              <a:rPr lang="ko-KR" altLang="en-US" dirty="0"/>
              <a:t>조건문</a:t>
            </a:r>
            <a:endParaRPr lang="en-US" altLang="ko-KR" dirty="0"/>
          </a:p>
          <a:p>
            <a:r>
              <a:rPr lang="en-US" altLang="ko-KR" dirty="0"/>
              <a:t>SECTION 3-2 switch </a:t>
            </a:r>
            <a:r>
              <a:rPr lang="ko-KR" altLang="en-US" dirty="0"/>
              <a:t>조건문과 짧은 조건문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03 </a:t>
            </a:r>
            <a:r>
              <a:rPr lang="ko-KR" altLang="en-US" sz="3600" b="1" dirty="0">
                <a:cs typeface="+mj-cs"/>
              </a:rPr>
              <a:t>조건문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프로그램의 흐름을 변화시키는 요소</a:t>
            </a:r>
            <a:r>
              <a:rPr lang="en-US" altLang="ko-KR" sz="1600" dirty="0"/>
              <a:t>. </a:t>
            </a:r>
            <a:r>
              <a:rPr lang="ko-KR" altLang="en-US" sz="1600" dirty="0"/>
              <a:t>조건문의 종류를 알아보고 사용 방법을 이해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불 표현식의 값이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true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면 중괄호 안의 문장을 실행하고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false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면 문장을 무시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 사용하기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3-1-1.html)</a:t>
            </a: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41973"/>
              </p:ext>
            </p:extLst>
          </p:nvPr>
        </p:nvGraphicFramePr>
        <p:xfrm>
          <a:off x="1524001" y="1760347"/>
          <a:ext cx="29659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불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37B669A-8CBF-454F-89A5-3D832432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04463"/>
              </p:ext>
            </p:extLst>
          </p:nvPr>
        </p:nvGraphicFramePr>
        <p:xfrm>
          <a:off x="1430216" y="3314827"/>
          <a:ext cx="553329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2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(273 &lt; 100)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 &lt; 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 참일 때 실행합니다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('273 &lt; 100 =&gt; true')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종료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E0BA092-97AE-4044-8235-BAAA930C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23" y="4118537"/>
            <a:ext cx="2610216" cy="99382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0609DF-0F1D-451A-8C7D-DD9CA9289772}"/>
              </a:ext>
            </a:extLst>
          </p:cNvPr>
          <p:cNvSpPr/>
          <p:nvPr/>
        </p:nvSpPr>
        <p:spPr>
          <a:xfrm>
            <a:off x="6963508" y="4466492"/>
            <a:ext cx="398584" cy="410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현재 시각에 따라 오전과 오후를 구분하는 프로그램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현재 시각 구하기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(Chapter 7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에서 학습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76609"/>
              </p:ext>
            </p:extLst>
          </p:nvPr>
        </p:nvGraphicFramePr>
        <p:xfrm>
          <a:off x="1758462" y="2065148"/>
          <a:ext cx="296593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date = new Date()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date.getFullYear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date.getMonth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date.getDate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date.getMinutes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date.getSeconds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0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현재 시각에 따라 오전과 오후를 구분하는 프로그램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오전과 오후 구분하기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3-1-2.html)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044642"/>
              </p:ext>
            </p:extLst>
          </p:nvPr>
        </p:nvGraphicFramePr>
        <p:xfrm>
          <a:off x="1723293" y="1991748"/>
          <a:ext cx="437270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</a:t>
                      </a:r>
                      <a:r>
                        <a:rPr lang="en-US" altLang="ko-KR" sz="1600" b="0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date = new Date()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 smtClean="0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hour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date.getHours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if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 &lt;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&lt;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if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(hour &gt;= 12)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hour &gt;= 12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</a:t>
                      </a:r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    alert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오후입니다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15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421445-18F3-4B42-A074-8D4266FEB8BF}"/>
              </a:ext>
            </a:extLst>
          </p:cNvPr>
          <p:cNvSpPr txBox="1"/>
          <p:nvPr/>
        </p:nvSpPr>
        <p:spPr>
          <a:xfrm>
            <a:off x="5784448" y="2545432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 날짜와 시간을 갖는 객체 생성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FAB2F-B1D8-44AE-949E-432D172C7D56}"/>
              </a:ext>
            </a:extLst>
          </p:cNvPr>
          <p:cNvSpPr txBox="1"/>
          <p:nvPr/>
        </p:nvSpPr>
        <p:spPr>
          <a:xfrm>
            <a:off x="6064831" y="2787691"/>
            <a:ext cx="417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현재시간을 </a:t>
            </a:r>
            <a:r>
              <a:rPr lang="en-US" altLang="ko-KR" sz="1400" b="0" dirty="0">
                <a:solidFill>
                  <a:srgbClr val="FF0000"/>
                </a:solidFill>
              </a:rPr>
              <a:t>0~23 </a:t>
            </a:r>
            <a:r>
              <a:rPr lang="ko-KR" altLang="en-US" sz="1400" b="0" dirty="0">
                <a:solidFill>
                  <a:srgbClr val="FF0000"/>
                </a:solidFill>
              </a:rPr>
              <a:t>사이의 값으로 출력하는 메소드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098240-F85B-45DA-AC3D-5A5AFAB05EFD}"/>
              </a:ext>
            </a:extLst>
          </p:cNvPr>
          <p:cNvCxnSpPr/>
          <p:nvPr/>
        </p:nvCxnSpPr>
        <p:spPr>
          <a:xfrm>
            <a:off x="4278923" y="2693375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32756-5561-4D98-A1F0-6B2B5C4DD5FD}"/>
              </a:ext>
            </a:extLst>
          </p:cNvPr>
          <p:cNvCxnSpPr/>
          <p:nvPr/>
        </p:nvCxnSpPr>
        <p:spPr>
          <a:xfrm>
            <a:off x="4573980" y="2941580"/>
            <a:ext cx="1301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8C261-B749-461C-8DF1-AEF88E59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56" y="4128214"/>
            <a:ext cx="3116506" cy="119180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EA4DCF-094F-441F-9DD5-48DEC6F2FA0E}"/>
              </a:ext>
            </a:extLst>
          </p:cNvPr>
          <p:cNvSpPr/>
          <p:nvPr/>
        </p:nvSpPr>
        <p:spPr>
          <a:xfrm>
            <a:off x="6468404" y="4484015"/>
            <a:ext cx="439249" cy="4802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4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3-1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351330"/>
          </a:xfrm>
        </p:spPr>
        <p:txBody>
          <a:bodyPr>
            <a:normAutofit/>
          </a:bodyPr>
          <a:lstStyle/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서로 반대되는 상황을 표현하는 구문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else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조건문을 사용해 현재 시간 구하기 소스 코드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3-1-3.html</a:t>
            </a: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87341"/>
              </p:ext>
            </p:extLst>
          </p:nvPr>
        </p:nvGraphicFramePr>
        <p:xfrm>
          <a:off x="1524000" y="1711179"/>
          <a:ext cx="43727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값이 나오는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불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값이 참일 때 실행할 문장</a:t>
                      </a: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</a:rPr>
                        <a:t>}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else {</a:t>
                      </a:r>
                    </a:p>
                    <a:p>
                      <a:pPr latinLnBrk="1"/>
                      <a:r>
                        <a:rPr lang="ko-KR" altLang="en-US" sz="1600" b="0" dirty="0" smtClean="0">
                          <a:solidFill>
                            <a:sysClr val="windowText" lastClr="000000"/>
                          </a:solidFill>
                        </a:rPr>
                        <a:t>  불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값이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6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20486</TotalTime>
  <Words>3793</Words>
  <Application>Microsoft Office PowerPoint</Application>
  <PresentationFormat>와이드스크린</PresentationFormat>
  <Paragraphs>801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Helvetica 45 Light</vt:lpstr>
      <vt:lpstr>YoonV YoonGothic100Std_OTF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3-1 if 조건문(1)</vt:lpstr>
      <vt:lpstr>SECTION 3-1 if 조건문(2)</vt:lpstr>
      <vt:lpstr>SECTION 3-1 if 조건문(3)</vt:lpstr>
      <vt:lpstr>SECTION 3-1 if 조건문(4)</vt:lpstr>
      <vt:lpstr>SECTION 3-1 if 조건문(5)</vt:lpstr>
      <vt:lpstr>SECTION 3-1 if 조건문(6)</vt:lpstr>
      <vt:lpstr>SECTION 3-1 if 조건문(7)</vt:lpstr>
      <vt:lpstr>SECTION 3-1 if 조건문(8)</vt:lpstr>
      <vt:lpstr>SECTION 3-1 if 조건문(9)</vt:lpstr>
      <vt:lpstr>[마무리①]</vt:lpstr>
      <vt:lpstr>[마무리②]</vt:lpstr>
      <vt:lpstr>[마무리③]</vt:lpstr>
      <vt:lpstr>[마무리④]</vt:lpstr>
      <vt:lpstr>[마무리⑤]</vt:lpstr>
      <vt:lpstr>[마무리⑥]</vt:lpstr>
      <vt:lpstr>SECTION 3-2 switch 조건문과 짧은 조건문(1)</vt:lpstr>
      <vt:lpstr>SECTION 3-2 switch 조건문과 짧은 조건문(2)</vt:lpstr>
      <vt:lpstr>SECTION 3-2 switch 조건문과 짧은 조건문(3)</vt:lpstr>
      <vt:lpstr>SECTION 3-2 switch 조건문과 짧은 조건문(4)</vt:lpstr>
      <vt:lpstr>SECTION 3-2 switch 조건문과 짧은 조건문(5)</vt:lpstr>
      <vt:lpstr>SECTION 3-2 switch 조건문과 짧은 조건문(6)</vt:lpstr>
      <vt:lpstr>SECTION 3-2 switch 조건문과 짧은 조건문(7)</vt:lpstr>
      <vt:lpstr>SECTION 3-2 switch 조건문과 짧은 조건문(8)</vt:lpstr>
      <vt:lpstr>SECTION 3-2 switch 조건문과 짧은 조건문(9)</vt:lpstr>
      <vt:lpstr>SECTION 3-2 switch 조건문과 짧은 조건문(10)</vt:lpstr>
      <vt:lpstr>SECTION 3-2 switch 조건문과 짧은 조건문(11)</vt:lpstr>
      <vt:lpstr>SECTION 3-2 switch 조건문과 짧은 조건문(12)</vt:lpstr>
      <vt:lpstr>SECTION 3-2 switch 조건문과 짧은 조건문(13)</vt:lpstr>
      <vt:lpstr>[마무리①]</vt:lpstr>
      <vt:lpstr>[마무리②]</vt:lpstr>
      <vt:lpstr>[마무리③]</vt:lpstr>
      <vt:lpstr>[마무리④]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KB</cp:lastModifiedBy>
  <cp:revision>478</cp:revision>
  <dcterms:created xsi:type="dcterms:W3CDTF">2020-01-31T07:25:46Z</dcterms:created>
  <dcterms:modified xsi:type="dcterms:W3CDTF">2021-03-17T23:56:13Z</dcterms:modified>
</cp:coreProperties>
</file>