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333" r:id="rId2"/>
    <p:sldId id="2101" r:id="rId3"/>
    <p:sldId id="2334" r:id="rId4"/>
    <p:sldId id="2345" r:id="rId5"/>
    <p:sldId id="2341" r:id="rId6"/>
    <p:sldId id="2383" r:id="rId7"/>
    <p:sldId id="2385" r:id="rId8"/>
    <p:sldId id="2386" r:id="rId9"/>
    <p:sldId id="2387" r:id="rId10"/>
    <p:sldId id="2388" r:id="rId11"/>
    <p:sldId id="2389" r:id="rId12"/>
    <p:sldId id="2390" r:id="rId13"/>
    <p:sldId id="2391" r:id="rId14"/>
    <p:sldId id="2392" r:id="rId15"/>
    <p:sldId id="2393" r:id="rId16"/>
    <p:sldId id="2394" r:id="rId17"/>
    <p:sldId id="2415" r:id="rId18"/>
    <p:sldId id="2395" r:id="rId19"/>
    <p:sldId id="2397" r:id="rId20"/>
    <p:sldId id="2398" r:id="rId21"/>
    <p:sldId id="2399" r:id="rId22"/>
    <p:sldId id="2400" r:id="rId23"/>
    <p:sldId id="2401" r:id="rId24"/>
    <p:sldId id="2402" r:id="rId25"/>
    <p:sldId id="2403" r:id="rId26"/>
    <p:sldId id="2404" r:id="rId27"/>
    <p:sldId id="2405" r:id="rId28"/>
    <p:sldId id="2406" r:id="rId29"/>
    <p:sldId id="2407" r:id="rId30"/>
    <p:sldId id="2408" r:id="rId31"/>
    <p:sldId id="2409" r:id="rId32"/>
    <p:sldId id="2410" r:id="rId33"/>
    <p:sldId id="2411" r:id="rId34"/>
    <p:sldId id="2384" r:id="rId35"/>
    <p:sldId id="2412" r:id="rId36"/>
    <p:sldId id="2413" r:id="rId37"/>
    <p:sldId id="241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74" userDrawn="1">
          <p15:clr>
            <a:srgbClr val="A4A3A4"/>
          </p15:clr>
        </p15:guide>
        <p15:guide id="8" orient="horz" pos="550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36"/>
    <a:srgbClr val="A50021"/>
    <a:srgbClr val="4BB0A0"/>
    <a:srgbClr val="43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15" d="100"/>
          <a:sy n="115" d="100"/>
        </p:scale>
        <p:origin x="306" y="108"/>
      </p:cViewPr>
      <p:guideLst>
        <p:guide orient="horz" pos="2319"/>
        <p:guide pos="3840"/>
        <p:guide pos="3999"/>
        <p:guide orient="horz" pos="2568"/>
        <p:guide pos="960"/>
        <p:guide orient="horz" pos="1774"/>
        <p:guide orient="horz" pos="550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자바스크립트</a:t>
            </a:r>
            <a:endParaRPr lang="x-none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04 </a:t>
            </a:r>
            <a:r>
              <a:rPr lang="ko-KR" altLang="en-US" dirty="0"/>
              <a:t>반복문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DB7C0-AFF4-4C8E-B02F-6D4EF72A6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699" y="1066888"/>
            <a:ext cx="2611058" cy="35918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배열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배열 뒷부분에 요소 추가하기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push()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메소드를 사용해 배열 뒷부분에 요소 추가하기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29813"/>
              </p:ext>
            </p:extLst>
          </p:nvPr>
        </p:nvGraphicFramePr>
        <p:xfrm>
          <a:off x="1524000" y="1643387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.push(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D8E302C-C8A6-41CB-880C-0B55DC75B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5471"/>
              </p:ext>
            </p:extLst>
          </p:nvPr>
        </p:nvGraphicFramePr>
        <p:xfrm>
          <a:off x="1524000" y="2283756"/>
          <a:ext cx="927295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29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(3)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저녁 식사 준비하기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피아노 연습하기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저녁 식사 준비하기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피아노 연습하기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E1F87DF-FC0A-4D99-9064-6A0691963988}"/>
              </a:ext>
            </a:extLst>
          </p:cNvPr>
          <p:cNvSpPr txBox="1"/>
          <p:nvPr/>
        </p:nvSpPr>
        <p:spPr>
          <a:xfrm>
            <a:off x="5539626" y="3531577"/>
            <a:ext cx="3712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push() </a:t>
            </a:r>
            <a:r>
              <a:rPr lang="ko-KR" altLang="en-US" sz="1400" dirty="0">
                <a:solidFill>
                  <a:srgbClr val="FF0000"/>
                </a:solidFill>
              </a:rPr>
              <a:t>메소드로 요소가 추가되어 기존 요소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개수에서 추가된 요소 개수가 출력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42ED6787-2084-4480-A6F5-23791FAB218D}"/>
              </a:ext>
            </a:extLst>
          </p:cNvPr>
          <p:cNvSpPr/>
          <p:nvPr/>
        </p:nvSpPr>
        <p:spPr>
          <a:xfrm>
            <a:off x="4620400" y="3415118"/>
            <a:ext cx="175848" cy="75613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C2CAD-0E9C-429D-8D39-225546A2A653}"/>
              </a:ext>
            </a:extLst>
          </p:cNvPr>
          <p:cNvCxnSpPr/>
          <p:nvPr/>
        </p:nvCxnSpPr>
        <p:spPr>
          <a:xfrm>
            <a:off x="4796248" y="3793187"/>
            <a:ext cx="537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9A3654-0F3A-48E3-9D53-A2681DF8708D}"/>
              </a:ext>
            </a:extLst>
          </p:cNvPr>
          <p:cNvSpPr txBox="1"/>
          <p:nvPr/>
        </p:nvSpPr>
        <p:spPr>
          <a:xfrm>
            <a:off x="6934200" y="4992272"/>
            <a:ext cx="3499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뒷부분에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2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개의 요소가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8DEE9-E3DC-4563-ACE3-710202A209ED}"/>
              </a:ext>
            </a:extLst>
          </p:cNvPr>
          <p:cNvCxnSpPr/>
          <p:nvPr/>
        </p:nvCxnSpPr>
        <p:spPr>
          <a:xfrm>
            <a:off x="6600092" y="4760133"/>
            <a:ext cx="355209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DC3B7C-93BE-4248-84A0-23BC89422ED3}"/>
              </a:ext>
            </a:extLst>
          </p:cNvPr>
          <p:cNvCxnSpPr/>
          <p:nvPr/>
        </p:nvCxnSpPr>
        <p:spPr>
          <a:xfrm>
            <a:off x="8475785" y="4778427"/>
            <a:ext cx="0" cy="16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11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배열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배열 뒷부분에 요소 추가하기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인덱스를 사용해 배열 뒷부분에 요소 추가하기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28268"/>
              </p:ext>
            </p:extLst>
          </p:nvPr>
        </p:nvGraphicFramePr>
        <p:xfrm>
          <a:off x="1524000" y="1643387"/>
          <a:ext cx="41851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[10]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fruitsA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(11)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empty × 7,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E1F87DF-FC0A-4D99-9064-6A0691963988}"/>
              </a:ext>
            </a:extLst>
          </p:cNvPr>
          <p:cNvSpPr txBox="1"/>
          <p:nvPr/>
        </p:nvSpPr>
        <p:spPr>
          <a:xfrm>
            <a:off x="5026346" y="2174001"/>
            <a:ext cx="37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 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ko-KR" altLang="en-US" sz="1400" dirty="0">
                <a:solidFill>
                  <a:srgbClr val="FF0000"/>
                </a:solidFill>
              </a:rPr>
              <a:t>번째 인덱스에 “귤”을 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C2CAD-0E9C-429D-8D39-225546A2A653}"/>
              </a:ext>
            </a:extLst>
          </p:cNvPr>
          <p:cNvCxnSpPr>
            <a:cxnSpLocks/>
          </p:cNvCxnSpPr>
          <p:nvPr/>
        </p:nvCxnSpPr>
        <p:spPr>
          <a:xfrm>
            <a:off x="3922125" y="2285094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9A3654-0F3A-48E3-9D53-A2681DF8708D}"/>
              </a:ext>
            </a:extLst>
          </p:cNvPr>
          <p:cNvSpPr txBox="1"/>
          <p:nvPr/>
        </p:nvSpPr>
        <p:spPr>
          <a:xfrm>
            <a:off x="5531757" y="4054764"/>
            <a:ext cx="4454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fruitsB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의 요소는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3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개이므로 </a:t>
            </a:r>
            <a:r>
              <a:rPr lang="en-US" altLang="ko-KR" sz="1400" b="0" i="0" u="none" strike="noStrike" baseline="0" dirty="0" err="1">
                <a:solidFill>
                  <a:srgbClr val="FF0000"/>
                </a:solidFill>
                <a:latin typeface="PCSJUS+RixVeryGoodPM"/>
              </a:rPr>
              <a:t>fruitsB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[3]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에 “귤”을 추가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900C61FE-0B44-48E1-847F-F5629B22D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000511"/>
              </p:ext>
            </p:extLst>
          </p:nvPr>
        </p:nvGraphicFramePr>
        <p:xfrm>
          <a:off x="1524000" y="3552963"/>
          <a:ext cx="418513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fruitsB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E4B231-6D91-4007-BBD9-C04AB287C9C4}"/>
              </a:ext>
            </a:extLst>
          </p:cNvPr>
          <p:cNvCxnSpPr>
            <a:cxnSpLocks/>
          </p:cNvCxnSpPr>
          <p:nvPr/>
        </p:nvCxnSpPr>
        <p:spPr>
          <a:xfrm>
            <a:off x="4355878" y="4219401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6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B93F45F-E95B-41FE-8D6D-EA47CF7A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30201"/>
              </p:ext>
            </p:extLst>
          </p:nvPr>
        </p:nvGraphicFramePr>
        <p:xfrm>
          <a:off x="1524000" y="2308675"/>
          <a:ext cx="418513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itemsA.splice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(2, 1).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itemsA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배열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배열 요소 제거하기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인덱스로 요소 제거하기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74109"/>
              </p:ext>
            </p:extLst>
          </p:nvPr>
        </p:nvGraphicFramePr>
        <p:xfrm>
          <a:off x="1524000" y="1643387"/>
          <a:ext cx="41851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.splice(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제거할 요소의 개수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E1F87DF-FC0A-4D99-9064-6A0691963988}"/>
              </a:ext>
            </a:extLst>
          </p:cNvPr>
          <p:cNvSpPr txBox="1"/>
          <p:nvPr/>
        </p:nvSpPr>
        <p:spPr>
          <a:xfrm>
            <a:off x="4889995" y="3111261"/>
            <a:ext cx="37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배열의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번째 인덱스로부터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개 요소를 제거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C2CAD-0E9C-429D-8D39-225546A2A653}"/>
              </a:ext>
            </a:extLst>
          </p:cNvPr>
          <p:cNvCxnSpPr>
            <a:cxnSpLocks/>
          </p:cNvCxnSpPr>
          <p:nvPr/>
        </p:nvCxnSpPr>
        <p:spPr>
          <a:xfrm>
            <a:off x="3616569" y="3241703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795994-1A7F-4D49-93AB-A9FF782AFD39}"/>
              </a:ext>
            </a:extLst>
          </p:cNvPr>
          <p:cNvSpPr txBox="1"/>
          <p:nvPr/>
        </p:nvSpPr>
        <p:spPr>
          <a:xfrm>
            <a:off x="4889995" y="3334731"/>
            <a:ext cx="3712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제거된 요소가 배열로 리턴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0B06D-6E84-4D13-BA49-7B794852278A}"/>
              </a:ext>
            </a:extLst>
          </p:cNvPr>
          <p:cNvSpPr txBox="1"/>
          <p:nvPr/>
        </p:nvSpPr>
        <p:spPr>
          <a:xfrm>
            <a:off x="4902569" y="3865978"/>
            <a:ext cx="4506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배열의 값을 확인해보면 요소가 제거된 것을 알 수 있음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AE0BDD-4711-4A99-BEC9-8DEB7262473B}"/>
              </a:ext>
            </a:extLst>
          </p:cNvPr>
          <p:cNvCxnSpPr>
            <a:cxnSpLocks/>
          </p:cNvCxnSpPr>
          <p:nvPr/>
        </p:nvCxnSpPr>
        <p:spPr>
          <a:xfrm>
            <a:off x="3616569" y="3471306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09FBBA-1B27-492F-9F33-A2A99233A439}"/>
              </a:ext>
            </a:extLst>
          </p:cNvPr>
          <p:cNvCxnSpPr>
            <a:cxnSpLocks/>
          </p:cNvCxnSpPr>
          <p:nvPr/>
        </p:nvCxnSpPr>
        <p:spPr>
          <a:xfrm>
            <a:off x="3616569" y="3962526"/>
            <a:ext cx="989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B93F45F-E95B-41FE-8D6D-EA47CF7A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412312"/>
              </p:ext>
            </p:extLst>
          </p:nvPr>
        </p:nvGraphicFramePr>
        <p:xfrm>
          <a:off x="1524000" y="2308675"/>
          <a:ext cx="418513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index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index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itemsB.splice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(index, 1)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(2)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itemsB.indexOf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-1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배열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배열 요소 제거하기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값으로 요소 제거하기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06762"/>
              </p:ext>
            </p:extLst>
          </p:nvPr>
        </p:nvGraphicFramePr>
        <p:xfrm>
          <a:off x="1524000" y="1643387"/>
          <a:ext cx="418513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=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indexOf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.splice(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1)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3E1F87DF-FC0A-4D99-9064-6A0691963988}"/>
              </a:ext>
            </a:extLst>
          </p:cNvPr>
          <p:cNvSpPr txBox="1"/>
          <p:nvPr/>
        </p:nvSpPr>
        <p:spPr>
          <a:xfrm>
            <a:off x="4736123" y="3538296"/>
            <a:ext cx="486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 내부에 바나나가 있으므로 해당 요소의 인덱스를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C2CAD-0E9C-429D-8D39-225546A2A653}"/>
              </a:ext>
            </a:extLst>
          </p:cNvPr>
          <p:cNvCxnSpPr>
            <a:cxnSpLocks/>
          </p:cNvCxnSpPr>
          <p:nvPr/>
        </p:nvCxnSpPr>
        <p:spPr>
          <a:xfrm>
            <a:off x="2279343" y="3681413"/>
            <a:ext cx="2456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795994-1A7F-4D49-93AB-A9FF782AFD39}"/>
              </a:ext>
            </a:extLst>
          </p:cNvPr>
          <p:cNvSpPr txBox="1"/>
          <p:nvPr/>
        </p:nvSpPr>
        <p:spPr>
          <a:xfrm>
            <a:off x="4736123" y="4089299"/>
            <a:ext cx="486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배열의 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번째 인덱스에 있는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개의 요소를 제거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0B06D-6E84-4D13-BA49-7B794852278A}"/>
              </a:ext>
            </a:extLst>
          </p:cNvPr>
          <p:cNvSpPr txBox="1"/>
          <p:nvPr/>
        </p:nvSpPr>
        <p:spPr>
          <a:xfrm>
            <a:off x="4736123" y="4530412"/>
            <a:ext cx="4506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배열에서 바나나가 제거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AE0BDD-4711-4A99-BEC9-8DEB7262473B}"/>
              </a:ext>
            </a:extLst>
          </p:cNvPr>
          <p:cNvCxnSpPr>
            <a:cxnSpLocks/>
          </p:cNvCxnSpPr>
          <p:nvPr/>
        </p:nvCxnSpPr>
        <p:spPr>
          <a:xfrm>
            <a:off x="2871357" y="4223451"/>
            <a:ext cx="1864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09FBBA-1B27-492F-9F33-A2A99233A439}"/>
              </a:ext>
            </a:extLst>
          </p:cNvPr>
          <p:cNvCxnSpPr>
            <a:cxnSpLocks/>
          </p:cNvCxnSpPr>
          <p:nvPr/>
        </p:nvCxnSpPr>
        <p:spPr>
          <a:xfrm>
            <a:off x="3404757" y="4656056"/>
            <a:ext cx="1331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E9789D-F089-488E-8641-E5D4E94010CC}"/>
              </a:ext>
            </a:extLst>
          </p:cNvPr>
          <p:cNvSpPr txBox="1"/>
          <p:nvPr/>
        </p:nvSpPr>
        <p:spPr>
          <a:xfrm>
            <a:off x="4736123" y="4994518"/>
            <a:ext cx="4506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바나나는 배열에 없으므로 </a:t>
            </a:r>
            <a:r>
              <a:rPr lang="en-US" altLang="ko-KR" sz="1400" dirty="0">
                <a:solidFill>
                  <a:srgbClr val="FF0000"/>
                </a:solidFill>
              </a:rPr>
              <a:t>-1</a:t>
            </a:r>
            <a:r>
              <a:rPr lang="ko-KR" altLang="en-US" sz="1400" dirty="0">
                <a:solidFill>
                  <a:srgbClr val="FF0000"/>
                </a:solidFill>
              </a:rPr>
              <a:t>을 출력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8DD66-90F0-42D4-B0D4-304E902C0161}"/>
              </a:ext>
            </a:extLst>
          </p:cNvPr>
          <p:cNvCxnSpPr>
            <a:cxnSpLocks/>
          </p:cNvCxnSpPr>
          <p:nvPr/>
        </p:nvCxnSpPr>
        <p:spPr>
          <a:xfrm>
            <a:off x="2254248" y="5176416"/>
            <a:ext cx="2481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2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B93F45F-E95B-41FE-8D6D-EA47CF7A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365154"/>
              </p:ext>
            </p:extLst>
          </p:nvPr>
        </p:nvGraphicFramePr>
        <p:xfrm>
          <a:off x="1523999" y="2308675"/>
          <a:ext cx="4506251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625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오렌지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itemsD.splice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(1, 0,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양파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[]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itemsD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양파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오렌지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배열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배열의 특정 위치에 </a:t>
            </a:r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요소 추가하기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30685"/>
              </p:ext>
            </p:extLst>
          </p:nvPr>
        </p:nvGraphicFramePr>
        <p:xfrm>
          <a:off x="1524000" y="1643387"/>
          <a:ext cx="41851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.splice(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0,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E9789D-F089-488E-8641-E5D4E94010CC}"/>
              </a:ext>
            </a:extLst>
          </p:cNvPr>
          <p:cNvSpPr txBox="1"/>
          <p:nvPr/>
        </p:nvSpPr>
        <p:spPr>
          <a:xfrm>
            <a:off x="6482863" y="4049512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번째 인덱스에 양파가 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8DD66-90F0-42D4-B0D4-304E902C0161}"/>
              </a:ext>
            </a:extLst>
          </p:cNvPr>
          <p:cNvCxnSpPr>
            <a:cxnSpLocks/>
          </p:cNvCxnSpPr>
          <p:nvPr/>
        </p:nvCxnSpPr>
        <p:spPr>
          <a:xfrm>
            <a:off x="5583602" y="4203401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자료 처리 연산자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함수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메소드는 크게 비파괴적 처리와 파괴적 처리로 구분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</a:rPr>
              <a:t>비파괴적 처리</a:t>
            </a:r>
            <a:endParaRPr lang="en-US" altLang="ko-KR" sz="1800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sz="1800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sz="1800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endParaRPr lang="en-US" altLang="ko-KR" sz="1800" b="0" i="0" u="none" strike="noStrike" baseline="0" dirty="0">
              <a:solidFill>
                <a:srgbClr val="000000"/>
              </a:solidFill>
            </a:endParaRPr>
          </a:p>
          <a:p>
            <a:pPr lvl="1"/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</a:rPr>
              <a:t>메모리가 여유로운 현대의 프로그래밍 언어와 라이브러리는 자료 보호를 위해서 대부분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</a:rPr>
              <a:t/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</a:rPr>
            </a:br>
            <a:r>
              <a:rPr lang="ko-KR" altLang="en-US" sz="1800" b="0" i="0" u="none" strike="noStrike" baseline="0" dirty="0">
                <a:solidFill>
                  <a:srgbClr val="000000"/>
                </a:solidFill>
              </a:rPr>
              <a:t>비파괴적 처리를 수행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56976"/>
              </p:ext>
            </p:extLst>
          </p:nvPr>
        </p:nvGraphicFramePr>
        <p:xfrm>
          <a:off x="1524000" y="1798398"/>
          <a:ext cx="256925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259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b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c = a +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a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b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E9789D-F089-488E-8641-E5D4E94010CC}"/>
              </a:ext>
            </a:extLst>
          </p:cNvPr>
          <p:cNvSpPr txBox="1"/>
          <p:nvPr/>
        </p:nvSpPr>
        <p:spPr>
          <a:xfrm>
            <a:off x="3733262" y="3416468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원본 내용이 변경되지 않음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8DD66-90F0-42D4-B0D4-304E902C0161}"/>
              </a:ext>
            </a:extLst>
          </p:cNvPr>
          <p:cNvCxnSpPr>
            <a:cxnSpLocks/>
          </p:cNvCxnSpPr>
          <p:nvPr/>
        </p:nvCxnSpPr>
        <p:spPr>
          <a:xfrm>
            <a:off x="2696308" y="3570357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25F4F3-8E19-4499-8429-7CFFCF158CB1}"/>
              </a:ext>
            </a:extLst>
          </p:cNvPr>
          <p:cNvSpPr txBox="1"/>
          <p:nvPr/>
        </p:nvSpPr>
        <p:spPr>
          <a:xfrm>
            <a:off x="4384433" y="2322369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문자열을 연결하는 처리 수행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FE284A-ACCA-458A-BE6C-0810514F187F}"/>
              </a:ext>
            </a:extLst>
          </p:cNvPr>
          <p:cNvCxnSpPr>
            <a:cxnSpLocks/>
          </p:cNvCxnSpPr>
          <p:nvPr/>
        </p:nvCxnSpPr>
        <p:spPr>
          <a:xfrm>
            <a:off x="3348109" y="2480677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074936-2D5A-47A2-9D97-96592728DD5D}"/>
              </a:ext>
            </a:extLst>
          </p:cNvPr>
          <p:cNvSpPr txBox="1"/>
          <p:nvPr/>
        </p:nvSpPr>
        <p:spPr>
          <a:xfrm>
            <a:off x="4679741" y="1801328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변수를 선언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340D15-C83E-41FD-A872-BDDCB2EB0E95}"/>
              </a:ext>
            </a:extLst>
          </p:cNvPr>
          <p:cNvCxnSpPr>
            <a:cxnSpLocks/>
          </p:cNvCxnSpPr>
          <p:nvPr/>
        </p:nvCxnSpPr>
        <p:spPr>
          <a:xfrm>
            <a:off x="3708106" y="1955217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Right Bracket 4">
            <a:extLst>
              <a:ext uri="{FF2B5EF4-FFF2-40B4-BE49-F238E27FC236}">
                <a16:creationId xmlns:a16="http://schemas.microsoft.com/office/drawing/2014/main" id="{2A7A9126-9F36-4870-A66A-19B355101FD6}"/>
              </a:ext>
            </a:extLst>
          </p:cNvPr>
          <p:cNvSpPr/>
          <p:nvPr/>
        </p:nvSpPr>
        <p:spPr>
          <a:xfrm>
            <a:off x="2539554" y="3188680"/>
            <a:ext cx="156754" cy="810228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0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좀 더 알아보기②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자료 처리 연산자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함수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메소드는 크게 비파괴적 처리와 파괴적 처리로 구분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</a:rPr>
              <a:t>파괴적 처리 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70747"/>
              </p:ext>
            </p:extLst>
          </p:nvPr>
        </p:nvGraphicFramePr>
        <p:xfrm>
          <a:off x="1524000" y="1798398"/>
          <a:ext cx="382172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array =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 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array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AE9789D-F089-488E-8641-E5D4E94010CC}"/>
              </a:ext>
            </a:extLst>
          </p:cNvPr>
          <p:cNvSpPr txBox="1"/>
          <p:nvPr/>
        </p:nvSpPr>
        <p:spPr>
          <a:xfrm>
            <a:off x="5532191" y="2826989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원본</a:t>
            </a:r>
            <a:r>
              <a:rPr lang="en-US" altLang="ko-KR" sz="1400" dirty="0">
                <a:solidFill>
                  <a:srgbClr val="FF0000"/>
                </a:solidFill>
              </a:rPr>
              <a:t>(array) </a:t>
            </a:r>
            <a:r>
              <a:rPr lang="ko-KR" altLang="en-US" sz="1400" dirty="0">
                <a:solidFill>
                  <a:srgbClr val="FF0000"/>
                </a:solidFill>
              </a:rPr>
              <a:t>내용이 변경됨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48DD66-90F0-42D4-B0D4-304E902C0161}"/>
              </a:ext>
            </a:extLst>
          </p:cNvPr>
          <p:cNvCxnSpPr>
            <a:cxnSpLocks/>
          </p:cNvCxnSpPr>
          <p:nvPr/>
        </p:nvCxnSpPr>
        <p:spPr>
          <a:xfrm>
            <a:off x="4606068" y="2980878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25F4F3-8E19-4499-8429-7CFFCF158CB1}"/>
              </a:ext>
            </a:extLst>
          </p:cNvPr>
          <p:cNvSpPr txBox="1"/>
          <p:nvPr/>
        </p:nvSpPr>
        <p:spPr>
          <a:xfrm>
            <a:off x="4606068" y="2094400"/>
            <a:ext cx="3274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배열 뒷부분에 요소를 추가하는 처리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FE284A-ACCA-458A-BE6C-0810514F187F}"/>
              </a:ext>
            </a:extLst>
          </p:cNvPr>
          <p:cNvCxnSpPr>
            <a:cxnSpLocks/>
          </p:cNvCxnSpPr>
          <p:nvPr/>
        </p:nvCxnSpPr>
        <p:spPr>
          <a:xfrm>
            <a:off x="3617740" y="2242890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074936-2D5A-47A2-9D97-96592728DD5D}"/>
              </a:ext>
            </a:extLst>
          </p:cNvPr>
          <p:cNvSpPr txBox="1"/>
          <p:nvPr/>
        </p:nvSpPr>
        <p:spPr>
          <a:xfrm>
            <a:off x="6096000" y="1798398"/>
            <a:ext cx="289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변수를 선언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340D15-C83E-41FD-A872-BDDCB2EB0E95}"/>
              </a:ext>
            </a:extLst>
          </p:cNvPr>
          <p:cNvCxnSpPr>
            <a:cxnSpLocks/>
          </p:cNvCxnSpPr>
          <p:nvPr/>
        </p:nvCxnSpPr>
        <p:spPr>
          <a:xfrm>
            <a:off x="5107672" y="1940169"/>
            <a:ext cx="77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2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여러 개의 변수를 한 번에 선언해 다룰 수 있는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자료형을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배열이라 함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배열 내부에 있는 값은 요소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비파괴적 처리란 처리 후에 원본 내용이 변경되지 않는 처리를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파괴적 처리란 처리 후에 원본 내용이 변경되는 처리를 의미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YoonV YoonMyungjo100Std_OTF"/>
              </a:rPr>
              <a:t>확인 문제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배열들의 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번째 인덱스에 있는 값을 찾아보기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①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["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1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2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3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4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"]        ② ["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사과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바나나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귤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"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"]        ③ [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52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273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32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103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ITC Garamond Std Lt"/>
              </a:rPr>
              <a:t>57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Myungjo100Std_OTF"/>
              </a:rPr>
              <a:t>] </a:t>
            </a: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다음 코드의 실행 결과를 예측</a:t>
            </a:r>
            <a:endParaRPr lang="en-US" altLang="ko-KR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ED078F0-EE05-4A55-BD82-2E4DD2F3F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972198"/>
              </p:ext>
            </p:extLst>
          </p:nvPr>
        </p:nvGraphicFramePr>
        <p:xfrm>
          <a:off x="1524000" y="4228849"/>
          <a:ext cx="3821723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[1, 2, 3, 4]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184E90F-DF68-484B-AC2F-7178BC26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46" y="4098463"/>
            <a:ext cx="2274643" cy="212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sz="1600" dirty="0"/>
              <a:t>다음 표시된 함수들이 파괴적 처리를 하는지 비파괴적 처리를 하는지 구분해 맞는 것에 </a:t>
            </a:r>
            <a:r>
              <a:rPr lang="en-US" altLang="ko-KR" sz="1600" dirty="0"/>
              <a:t>O</a:t>
            </a:r>
            <a:r>
              <a:rPr lang="ko-KR" altLang="en-US" sz="1600" dirty="0"/>
              <a:t>표</a:t>
            </a:r>
            <a:endParaRPr lang="en-US" altLang="ko-KR" sz="1600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8CBA7CF-6D4C-4CD9-9B37-2BEC84E16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06278"/>
              </p:ext>
            </p:extLst>
          </p:nvPr>
        </p:nvGraphicFramePr>
        <p:xfrm>
          <a:off x="1524000" y="2127293"/>
          <a:ext cx="3622431" cy="1762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1762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strA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strA.split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(",")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(4)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strA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C2224A8-18BF-4781-9290-D496C8095514}"/>
              </a:ext>
            </a:extLst>
          </p:cNvPr>
          <p:cNvSpPr txBox="1"/>
          <p:nvPr/>
        </p:nvSpPr>
        <p:spPr>
          <a:xfrm>
            <a:off x="1395047" y="1719170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①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4EB8E8-F613-4A5A-9838-36E4D7524454}"/>
              </a:ext>
            </a:extLst>
          </p:cNvPr>
          <p:cNvSpPr txBox="1"/>
          <p:nvPr/>
        </p:nvSpPr>
        <p:spPr>
          <a:xfrm>
            <a:off x="5855678" y="1715817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②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77D37F-D6CD-4916-A542-E9E849DED03F}"/>
              </a:ext>
            </a:extLst>
          </p:cNvPr>
          <p:cNvSpPr txBox="1"/>
          <p:nvPr/>
        </p:nvSpPr>
        <p:spPr>
          <a:xfrm>
            <a:off x="1395047" y="4116529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③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DB8A3-37CE-48A4-8961-F04073AAB038}"/>
              </a:ext>
            </a:extLst>
          </p:cNvPr>
          <p:cNvSpPr txBox="1"/>
          <p:nvPr/>
        </p:nvSpPr>
        <p:spPr>
          <a:xfrm>
            <a:off x="5891981" y="4116529"/>
            <a:ext cx="32297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④ [</a:t>
            </a:r>
            <a:r>
              <a:rPr lang="ko-KR" altLang="en-US" sz="1600" dirty="0"/>
              <a:t>파괴적 처리 </a:t>
            </a:r>
            <a:r>
              <a:rPr lang="en-US" altLang="ko-KR" sz="1600" dirty="0"/>
              <a:t>/ </a:t>
            </a:r>
            <a:r>
              <a:rPr lang="ko-KR" altLang="en-US" sz="1600" dirty="0"/>
              <a:t>비파괴적 처리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F8564656-EFDB-4076-A952-223E72BA2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18727"/>
              </p:ext>
            </p:extLst>
          </p:nvPr>
        </p:nvGraphicFramePr>
        <p:xfrm>
          <a:off x="5984998" y="2091711"/>
          <a:ext cx="36224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arrayB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arrayB.push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arrayB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", 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감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51D5FFD5-DB02-4829-9E44-7AA8E929E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83889"/>
              </p:ext>
            </p:extLst>
          </p:nvPr>
        </p:nvGraphicFramePr>
        <p:xfrm>
          <a:off x="1524000" y="4488512"/>
          <a:ext cx="362243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arrayC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arrayC.map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((x) =&gt; x * x)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[1, 4, 9, 16, 25]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arrayC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(5) [1, 2, 3, 4, 5]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26BB6539-2F0F-4049-909D-3EF65BA23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81121"/>
              </p:ext>
            </p:extLst>
          </p:nvPr>
        </p:nvGraphicFramePr>
        <p:xfrm>
          <a:off x="5984998" y="4452929"/>
          <a:ext cx="362243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24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strD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"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여백이 포함된 메시지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strD.trim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여백이 포함된 메시지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strD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여백이 포함된 메시지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90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B93F45F-E95B-41FE-8D6D-EA47CF7A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18486"/>
              </p:ext>
            </p:extLst>
          </p:nvPr>
        </p:nvGraphicFramePr>
        <p:xfrm>
          <a:off x="1514230" y="3177540"/>
          <a:ext cx="616544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544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for (const i in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baseline="0" dirty="0">
                          <a:solidFill>
                            <a:sysClr val="windowText" lastClr="000000"/>
                          </a:solidFill>
                        </a:rPr>
                        <a:t>   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for in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반복문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배열 요소를 하나하나 꺼내서 특정 문장을 실행할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for in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반복문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4-2-1.html)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25185"/>
              </p:ext>
            </p:extLst>
          </p:nvPr>
        </p:nvGraphicFramePr>
        <p:xfrm>
          <a:off x="1524000" y="1643387"/>
          <a:ext cx="41851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for (const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 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in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 또는 객체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3F111FF-821D-4D46-BCF5-9A2290A0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185" y="3177540"/>
            <a:ext cx="3766011" cy="1693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DFB6E0-DB9F-4B3F-A847-81C7F2C6B9BB}"/>
              </a:ext>
            </a:extLst>
          </p:cNvPr>
          <p:cNvSpPr txBox="1"/>
          <p:nvPr/>
        </p:nvSpPr>
        <p:spPr>
          <a:xfrm>
            <a:off x="1514229" y="5366853"/>
            <a:ext cx="89662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for in </a:t>
            </a:r>
            <a:r>
              <a:rPr lang="ko-KR" altLang="en-US" sz="1400" dirty="0"/>
              <a:t>반복문은 구문 자체로 코드의 양이 어느 정도 있어서 코드를 하나하나 입력하는 것이 힘들 수 있음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>이럴 때 코드 블록을 사용</a:t>
            </a:r>
            <a:r>
              <a:rPr lang="en-US" altLang="ko-KR" sz="1400" dirty="0"/>
              <a:t>. for</a:t>
            </a:r>
            <a:r>
              <a:rPr lang="ko-KR" altLang="en-US" sz="1400" dirty="0"/>
              <a:t>를 입력하면 </a:t>
            </a:r>
            <a:r>
              <a:rPr lang="en-US" altLang="ko-KR" sz="1400" dirty="0"/>
              <a:t>for</a:t>
            </a:r>
            <a:r>
              <a:rPr lang="ko-KR" altLang="en-US" sz="1400" dirty="0"/>
              <a:t>와 관련된 여러 코드 블록이 나타나고</a:t>
            </a:r>
            <a:r>
              <a:rPr lang="en-US" altLang="ko-KR" sz="1400" dirty="0"/>
              <a:t> </a:t>
            </a:r>
            <a:r>
              <a:rPr lang="ko-KR" altLang="en-US" sz="1400" dirty="0"/>
              <a:t>방향키를 사용해 </a:t>
            </a:r>
            <a:r>
              <a:rPr lang="en-US" altLang="ko-KR" sz="1400" dirty="0"/>
              <a:t>for in </a:t>
            </a:r>
            <a:r>
              <a:rPr lang="ko-KR" altLang="en-US" sz="1400" dirty="0"/>
              <a:t>코드 블록으로 이동하고 </a:t>
            </a:r>
            <a:r>
              <a:rPr lang="en-US" altLang="ko-KR" sz="1400" dirty="0"/>
              <a:t>Enter </a:t>
            </a:r>
            <a:r>
              <a:rPr lang="ko-KR" altLang="en-US" sz="1400" dirty="0"/>
              <a:t>또는 </a:t>
            </a:r>
            <a:r>
              <a:rPr lang="en-US" altLang="ko-KR" sz="1400" dirty="0"/>
              <a:t>Tab </a:t>
            </a:r>
            <a:r>
              <a:rPr lang="ko-KR" altLang="en-US" sz="1400" dirty="0"/>
              <a:t>키를 클릭</a:t>
            </a:r>
          </a:p>
        </p:txBody>
      </p:sp>
    </p:spTree>
    <p:extLst>
      <p:ext uri="{BB962C8B-B14F-4D97-AF65-F5344CB8AC3E}">
        <p14:creationId xmlns:p14="http://schemas.microsoft.com/office/powerpoint/2010/main" val="31816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예제 다운로드 및 동영상 강의</a:t>
            </a:r>
            <a:endParaRPr lang="en-US" altLang="ko-KR" b="1" dirty="0"/>
          </a:p>
          <a:p>
            <a:r>
              <a:rPr lang="en-US" altLang="ko-KR" sz="1600" dirty="0"/>
              <a:t>https://hanbit.co.kr/store/books/look.php?p_code=B8393055290</a:t>
            </a:r>
          </a:p>
          <a:p>
            <a:endParaRPr lang="en-US" altLang="ko-KR" sz="1600" dirty="0"/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저자 </a:t>
            </a:r>
            <a:r>
              <a:rPr lang="en-US" altLang="ko-KR" b="1" dirty="0">
                <a:solidFill>
                  <a:prstClr val="black"/>
                </a:solidFill>
              </a:rPr>
              <a:t>: </a:t>
            </a:r>
            <a:r>
              <a:rPr lang="ko-KR" altLang="en-US" b="1" dirty="0">
                <a:solidFill>
                  <a:prstClr val="black"/>
                </a:solidFill>
              </a:rPr>
              <a:t>윤인성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/>
            <a:endParaRPr lang="ko-KR" altLang="en-US" sz="1600" dirty="0">
              <a:solidFill>
                <a:prstClr val="black"/>
              </a:solidFill>
            </a:endParaRPr>
          </a:p>
          <a:p>
            <a:pPr lvl="0"/>
            <a:r>
              <a:rPr lang="ko-KR" altLang="en-US" sz="1600" dirty="0">
                <a:solidFill>
                  <a:prstClr val="black"/>
                </a:solidFill>
              </a:rPr>
              <a:t>출근하는 게 싫어서 책을 집필하기 시작했다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현재 직업 특성상 집에서 나갈 이유가 별로 없다는 것에 굉장히 만족하는 성격이기도 하다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홍차와 커피를 좋아하며 기타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가야금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그림 그리기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스컬핑 등이 취미이다</a:t>
            </a:r>
            <a:r>
              <a:rPr lang="en-US" altLang="ko-KR" sz="1600" dirty="0">
                <a:solidFill>
                  <a:prstClr val="black"/>
                </a:solidFill>
              </a:rPr>
              <a:t>. </a:t>
            </a:r>
            <a:r>
              <a:rPr lang="ko-KR" altLang="en-US" sz="1600" dirty="0">
                <a:solidFill>
                  <a:prstClr val="black"/>
                </a:solidFill>
              </a:rPr>
              <a:t>저서로는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ko-KR" altLang="en-US" sz="1600" dirty="0">
                <a:solidFill>
                  <a:prstClr val="black"/>
                </a:solidFill>
              </a:rPr>
              <a:t>혼자 공부하는 파이썬</a:t>
            </a:r>
            <a:r>
              <a:rPr lang="en-US" altLang="ko-KR" sz="1600" dirty="0">
                <a:solidFill>
                  <a:prstClr val="black"/>
                </a:solidFill>
              </a:rPr>
              <a:t>』, 『IT </a:t>
            </a:r>
            <a:r>
              <a:rPr lang="en-US" altLang="ko-KR" sz="1600" dirty="0" err="1">
                <a:solidFill>
                  <a:prstClr val="black"/>
                </a:solidFill>
              </a:rPr>
              <a:t>CookBook</a:t>
            </a:r>
            <a:r>
              <a:rPr lang="en-US" altLang="ko-KR" sz="1600" dirty="0">
                <a:solidFill>
                  <a:prstClr val="black"/>
                </a:solidFill>
              </a:rPr>
              <a:t>, HTML5 </a:t>
            </a:r>
            <a:r>
              <a:rPr lang="ko-KR" altLang="en-US" sz="1600" dirty="0">
                <a:solidFill>
                  <a:prstClr val="black"/>
                </a:solidFill>
              </a:rPr>
              <a:t>웹 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 err="1">
                <a:solidFill>
                  <a:prstClr val="black"/>
                </a:solidFill>
              </a:rPr>
              <a:t>JavaScript+jQuery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웹을 위한 </a:t>
            </a:r>
            <a:r>
              <a:rPr lang="en-US" altLang="ko-KR" sz="1600" dirty="0">
                <a:solidFill>
                  <a:prstClr val="black"/>
                </a:solidFill>
              </a:rPr>
              <a:t>Node.js </a:t>
            </a:r>
            <a:r>
              <a:rPr lang="ko-KR" altLang="en-US" sz="1600" dirty="0">
                <a:solidFill>
                  <a:prstClr val="black"/>
                </a:solidFill>
              </a:rPr>
              <a:t>프로그래밍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모던 웹 디자인을 위한 </a:t>
            </a:r>
            <a:r>
              <a:rPr lang="en-US" altLang="ko-KR" sz="1600" dirty="0">
                <a:solidFill>
                  <a:prstClr val="black"/>
                </a:solidFill>
              </a:rPr>
              <a:t>HTML5+CSS3 </a:t>
            </a:r>
            <a:r>
              <a:rPr lang="ko-KR" altLang="en-US" sz="1600" dirty="0">
                <a:solidFill>
                  <a:prstClr val="black"/>
                </a:solidFill>
              </a:rPr>
              <a:t>입문</a:t>
            </a:r>
            <a:r>
              <a:rPr lang="en-US" altLang="ko-KR" sz="1600" dirty="0">
                <a:solidFill>
                  <a:prstClr val="black"/>
                </a:solidFill>
              </a:rPr>
              <a:t>』 </a:t>
            </a:r>
            <a:r>
              <a:rPr lang="ko-KR" altLang="en-US" sz="1600" dirty="0">
                <a:solidFill>
                  <a:prstClr val="black"/>
                </a:solidFill>
              </a:rPr>
              <a:t>등이 있으며</a:t>
            </a:r>
            <a:r>
              <a:rPr lang="en-US" altLang="ko-KR" sz="1600" dirty="0">
                <a:solidFill>
                  <a:prstClr val="black"/>
                </a:solidFill>
              </a:rPr>
              <a:t>, </a:t>
            </a:r>
            <a:r>
              <a:rPr lang="ko-KR" altLang="en-US" sz="1600" dirty="0">
                <a:solidFill>
                  <a:prstClr val="black"/>
                </a:solidFill>
              </a:rPr>
              <a:t>역서로는 </a:t>
            </a:r>
            <a:r>
              <a:rPr lang="en-US" altLang="ko-KR" sz="1600" dirty="0">
                <a:solidFill>
                  <a:prstClr val="black"/>
                </a:solidFill>
              </a:rPr>
              <a:t>『</a:t>
            </a:r>
            <a:r>
              <a:rPr lang="en-US" altLang="ko-KR" sz="1600" dirty="0" err="1">
                <a:solidFill>
                  <a:prstClr val="black"/>
                </a:solidFill>
              </a:rPr>
              <a:t>TopCoder</a:t>
            </a:r>
            <a:r>
              <a:rPr lang="en-US" altLang="ko-KR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>
                <a:solidFill>
                  <a:prstClr val="black"/>
                </a:solidFill>
              </a:rPr>
              <a:t>알고리즘 트레이닝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자바 퍼즐러</a:t>
            </a:r>
            <a:r>
              <a:rPr lang="en-US" altLang="ko-KR" sz="1600" dirty="0">
                <a:solidFill>
                  <a:prstClr val="black"/>
                </a:solidFill>
              </a:rPr>
              <a:t>』, 『</a:t>
            </a:r>
            <a:r>
              <a:rPr lang="ko-KR" altLang="en-US" sz="1600" dirty="0">
                <a:solidFill>
                  <a:prstClr val="black"/>
                </a:solidFill>
              </a:rPr>
              <a:t>소셜 코딩으로 이끄는 </a:t>
            </a:r>
            <a:r>
              <a:rPr lang="en-US" altLang="ko-KR" sz="1600" dirty="0">
                <a:solidFill>
                  <a:prstClr val="black"/>
                </a:solidFill>
              </a:rPr>
              <a:t>GitHub </a:t>
            </a:r>
            <a:r>
              <a:rPr lang="ko-KR" altLang="en-US" sz="1600" dirty="0">
                <a:solidFill>
                  <a:prstClr val="black"/>
                </a:solidFill>
              </a:rPr>
              <a:t>실천 기술</a:t>
            </a:r>
            <a:r>
              <a:rPr lang="en-US" altLang="ko-KR" sz="1600" dirty="0">
                <a:solidFill>
                  <a:prstClr val="black"/>
                </a:solidFill>
              </a:rPr>
              <a:t>』, 『Nature of Code』 </a:t>
            </a:r>
            <a:r>
              <a:rPr lang="ko-KR" altLang="en-US" sz="1600" dirty="0">
                <a:solidFill>
                  <a:prstClr val="black"/>
                </a:solidFill>
              </a:rPr>
              <a:t>등이 있다</a:t>
            </a:r>
            <a:r>
              <a:rPr lang="en-US" altLang="ko-KR" sz="1600" dirty="0">
                <a:solidFill>
                  <a:prstClr val="black"/>
                </a:solidFill>
              </a:rPr>
              <a:t>.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B93F45F-E95B-41FE-8D6D-EA47CF7A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465006"/>
              </p:ext>
            </p:extLst>
          </p:nvPr>
        </p:nvGraphicFramePr>
        <p:xfrm>
          <a:off x="1514230" y="3177540"/>
          <a:ext cx="609516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16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for (const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of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console.log(`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오늘의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for of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반복문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요소의 값을 반복할 때 안정적으로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for of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반복문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4-2-2.html)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38501"/>
              </p:ext>
            </p:extLst>
          </p:nvPr>
        </p:nvGraphicFramePr>
        <p:xfrm>
          <a:off x="1524000" y="1643387"/>
          <a:ext cx="41851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for (const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 변수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of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 또는 객체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문장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BA39406-F774-48D5-9CE4-8EBC2E474C88}"/>
              </a:ext>
            </a:extLst>
          </p:cNvPr>
          <p:cNvSpPr txBox="1"/>
          <p:nvPr/>
        </p:nvSpPr>
        <p:spPr>
          <a:xfrm>
            <a:off x="4652247" y="1957754"/>
            <a:ext cx="4763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f or in </a:t>
            </a:r>
            <a:r>
              <a:rPr lang="ko-KR" altLang="en-US" sz="1400" b="0" dirty="0">
                <a:solidFill>
                  <a:srgbClr val="FF0000"/>
                </a:solidFill>
              </a:rPr>
              <a:t>반복문과 다르게 반복 변수에 요소의 값이 들어</a:t>
            </a:r>
            <a:r>
              <a:rPr lang="ko-KR" altLang="en-US" sz="1400" dirty="0">
                <a:solidFill>
                  <a:srgbClr val="FF0000"/>
                </a:solidFill>
              </a:rPr>
              <a:t>감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424A56-962C-46B7-89A4-E8A328FB8DB3}"/>
              </a:ext>
            </a:extLst>
          </p:cNvPr>
          <p:cNvCxnSpPr/>
          <p:nvPr/>
        </p:nvCxnSpPr>
        <p:spPr>
          <a:xfrm>
            <a:off x="2469216" y="1934308"/>
            <a:ext cx="8015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F1804AD-1B99-4F5E-9E59-D3DDF732BFCB}"/>
              </a:ext>
            </a:extLst>
          </p:cNvPr>
          <p:cNvSpPr/>
          <p:nvPr/>
        </p:nvSpPr>
        <p:spPr>
          <a:xfrm>
            <a:off x="2848708" y="1934308"/>
            <a:ext cx="1758461" cy="175846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9ED974-A046-4B46-B073-15A758C4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220" y="3189553"/>
            <a:ext cx="3653505" cy="16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B93F45F-E95B-41FE-8D6D-EA47CF7A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66150"/>
              </p:ext>
            </p:extLst>
          </p:nvPr>
        </p:nvGraphicFramePr>
        <p:xfrm>
          <a:off x="1514230" y="3177540"/>
          <a:ext cx="419490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9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for (let i = 0; i &lt; 5;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반복입니다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for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반복문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특정 횟수만큼 반복하고 싶을 때 사용하는 범용적인 반복문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for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반복문 기본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4-2-3.html)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02820"/>
              </p:ext>
            </p:extLst>
          </p:nvPr>
        </p:nvGraphicFramePr>
        <p:xfrm>
          <a:off x="1524000" y="1643387"/>
          <a:ext cx="418513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51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for (let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0;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&lt;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 횟수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++)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BA39406-F774-48D5-9CE4-8EBC2E474C88}"/>
              </a:ext>
            </a:extLst>
          </p:cNvPr>
          <p:cNvSpPr txBox="1"/>
          <p:nvPr/>
        </p:nvSpPr>
        <p:spPr>
          <a:xfrm>
            <a:off x="4501662" y="1922585"/>
            <a:ext cx="47631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다른 반복문과 다르게 반복 변수를 </a:t>
            </a:r>
            <a:r>
              <a:rPr lang="en-US" altLang="ko-KR" sz="1400" b="0" dirty="0">
                <a:solidFill>
                  <a:srgbClr val="FF0000"/>
                </a:solidFill>
              </a:rPr>
              <a:t>let </a:t>
            </a:r>
            <a:r>
              <a:rPr lang="ko-KR" altLang="en-US" sz="1400" b="0" dirty="0">
                <a:solidFill>
                  <a:srgbClr val="FF0000"/>
                </a:solidFill>
              </a:rPr>
              <a:t>키워드로 선언합니다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424A56-962C-46B7-89A4-E8A328FB8DB3}"/>
              </a:ext>
            </a:extLst>
          </p:cNvPr>
          <p:cNvCxnSpPr/>
          <p:nvPr/>
        </p:nvCxnSpPr>
        <p:spPr>
          <a:xfrm>
            <a:off x="2961586" y="1957754"/>
            <a:ext cx="80152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F1804AD-1B99-4F5E-9E59-D3DDF732BFCB}"/>
              </a:ext>
            </a:extLst>
          </p:cNvPr>
          <p:cNvSpPr/>
          <p:nvPr/>
        </p:nvSpPr>
        <p:spPr>
          <a:xfrm>
            <a:off x="2110155" y="1934309"/>
            <a:ext cx="2391507" cy="117225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2430F3-CAED-4010-90E6-3DD444679B1C}"/>
              </a:ext>
            </a:extLst>
          </p:cNvPr>
          <p:cNvCxnSpPr>
            <a:cxnSpLocks/>
          </p:cNvCxnSpPr>
          <p:nvPr/>
        </p:nvCxnSpPr>
        <p:spPr>
          <a:xfrm>
            <a:off x="1969477" y="1934308"/>
            <a:ext cx="2813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773D081-8E84-4557-856F-8BDFB7065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248" y="2706712"/>
            <a:ext cx="2635419" cy="2252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0F8B1DF-5C9C-4734-8BDC-8EDA2B70642A}"/>
              </a:ext>
            </a:extLst>
          </p:cNvPr>
          <p:cNvSpPr txBox="1"/>
          <p:nvPr/>
        </p:nvSpPr>
        <p:spPr>
          <a:xfrm>
            <a:off x="4496032" y="3184050"/>
            <a:ext cx="4194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부터 시작해서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5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미만이면 반복합니다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. →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불 값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DA3E90-3E60-46DC-8E6C-5D1816527839}"/>
              </a:ext>
            </a:extLst>
          </p:cNvPr>
          <p:cNvCxnSpPr>
            <a:cxnSpLocks/>
          </p:cNvCxnSpPr>
          <p:nvPr/>
        </p:nvCxnSpPr>
        <p:spPr>
          <a:xfrm>
            <a:off x="2580375" y="3440723"/>
            <a:ext cx="2813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C85BA1-08FE-44D0-AD56-426A64C5380B}"/>
              </a:ext>
            </a:extLst>
          </p:cNvPr>
          <p:cNvCxnSpPr>
            <a:cxnSpLocks/>
          </p:cNvCxnSpPr>
          <p:nvPr/>
        </p:nvCxnSpPr>
        <p:spPr>
          <a:xfrm>
            <a:off x="3005659" y="3438526"/>
            <a:ext cx="28135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7A81DA-D976-42B2-9718-DA51F0128DC2}"/>
              </a:ext>
            </a:extLst>
          </p:cNvPr>
          <p:cNvSpPr/>
          <p:nvPr/>
        </p:nvSpPr>
        <p:spPr>
          <a:xfrm flipV="1">
            <a:off x="3124362" y="3304251"/>
            <a:ext cx="1427327" cy="131687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0014588-5546-46C1-AAC4-F090F0CAE5C5}"/>
              </a:ext>
            </a:extLst>
          </p:cNvPr>
          <p:cNvSpPr/>
          <p:nvPr/>
        </p:nvSpPr>
        <p:spPr>
          <a:xfrm flipV="1">
            <a:off x="2693243" y="3307222"/>
            <a:ext cx="1505333" cy="131687"/>
          </a:xfrm>
          <a:custGeom>
            <a:avLst/>
            <a:gdLst>
              <a:gd name="connsiteX0" fmla="*/ 0 w 1758461"/>
              <a:gd name="connsiteY0" fmla="*/ 0 h 175846"/>
              <a:gd name="connsiteX1" fmla="*/ 0 w 1758461"/>
              <a:gd name="connsiteY1" fmla="*/ 175846 h 175846"/>
              <a:gd name="connsiteX2" fmla="*/ 1758461 w 1758461"/>
              <a:gd name="connsiteY2" fmla="*/ 175846 h 175846"/>
              <a:gd name="connsiteX3" fmla="*/ 1758461 w 1758461"/>
              <a:gd name="connsiteY3" fmla="*/ 175846 h 175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8461" h="175846">
                <a:moveTo>
                  <a:pt x="0" y="0"/>
                </a:moveTo>
                <a:lnTo>
                  <a:pt x="0" y="175846"/>
                </a:lnTo>
                <a:lnTo>
                  <a:pt x="1758461" y="175846"/>
                </a:lnTo>
                <a:lnTo>
                  <a:pt x="1758461" y="175846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B93F45F-E95B-41FE-8D6D-EA47CF7A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82545"/>
              </p:ext>
            </p:extLst>
          </p:nvPr>
        </p:nvGraphicFramePr>
        <p:xfrm>
          <a:off x="1523671" y="1817521"/>
          <a:ext cx="603771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71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output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for (let i = 1; i &lt;= 100;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output += 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console.log(`1~100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까지 숫자를 모두 더하면 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${output}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for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반복문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부터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까지 더하기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4-2-4.html)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F8B1DF-5C9C-4734-8BDC-8EDA2B70642A}"/>
              </a:ext>
            </a:extLst>
          </p:cNvPr>
          <p:cNvSpPr txBox="1"/>
          <p:nvPr/>
        </p:nvSpPr>
        <p:spPr>
          <a:xfrm>
            <a:off x="4944094" y="2560003"/>
            <a:ext cx="19152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1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부터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100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까지 반복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5517E-7DEF-4FDB-BF31-2922F5AF4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39" y="2256166"/>
            <a:ext cx="4194908" cy="1016458"/>
          </a:xfrm>
          <a:prstGeom prst="rect">
            <a:avLst/>
          </a:prstGeom>
        </p:spPr>
      </p:pic>
      <p:sp>
        <p:nvSpPr>
          <p:cNvPr id="8" name="Right Bracket 7">
            <a:extLst>
              <a:ext uri="{FF2B5EF4-FFF2-40B4-BE49-F238E27FC236}">
                <a16:creationId xmlns:a16="http://schemas.microsoft.com/office/drawing/2014/main" id="{9B97054B-0D72-4E9A-B65E-B3FD522C7832}"/>
              </a:ext>
            </a:extLst>
          </p:cNvPr>
          <p:cNvSpPr/>
          <p:nvPr/>
        </p:nvSpPr>
        <p:spPr>
          <a:xfrm>
            <a:off x="4267200" y="2461846"/>
            <a:ext cx="151226" cy="504092"/>
          </a:xfrm>
          <a:prstGeom prst="righ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1BAEB-C134-48DB-93AF-08E6F02A7553}"/>
              </a:ext>
            </a:extLst>
          </p:cNvPr>
          <p:cNvCxnSpPr/>
          <p:nvPr/>
        </p:nvCxnSpPr>
        <p:spPr>
          <a:xfrm>
            <a:off x="4418426" y="2719754"/>
            <a:ext cx="44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1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for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반복문과 함께 배열 사용하기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for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반복문과 배열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4-2-5.html)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for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반복문으로 배열을 반대로 출력하기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4-2-6.html)</a:t>
            </a: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B93F45F-E95B-41FE-8D6D-EA47CF7A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899144"/>
              </p:ext>
            </p:extLst>
          </p:nvPr>
        </p:nvGraphicFramePr>
        <p:xfrm>
          <a:off x="1523670" y="1669090"/>
          <a:ext cx="6133435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343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for (let i = 0; i &lt;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F8B1DF-5C9C-4734-8BDC-8EDA2B70642A}"/>
              </a:ext>
            </a:extLst>
          </p:cNvPr>
          <p:cNvSpPr txBox="1"/>
          <p:nvPr/>
        </p:nvSpPr>
        <p:spPr>
          <a:xfrm>
            <a:off x="1635565" y="6147426"/>
            <a:ext cx="4491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배열의 마지막 요소부터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0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까지 하나씩 빼면서 반복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F1CF3-AC69-478B-9383-1649A574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590" y="1906588"/>
            <a:ext cx="3395537" cy="1522412"/>
          </a:xfrm>
          <a:prstGeom prst="rect">
            <a:avLst/>
          </a:prstGeom>
        </p:spPr>
      </p:pic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AF0BE9AA-0B60-498F-B4BE-CDE4710A7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68423"/>
              </p:ext>
            </p:extLst>
          </p:nvPr>
        </p:nvGraphicFramePr>
        <p:xfrm>
          <a:off x="1523671" y="4213081"/>
          <a:ext cx="611753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532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우유 구매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업무 메일 확인하기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필라테스 수업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for (let i =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- 1; i &gt;= 0; i--)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console.log(`${i}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할 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: ${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todos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DC2D7F-0B41-4644-8CBC-55CC70D046E4}"/>
              </a:ext>
            </a:extLst>
          </p:cNvPr>
          <p:cNvCxnSpPr>
            <a:cxnSpLocks/>
          </p:cNvCxnSpPr>
          <p:nvPr/>
        </p:nvCxnSpPr>
        <p:spPr>
          <a:xfrm>
            <a:off x="2791313" y="5209148"/>
            <a:ext cx="2133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9D4E96-60AC-495E-8171-C6CB3E92D810}"/>
              </a:ext>
            </a:extLst>
          </p:cNvPr>
          <p:cNvCxnSpPr>
            <a:cxnSpLocks/>
          </p:cNvCxnSpPr>
          <p:nvPr/>
        </p:nvCxnSpPr>
        <p:spPr>
          <a:xfrm>
            <a:off x="3868615" y="5205046"/>
            <a:ext cx="0" cy="94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FEFA985-14EA-4838-B5A7-6CFCF16E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477" y="4344730"/>
            <a:ext cx="3395537" cy="15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0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while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반복문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if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조건문과 다른 점은 문장을 한 번만 실행하고 끝나는 것이 아니라 불 표현식이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true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면 계속해서 문장을 실행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조건이 변하지 않는다면 무한히 반복 실행하므로 조건을 거짓으로 만드는 내용이 문장에 포함되어야 함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무한 루프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600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반복문이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무한 반복되는 것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무한 반복문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4-2-7.html)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5B93F45F-E95B-41FE-8D6D-EA47CF7A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26985"/>
              </p:ext>
            </p:extLst>
          </p:nvPr>
        </p:nvGraphicFramePr>
        <p:xfrm>
          <a:off x="1523671" y="2400582"/>
          <a:ext cx="241528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28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while (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불 표현식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  문장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84743C0-E261-4849-A047-F6206369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69413"/>
              </p:ext>
            </p:extLst>
          </p:nvPr>
        </p:nvGraphicFramePr>
        <p:xfrm>
          <a:off x="1524000" y="3787546"/>
          <a:ext cx="377483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831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i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while (true)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alert(`${i}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반복입니다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i = i + 1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9799BCE-233A-44CC-9489-37A125F5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46" y="3857786"/>
            <a:ext cx="2669198" cy="10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while </a:t>
            </a:r>
            <a:r>
              <a:rPr lang="ko-KR" altLang="en-US" dirty="0" err="1">
                <a:solidFill>
                  <a:srgbClr val="000000"/>
                </a:solidFill>
                <a:latin typeface="+mn-ea"/>
                <a:ea typeface="+mn-ea"/>
              </a:rPr>
              <a:t>반복문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confirm()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함수를 사용하여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사용자에게 확인을 받는 대화상자 실행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확인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은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true, [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취소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]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false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로 입력 받아 조건이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false(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거짓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일 때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  <a:ea typeface="+mn-ea"/>
              </a:rPr>
              <a:t>반복문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 종료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While </a:t>
            </a:r>
            <a:r>
              <a:rPr lang="ko-KR" altLang="en-US" sz="1600" dirty="0" err="1">
                <a:solidFill>
                  <a:srgbClr val="000000"/>
                </a:solidFill>
                <a:latin typeface="+mn-ea"/>
                <a:ea typeface="+mn-ea"/>
              </a:rPr>
              <a:t>반복문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 기본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4-2-8.html)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84743C0-E261-4849-A047-F6206369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017313"/>
              </p:ext>
            </p:extLst>
          </p:nvPr>
        </p:nvGraphicFramePr>
        <p:xfrm>
          <a:off x="1524000" y="3087858"/>
          <a:ext cx="6576646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6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i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while (confirm('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계속 진행하시겠습니까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?'))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사용자가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확인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]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버튼을 클릭하면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true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되어 계속 반복합니다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alert(`${i}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번째 반복입니다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i = i + 1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D304570-AC7F-4348-9C35-BAC5A0B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568" y="2816225"/>
            <a:ext cx="2489950" cy="261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0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while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반복문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while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반복문과 함께 배열 사용하기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배열과 함께 사용하기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4-2-9.html)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84743C0-E261-4849-A047-F6206369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480726"/>
              </p:ext>
            </p:extLst>
          </p:nvPr>
        </p:nvGraphicFramePr>
        <p:xfrm>
          <a:off x="1524000" y="2080710"/>
          <a:ext cx="39037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785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let i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[1, 2, 3, 4, 5]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while (i &lt;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  console.log(`${i} : ${array[i]}`)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i++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4C26E1-C340-453B-980F-9307A1A3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994" y="2080710"/>
            <a:ext cx="2723622" cy="2286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9BE0BC-BD43-40C7-97CA-087601063013}"/>
              </a:ext>
            </a:extLst>
          </p:cNvPr>
          <p:cNvSpPr txBox="1"/>
          <p:nvPr/>
        </p:nvSpPr>
        <p:spPr>
          <a:xfrm>
            <a:off x="1524000" y="4763648"/>
            <a:ext cx="81284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※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횟수를 기준으로 반복할 때는 코드를 간결하게 구현할 수 있는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for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반복문을 사용하는 것이 훨씬 편함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b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while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조건에 큰 비중이 있을 때 사용하는 것이 효과적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</a:t>
            </a:r>
            <a:b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‘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특정 시간 동안 어떤 데이터를 받을 때까지’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‘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배열에서 어떠한 요소가 완전히 제거될 때까지’ 등 조건을 기반으 로 사용하는 반복문에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while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반복문을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057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break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switch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조건문이나 반복문을 벗어날 때 사용하는 키워드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break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키워드 활용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4-2-10.html)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84743C0-E261-4849-A047-F6206369F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335495"/>
              </p:ext>
            </p:extLst>
          </p:nvPr>
        </p:nvGraphicFramePr>
        <p:xfrm>
          <a:off x="1524000" y="1705571"/>
          <a:ext cx="388184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84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while (true)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} break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71D380D-97B0-45F0-B304-1188D8D1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21338"/>
              </p:ext>
            </p:extLst>
          </p:nvPr>
        </p:nvGraphicFramePr>
        <p:xfrm>
          <a:off x="1502062" y="2849880"/>
          <a:ext cx="53559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03   for (let i = 0; true; i++)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04     alert(i + 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번째 반복문입니다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.')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05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06  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진행 여부를 물어봅니다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isContinue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 = confirm('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계속 하시겠습니까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?')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08     if (!</a:t>
                      </a:r>
                      <a:r>
                        <a:rPr lang="en-US" altLang="ko-KR" sz="1400" b="0" dirty="0" err="1">
                          <a:solidFill>
                            <a:sysClr val="windowText" lastClr="000000"/>
                          </a:solidFill>
                        </a:rPr>
                        <a:t>isContinue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09       break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10  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400" b="0" dirty="0">
                          <a:solidFill>
                            <a:srgbClr val="FF0000"/>
                          </a:solidFill>
                        </a:rPr>
                        <a:t>프로그램의 종료를 확인합니다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14   alert('</a:t>
                      </a:r>
                      <a:r>
                        <a:rPr lang="ko-KR" altLang="en-US" sz="1400" b="0" dirty="0">
                          <a:solidFill>
                            <a:sysClr val="windowText" lastClr="000000"/>
                          </a:solidFill>
                        </a:rPr>
                        <a:t>프로그램 종료</a:t>
                      </a:r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4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C18C7F5-7B2C-4AF1-9F45-994B90DC2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202" y="2224376"/>
            <a:ext cx="2490908" cy="42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2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continue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continue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키워드는 반복문 안의 반복 작업을 멈추고 반복문의 처음으로 돌아가 다음 반복 작업을 진행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continue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키워드 활용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4-2-11.html)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71D380D-97B0-45F0-B304-1188D8D1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27156"/>
              </p:ext>
            </p:extLst>
          </p:nvPr>
        </p:nvGraphicFramePr>
        <p:xfrm>
          <a:off x="1524000" y="2035493"/>
          <a:ext cx="589670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for (let i = 0; i &lt; 5;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현재 반복 작업을 중지하고 다음 반복 작업을 수행합니다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  continue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alert(i)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31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continue 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키워드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continue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키워드 활용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4-2-12.html)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71D380D-97B0-45F0-B304-1188D8D1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81257"/>
              </p:ext>
            </p:extLst>
          </p:nvPr>
        </p:nvGraphicFramePr>
        <p:xfrm>
          <a:off x="1524000" y="1639253"/>
          <a:ext cx="589670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output = 0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for (let i = 1; i &lt;= 10;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조건문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if (i % 2 === 1)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홀수면 현재 반복을 중지하고 다음 반복을 수행합니다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  continue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11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    output += i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  alert(output)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B2F7538-7EBC-45DC-A3A7-35EBED4B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378" y="4360739"/>
            <a:ext cx="2603622" cy="9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5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8"/>
            <a:ext cx="11505693" cy="5222377"/>
          </a:xfrm>
        </p:spPr>
        <p:txBody>
          <a:bodyPr numCol="2" spcCol="180000">
            <a:normAutofit fontScale="77500" lnSpcReduction="20000"/>
          </a:bodyPr>
          <a:lstStyle/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자바스크립트 개요와 개발환경 설정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자바스크립트 개발환경 설치와 자바스크립트 프로그래밍 기본 용어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02: </a:t>
            </a:r>
            <a:r>
              <a:rPr lang="ko-KR" altLang="en-US" sz="2300" b="1" dirty="0"/>
              <a:t>자료와 변수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 개발의 첫걸음</a:t>
            </a:r>
            <a:r>
              <a:rPr lang="en-US" altLang="ko-KR" sz="2200" dirty="0"/>
              <a:t>. </a:t>
            </a:r>
            <a:r>
              <a:rPr lang="ko-KR" altLang="en-US" sz="2200" dirty="0"/>
              <a:t>자료형과 변수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03: </a:t>
            </a:r>
            <a:r>
              <a:rPr lang="ko-KR" altLang="en-US" sz="2300" b="1" dirty="0"/>
              <a:t>조건문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프로그램의 흐름을 변화시키는 요소</a:t>
            </a:r>
            <a:r>
              <a:rPr lang="en-US" altLang="ko-KR" sz="2200" dirty="0"/>
              <a:t>. </a:t>
            </a:r>
            <a:r>
              <a:rPr lang="ko-KR" altLang="en-US" sz="2200" dirty="0"/>
              <a:t>조건문의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ko-KR" altLang="en-US" sz="2200" dirty="0"/>
              <a:t>종류를 알아보고 사용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반복문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배열의 개념과 문법을 익혀 </a:t>
            </a:r>
            <a:r>
              <a:rPr lang="en-US" altLang="ko-KR" sz="2200" dirty="0"/>
              <a:t>while </a:t>
            </a:r>
            <a:r>
              <a:rPr lang="ko-KR" altLang="en-US" sz="2200" dirty="0"/>
              <a:t>반복문과 </a:t>
            </a:r>
            <a:r>
              <a:rPr lang="en-US" altLang="ko-KR" sz="2200" dirty="0"/>
              <a:t/>
            </a:r>
            <a:br>
              <a:rPr lang="en-US" altLang="ko-KR" sz="2200" dirty="0"/>
            </a:br>
            <a:r>
              <a:rPr lang="en-US" altLang="ko-KR" sz="2200" dirty="0"/>
              <a:t>for </a:t>
            </a:r>
            <a:r>
              <a:rPr lang="ko-KR" altLang="en-US" sz="2200" dirty="0"/>
              <a:t>반복문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함수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다양한 형태의 함수를 만들기와 매개변수를 다루는 방법 이해</a:t>
            </a:r>
            <a:endParaRPr lang="en-US" altLang="ko-KR" sz="2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객체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객체의 속성과 메소드</a:t>
            </a:r>
            <a:r>
              <a:rPr lang="en-US" altLang="ko-KR" sz="2200" dirty="0"/>
              <a:t>, </a:t>
            </a:r>
            <a:r>
              <a:rPr lang="ko-KR" altLang="en-US" sz="2200" dirty="0"/>
              <a:t>생성</a:t>
            </a:r>
            <a:r>
              <a:rPr lang="en-US" altLang="ko-KR" sz="2200" dirty="0"/>
              <a:t>,</a:t>
            </a:r>
            <a:r>
              <a:rPr lang="ko-KR" altLang="en-US" sz="2200" dirty="0"/>
              <a:t> 관리하는 기본 문법</a:t>
            </a:r>
            <a:r>
              <a:rPr lang="en-US" altLang="ko-KR" sz="2200" dirty="0"/>
              <a:t> </a:t>
            </a:r>
            <a:r>
              <a:rPr lang="ko-KR" altLang="en-US" sz="2200" dirty="0"/>
              <a:t>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문서 객체 모델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DOMContentLoaded</a:t>
            </a:r>
            <a:r>
              <a:rPr lang="en-US" altLang="ko-KR" sz="2200" dirty="0"/>
              <a:t> </a:t>
            </a:r>
            <a:r>
              <a:rPr lang="ko-KR" altLang="en-US" sz="2200" dirty="0"/>
              <a:t>이벤트를 사용한 문서 객체 조작과 다양한 이벤트의 사용 방법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예외 처리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구문 오류와 예외를 구분하고</a:t>
            </a:r>
            <a:r>
              <a:rPr lang="en-US" altLang="ko-KR" sz="2200" dirty="0"/>
              <a:t>, </a:t>
            </a:r>
            <a:r>
              <a:rPr lang="ko-KR" altLang="en-US" sz="2200" dirty="0"/>
              <a:t>예외 처리의 필요성과 예외를 강제로 발생시키는 방법을 이해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09: </a:t>
            </a:r>
            <a:r>
              <a:rPr lang="ko-KR" altLang="en-US" sz="2300" b="1" dirty="0"/>
              <a:t>클래스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객체 지향을 이해하고 클래스의 개념과 문법 학습</a:t>
            </a:r>
            <a:endParaRPr lang="en-US" altLang="ko-KR" sz="2200" dirty="0"/>
          </a:p>
          <a:p>
            <a:pPr marL="176213" indent="-1762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300" b="1" dirty="0"/>
              <a:t>CHAPER 10: </a:t>
            </a:r>
            <a:r>
              <a:rPr lang="ko-KR" altLang="en-US" sz="2300" b="1" dirty="0"/>
              <a:t>리액트 라이브러리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리액트 라이브러리 사용 방법과 간단한 애플리케이션을 만드는 방법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중첩 반복문을 사용하는 피라미드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중첩 반복문은 일반적으로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n-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차원 처리를 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중첩 반복문 사용하기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(1)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71D380D-97B0-45F0-B304-1188D8D1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40901"/>
              </p:ext>
            </p:extLst>
          </p:nvPr>
        </p:nvGraphicFramePr>
        <p:xfrm>
          <a:off x="1524000" y="2073007"/>
          <a:ext cx="271132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327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6933899-F719-42BB-B58E-2A90DC469BEE}"/>
              </a:ext>
            </a:extLst>
          </p:cNvPr>
          <p:cNvSpPr txBox="1"/>
          <p:nvPr/>
        </p:nvSpPr>
        <p:spPr>
          <a:xfrm>
            <a:off x="4596954" y="2554615"/>
            <a:ext cx="1572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외부의 반복문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/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: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줄생성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(\n)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4707B-550B-4DDB-81D1-330585AD7BB1}"/>
              </a:ext>
            </a:extLst>
          </p:cNvPr>
          <p:cNvSpPr txBox="1"/>
          <p:nvPr/>
        </p:nvSpPr>
        <p:spPr>
          <a:xfrm>
            <a:off x="6229689" y="2565481"/>
            <a:ext cx="471130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1	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(1) = 1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</a:t>
            </a: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2	**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(2) = 2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3	***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(3) = 3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5963">
              <a:lnSpc>
                <a:spcPct val="150000"/>
              </a:lnSpc>
              <a:tabLst>
                <a:tab pos="714375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4	****	j = 0 → j &lt; </a:t>
            </a:r>
            <a:r>
              <a:rPr lang="en-US" altLang="ko-KR" sz="1400" dirty="0" err="1">
                <a:solidFill>
                  <a:srgbClr val="FF0000"/>
                </a:solidFill>
                <a:latin typeface="PCSJUS+RixVeryGoodPM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(4) = 4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번 반복해서 *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7C1F0-E430-4CFC-9DA7-80CCA552D8F3}"/>
              </a:ext>
            </a:extLst>
          </p:cNvPr>
          <p:cNvCxnSpPr>
            <a:cxnSpLocks/>
          </p:cNvCxnSpPr>
          <p:nvPr/>
        </p:nvCxnSpPr>
        <p:spPr>
          <a:xfrm>
            <a:off x="6130628" y="2565481"/>
            <a:ext cx="0" cy="1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926295-28C1-4124-A493-59976D3EE47D}"/>
              </a:ext>
            </a:extLst>
          </p:cNvPr>
          <p:cNvCxnSpPr>
            <a:cxnSpLocks/>
          </p:cNvCxnSpPr>
          <p:nvPr/>
        </p:nvCxnSpPr>
        <p:spPr>
          <a:xfrm>
            <a:off x="6779026" y="2113862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F07033-F944-4B12-B65C-3D7D09C215FF}"/>
              </a:ext>
            </a:extLst>
          </p:cNvPr>
          <p:cNvCxnSpPr>
            <a:cxnSpLocks/>
          </p:cNvCxnSpPr>
          <p:nvPr/>
        </p:nvCxnSpPr>
        <p:spPr>
          <a:xfrm>
            <a:off x="6825919" y="2113862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180F-2C95-4AA6-8B76-868523B680E1}"/>
              </a:ext>
            </a:extLst>
          </p:cNvPr>
          <p:cNvCxnSpPr>
            <a:cxnSpLocks/>
          </p:cNvCxnSpPr>
          <p:nvPr/>
        </p:nvCxnSpPr>
        <p:spPr>
          <a:xfrm>
            <a:off x="7150315" y="2487394"/>
            <a:ext cx="2594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5DFE18-CC88-4C06-A9E0-5FB8C7D32F1F}"/>
              </a:ext>
            </a:extLst>
          </p:cNvPr>
          <p:cNvSpPr txBox="1"/>
          <p:nvPr/>
        </p:nvSpPr>
        <p:spPr>
          <a:xfrm>
            <a:off x="7345002" y="2097570"/>
            <a:ext cx="2248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내부의 반복문 </a:t>
            </a: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별 생성</a:t>
            </a:r>
            <a:r>
              <a:rPr lang="en-US" altLang="ko-KR" sz="1400" dirty="0">
                <a:solidFill>
                  <a:srgbClr val="FF0000"/>
                </a:solidFill>
              </a:rPr>
              <a:t>(*)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4C4C86-99D1-4508-A668-BDE6F653F1A4}"/>
              </a:ext>
            </a:extLst>
          </p:cNvPr>
          <p:cNvSpPr txBox="1"/>
          <p:nvPr/>
        </p:nvSpPr>
        <p:spPr>
          <a:xfrm>
            <a:off x="4976772" y="21180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A630A4-64DA-4135-93B8-A2E219F1A954}"/>
              </a:ext>
            </a:extLst>
          </p:cNvPr>
          <p:cNvSpPr txBox="1"/>
          <p:nvPr/>
        </p:nvSpPr>
        <p:spPr>
          <a:xfrm>
            <a:off x="6942566" y="20725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78577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중첩 반복문을 사용하는 피라미드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중첩 반복문 사용하기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(1) 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4-2-13.html)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71D380D-97B0-45F0-B304-1188D8D1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956"/>
              </p:ext>
            </p:extLst>
          </p:nvPr>
        </p:nvGraphicFramePr>
        <p:xfrm>
          <a:off x="1524000" y="1790700"/>
          <a:ext cx="437270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output = ''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중첩 반복문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for (let i = 1; i &lt; 10;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for (let j = 0; j &lt; i; j++)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  output += '*'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output += '\n'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13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14   console.log(output)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15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456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중첩 반복문을 사용하는 피라미드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중첩 반복문 사용하기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(2)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71D380D-97B0-45F0-B304-1188D8D1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2391"/>
              </p:ext>
            </p:extLst>
          </p:nvPr>
        </p:nvGraphicFramePr>
        <p:xfrm>
          <a:off x="1524000" y="1790700"/>
          <a:ext cx="337624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246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*************************</a:t>
                      </a: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***************************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BCAFD3-F9DE-49A4-810C-683EE858520C}"/>
              </a:ext>
            </a:extLst>
          </p:cNvPr>
          <p:cNvSpPr txBox="1"/>
          <p:nvPr/>
        </p:nvSpPr>
        <p:spPr>
          <a:xfrm>
            <a:off x="4104585" y="2589784"/>
            <a:ext cx="1572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외부의 반복문 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/>
            </a:r>
            <a:b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</a:b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: 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줄생성</a:t>
            </a:r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(\n)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D8597-4A71-4B99-8F21-065F389DD45B}"/>
              </a:ext>
            </a:extLst>
          </p:cNvPr>
          <p:cNvSpPr txBox="1"/>
          <p:nvPr/>
        </p:nvSpPr>
        <p:spPr>
          <a:xfrm>
            <a:off x="5737320" y="2600650"/>
            <a:ext cx="67687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1	4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 □ □ □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*	1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</a:t>
            </a: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2	3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 □ □  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***	3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4375"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3	2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 □    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*****	5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endParaRPr lang="en-US" altLang="ko-KR" sz="1400" dirty="0">
              <a:solidFill>
                <a:srgbClr val="FF0000"/>
              </a:solidFill>
              <a:latin typeface="PCSJUS+RixVeryGoodPM"/>
            </a:endParaRPr>
          </a:p>
          <a:p>
            <a:pPr defTabSz="715963">
              <a:lnSpc>
                <a:spcPct val="150000"/>
              </a:lnSpc>
              <a:tabLst>
                <a:tab pos="714375" algn="l"/>
              </a:tabLst>
            </a:pP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I = 4	1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			</a:t>
            </a:r>
            <a:r>
              <a:rPr lang="ko-KR" altLang="en-US" sz="1100" dirty="0">
                <a:solidFill>
                  <a:srgbClr val="FF0000"/>
                </a:solidFill>
                <a:latin typeface="PCSJUS+RixVeryGoodPM"/>
              </a:rPr>
              <a:t>□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    </a:t>
            </a:r>
            <a:r>
              <a:rPr lang="en-US" altLang="ko-KR" sz="1400" dirty="0">
                <a:solidFill>
                  <a:srgbClr val="FF0000"/>
                </a:solidFill>
                <a:latin typeface="PCSJUS+RixVeryGoodPM"/>
              </a:rPr>
              <a:t> *******	7</a:t>
            </a:r>
            <a:r>
              <a:rPr lang="ko-KR" altLang="en-US" sz="1400" dirty="0">
                <a:solidFill>
                  <a:srgbClr val="FF0000"/>
                </a:solidFill>
                <a:latin typeface="PCSJUS+RixVeryGoodPM"/>
              </a:rPr>
              <a:t>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3ED7B9-84A7-4DED-98B1-D22FD85C7F6C}"/>
              </a:ext>
            </a:extLst>
          </p:cNvPr>
          <p:cNvCxnSpPr>
            <a:cxnSpLocks/>
          </p:cNvCxnSpPr>
          <p:nvPr/>
        </p:nvCxnSpPr>
        <p:spPr>
          <a:xfrm>
            <a:off x="5638259" y="2600650"/>
            <a:ext cx="0" cy="1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957AF8-5827-4866-919D-DBCF4DE16D85}"/>
              </a:ext>
            </a:extLst>
          </p:cNvPr>
          <p:cNvCxnSpPr>
            <a:cxnSpLocks/>
          </p:cNvCxnSpPr>
          <p:nvPr/>
        </p:nvCxnSpPr>
        <p:spPr>
          <a:xfrm>
            <a:off x="6286657" y="2149031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6F7CF-E04B-4647-AD65-B014B6F43897}"/>
              </a:ext>
            </a:extLst>
          </p:cNvPr>
          <p:cNvCxnSpPr>
            <a:cxnSpLocks/>
          </p:cNvCxnSpPr>
          <p:nvPr/>
        </p:nvCxnSpPr>
        <p:spPr>
          <a:xfrm>
            <a:off x="6333550" y="2149031"/>
            <a:ext cx="0" cy="20478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030DC1-7AE5-4A9A-BE6F-F5751E7166A9}"/>
              </a:ext>
            </a:extLst>
          </p:cNvPr>
          <p:cNvSpPr txBox="1"/>
          <p:nvPr/>
        </p:nvSpPr>
        <p:spPr>
          <a:xfrm>
            <a:off x="6837369" y="2016351"/>
            <a:ext cx="1495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내부의 반복문 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공백 생성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DB32A9-D381-40EC-AF40-70188086EA9A}"/>
              </a:ext>
            </a:extLst>
          </p:cNvPr>
          <p:cNvSpPr txBox="1"/>
          <p:nvPr/>
        </p:nvSpPr>
        <p:spPr>
          <a:xfrm>
            <a:off x="4484403" y="21532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A3A622-0675-40A9-9187-90708AE44139}"/>
              </a:ext>
            </a:extLst>
          </p:cNvPr>
          <p:cNvSpPr txBox="1"/>
          <p:nvPr/>
        </p:nvSpPr>
        <p:spPr>
          <a:xfrm>
            <a:off x="7171098" y="16470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91EE88-DEB9-4F67-9419-D81F605DFC7D}"/>
              </a:ext>
            </a:extLst>
          </p:cNvPr>
          <p:cNvSpPr txBox="1"/>
          <p:nvPr/>
        </p:nvSpPr>
        <p:spPr>
          <a:xfrm>
            <a:off x="4400507" y="3543300"/>
            <a:ext cx="1012418" cy="523220"/>
          </a:xfrm>
          <a:prstGeom prst="rect">
            <a:avLst/>
          </a:prstGeom>
          <a:noFill/>
          <a:ln>
            <a:solidFill>
              <a:srgbClr val="F0643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전체 높이</a:t>
            </a:r>
          </a:p>
          <a:p>
            <a:pPr algn="ctr"/>
            <a:r>
              <a:rPr lang="en-US" altLang="ko-KR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4</a:t>
            </a:r>
            <a:r>
              <a:rPr lang="ko-KR" altLang="en-US" sz="1400" b="0" i="0" u="none" strike="noStrike" baseline="0" dirty="0">
                <a:solidFill>
                  <a:srgbClr val="FF0000"/>
                </a:solidFill>
                <a:latin typeface="PCSJUS+RixVeryGoodPM"/>
              </a:rPr>
              <a:t>로 가정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FCFF6-84EC-4CA5-8F11-00F6910ED96B}"/>
              </a:ext>
            </a:extLst>
          </p:cNvPr>
          <p:cNvSpPr txBox="1"/>
          <p:nvPr/>
        </p:nvSpPr>
        <p:spPr>
          <a:xfrm>
            <a:off x="9109288" y="2030756"/>
            <a:ext cx="19338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내부의 두번째 반복문 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en-US" altLang="ko-KR" sz="1400" dirty="0">
                <a:solidFill>
                  <a:srgbClr val="FF0000"/>
                </a:solidFill>
              </a:rPr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별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생성</a:t>
            </a:r>
            <a:r>
              <a:rPr lang="en-US" altLang="ko-KR" sz="1400" dirty="0">
                <a:solidFill>
                  <a:srgbClr val="FF0000"/>
                </a:solidFill>
              </a:rPr>
              <a:t>(*)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1D206-F875-40FD-850A-252FEC0332B8}"/>
              </a:ext>
            </a:extLst>
          </p:cNvPr>
          <p:cNvSpPr txBox="1"/>
          <p:nvPr/>
        </p:nvSpPr>
        <p:spPr>
          <a:xfrm>
            <a:off x="9482912" y="16708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095BE5-A122-4D3A-A0C7-7A09C45E5C1D}"/>
              </a:ext>
            </a:extLst>
          </p:cNvPr>
          <p:cNvSpPr txBox="1"/>
          <p:nvPr/>
        </p:nvSpPr>
        <p:spPr>
          <a:xfrm>
            <a:off x="7113527" y="3015641"/>
            <a:ext cx="1030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latin typeface="PCSJUS+RixVeryGoodPM"/>
              </a:rPr>
              <a:t>전체 높이 </a:t>
            </a:r>
            <a:r>
              <a:rPr lang="en-US" altLang="ko-KR" sz="1400" b="0" i="0" u="none" strike="noStrike" baseline="0" dirty="0">
                <a:latin typeface="PCSJUS+RixVeryGoodPM"/>
              </a:rPr>
              <a:t/>
            </a:r>
            <a:br>
              <a:rPr lang="en-US" altLang="ko-KR" sz="1400" b="0" i="0" u="none" strike="noStrike" baseline="0" dirty="0">
                <a:latin typeface="PCSJUS+RixVeryGoodPM"/>
              </a:rPr>
            </a:br>
            <a:r>
              <a:rPr lang="en-US" altLang="ko-KR" sz="1400" b="0" i="0" u="none" strike="noStrike" baseline="0" dirty="0">
                <a:latin typeface="PCSJUS+RixVeryGoodPM"/>
              </a:rPr>
              <a:t>(4) -j</a:t>
            </a:r>
            <a:r>
              <a:rPr lang="ko-KR" altLang="en-US" sz="1400" b="0" i="0" u="none" strike="noStrike" baseline="0" dirty="0">
                <a:latin typeface="PCSJUS+RixVeryGoodPM"/>
              </a:rPr>
              <a:t>개 </a:t>
            </a:r>
            <a:endParaRPr lang="ko-KR" altLang="en-US" sz="1400" dirty="0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BCB411F-3449-44E6-8681-E49A4FF2CE2A}"/>
              </a:ext>
            </a:extLst>
          </p:cNvPr>
          <p:cNvSpPr/>
          <p:nvPr/>
        </p:nvSpPr>
        <p:spPr>
          <a:xfrm>
            <a:off x="6910407" y="2816225"/>
            <a:ext cx="188618" cy="99680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0C45A-60D3-4C8E-ABFF-BC61371AD594}"/>
              </a:ext>
            </a:extLst>
          </p:cNvPr>
          <p:cNvSpPr txBox="1"/>
          <p:nvPr/>
        </p:nvSpPr>
        <p:spPr>
          <a:xfrm>
            <a:off x="10675175" y="3015641"/>
            <a:ext cx="1030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>
                <a:latin typeface="PCSJUS+RixVeryGoodPM"/>
              </a:rPr>
              <a:t>2k-1</a:t>
            </a:r>
            <a:r>
              <a:rPr lang="ko-KR" altLang="en-US" sz="1400" b="0" i="0" u="none" strike="noStrike" baseline="0" dirty="0">
                <a:latin typeface="PCSJUS+RixVeryGoodPM"/>
              </a:rPr>
              <a:t>개</a:t>
            </a:r>
            <a:endParaRPr lang="ko-KR" altLang="en-US" sz="1400" dirty="0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35ACF3B0-329C-48E2-B5C8-AF45BA3484B2}"/>
              </a:ext>
            </a:extLst>
          </p:cNvPr>
          <p:cNvSpPr/>
          <p:nvPr/>
        </p:nvSpPr>
        <p:spPr>
          <a:xfrm>
            <a:off x="10472055" y="2816225"/>
            <a:ext cx="188618" cy="99680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9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중첩 반복문을 사용하는 피라미드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누적 예제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중첩 반복문 사용하기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(2) (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소스 코드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4-2-14.html)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endParaRPr lang="en-US" altLang="ko-KR" sz="1600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반복문</a:t>
            </a:r>
            <a:r>
              <a:rPr lang="en-US" altLang="ko-KR" sz="2400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71D380D-97B0-45F0-B304-1188D8D1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11434"/>
              </p:ext>
            </p:extLst>
          </p:nvPr>
        </p:nvGraphicFramePr>
        <p:xfrm>
          <a:off x="1524000" y="1790700"/>
          <a:ext cx="437270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270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01 &lt;script&gt;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02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03   let output = ''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05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반복문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06   for (let i = 1; i &lt; 15; i++) {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07     for (let j = 15; j &gt; i; j--) {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08     output += ' '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09     }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     for (let k = 0; k &lt; 2 * i - 1; k++) {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11       output += '*’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     }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     output += '\n'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14   }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16 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17   console.log(output)</a:t>
                      </a:r>
                    </a:p>
                    <a:p>
                      <a:pPr algn="l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18 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036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for in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배열의 인덱스를 기반으로 반복할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for of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배열의 값을 기반으로 반복할 때 사용</a:t>
            </a:r>
            <a:endParaRPr lang="en-US" altLang="ko-KR" sz="160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for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횟수를 기반으로 반복할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while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반복문은 조건을 기반으로 반복할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break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switch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조건문이나 반복문을 벗어날 때 사용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continue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키워드는 반복문 안의 반복 작업을 멈추고 반복문의 처음으로 돌아가 다음 반복 작업을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79537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다음 프로그램의 실행 결과를 예측해보기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8CBA7CF-6D4C-4CD9-9B37-2BEC84E16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67728"/>
              </p:ext>
            </p:extLst>
          </p:nvPr>
        </p:nvGraphicFramePr>
        <p:xfrm>
          <a:off x="1371599" y="1711179"/>
          <a:ext cx="382172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console.log('# for in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(const i in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console.log('# for of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반복문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(const i of array)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  console.log(i)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C623D4B-9EBB-4103-B292-B9875653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724" y="2058857"/>
            <a:ext cx="2705186" cy="24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59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다음 프로그램의 실행 결과를 예측해보고</a:t>
            </a:r>
            <a:r>
              <a:rPr lang="en-US" altLang="ko-KR" sz="1600" dirty="0"/>
              <a:t>, </a:t>
            </a:r>
            <a:r>
              <a:rPr lang="ko-KR" altLang="en-US" sz="1600" dirty="0"/>
              <a:t>혹시 오류가 발생한다면 어디를 수정해야 하나</a:t>
            </a:r>
            <a:r>
              <a:rPr lang="en-US" altLang="ko-KR" sz="1600" dirty="0"/>
              <a:t>?</a:t>
            </a:r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sz="1600" dirty="0"/>
              <a:t>1</a:t>
            </a:r>
            <a:r>
              <a:rPr lang="ko-KR" altLang="en-US" sz="1600" dirty="0"/>
              <a:t>부터 </a:t>
            </a:r>
            <a:r>
              <a:rPr lang="en-US" altLang="ko-KR" sz="1600" dirty="0"/>
              <a:t>100</a:t>
            </a:r>
            <a:r>
              <a:rPr lang="ko-KR" altLang="en-US" sz="1600" dirty="0"/>
              <a:t>까지의 숫자를 곱한 값을 계산하는 프로그램을 만들고</a:t>
            </a:r>
            <a:r>
              <a:rPr lang="en-US" altLang="ko-KR" sz="1600" dirty="0"/>
              <a:t>,</a:t>
            </a:r>
            <a:r>
              <a:rPr lang="ko-KR" altLang="en-US" sz="1600" dirty="0"/>
              <a:t> 코드를 실행해 나온 결과를 확인하기</a:t>
            </a:r>
            <a:endParaRPr lang="en-US" altLang="ko-KR" sz="1600" dirty="0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8CBA7CF-6D4C-4CD9-9B37-2BEC84E16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46525"/>
              </p:ext>
            </p:extLst>
          </p:nvPr>
        </p:nvGraphicFramePr>
        <p:xfrm>
          <a:off x="1371599" y="1711179"/>
          <a:ext cx="382172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17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array = []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for (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i = 0; i &lt; 3; i++) {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array.push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((i + 1) * 3)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}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console.log(array)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6C623D4B-9EBB-4103-B292-B9875653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477" y="1689481"/>
            <a:ext cx="2075218" cy="1861049"/>
          </a:xfrm>
          <a:prstGeom prst="rect">
            <a:avLst/>
          </a:prstGeom>
        </p:spPr>
      </p:pic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26B9A99-6C24-47EE-A55E-4959FBA64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36922"/>
              </p:ext>
            </p:extLst>
          </p:nvPr>
        </p:nvGraphicFramePr>
        <p:xfrm>
          <a:off x="1371598" y="4224205"/>
          <a:ext cx="5509848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84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output = 1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console.log(`1~100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의 숫자를 모두 곱하면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${output}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입니다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.`)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A131EF7-BD2E-4989-BBCE-41C7442FF45D}"/>
              </a:ext>
            </a:extLst>
          </p:cNvPr>
          <p:cNvSpPr/>
          <p:nvPr/>
        </p:nvSpPr>
        <p:spPr>
          <a:xfrm>
            <a:off x="1524000" y="4783015"/>
            <a:ext cx="5228492" cy="621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3EEBAC-8FF6-4934-9871-0BD3B6E4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477" y="4237994"/>
            <a:ext cx="2075218" cy="18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30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8"/>
            <a:ext cx="11281052" cy="499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확인 문제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sz="1600" dirty="0"/>
              <a:t>처음에는 조금 어려울 수 있겠지만</a:t>
            </a:r>
            <a:r>
              <a:rPr lang="en-US" altLang="ko-KR" sz="1600" dirty="0"/>
              <a:t>, </a:t>
            </a:r>
            <a:r>
              <a:rPr lang="ko-KR" altLang="en-US" sz="1600" dirty="0"/>
              <a:t>활용 예제의 피라미드를 활용해서 다음과 같은 피라미드를 만들어보기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4"/>
            </a:pPr>
            <a:endParaRPr lang="en-US" altLang="ko-KR" sz="1600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26B9A99-6C24-47EE-A55E-4959FBA64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83699"/>
              </p:ext>
            </p:extLst>
          </p:nvPr>
        </p:nvGraphicFramePr>
        <p:xfrm>
          <a:off x="1242644" y="1705373"/>
          <a:ext cx="5509848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84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&lt;script&gt;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변수를 선언합니다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let output = ''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const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size = 5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반복합니다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//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출력합니다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console.log(output)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&lt;/script&gt;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A131EF7-BD2E-4989-BBCE-41C7442FF45D}"/>
              </a:ext>
            </a:extLst>
          </p:cNvPr>
          <p:cNvSpPr/>
          <p:nvPr/>
        </p:nvSpPr>
        <p:spPr>
          <a:xfrm>
            <a:off x="1431235" y="3060090"/>
            <a:ext cx="5027944" cy="1769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EC1E82-AEB6-4B47-8175-8D8706ED58DC}"/>
              </a:ext>
            </a:extLst>
          </p:cNvPr>
          <p:cNvGrpSpPr/>
          <p:nvPr/>
        </p:nvGrpSpPr>
        <p:grpSpPr>
          <a:xfrm>
            <a:off x="7900344" y="1928918"/>
            <a:ext cx="2063373" cy="3769335"/>
            <a:chOff x="4867275" y="481012"/>
            <a:chExt cx="3211876" cy="5867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9973DB-5562-4F8D-8541-CE4A4C06F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7275" y="509587"/>
              <a:ext cx="2457450" cy="58388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A756C8-59EF-449C-9948-9E3F4B198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2851" y="481012"/>
              <a:ext cx="876300" cy="586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083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04: </a:t>
            </a:r>
            <a:r>
              <a:rPr lang="ko-KR" altLang="en-US" dirty="0"/>
              <a:t>반복문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4-1 </a:t>
            </a:r>
            <a:r>
              <a:rPr lang="ko-KR" altLang="en-US" dirty="0"/>
              <a:t>배열 </a:t>
            </a:r>
            <a:endParaRPr lang="en-US" altLang="ko-KR" dirty="0"/>
          </a:p>
          <a:p>
            <a:r>
              <a:rPr lang="en-US" altLang="ko-KR" dirty="0"/>
              <a:t>SECTION 4-2 </a:t>
            </a:r>
            <a:r>
              <a:rPr lang="ko-KR" altLang="en-US" dirty="0"/>
              <a:t>반복문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04 </a:t>
            </a:r>
            <a:r>
              <a:rPr lang="ko-KR" altLang="en-US" sz="3600" b="1" dirty="0">
                <a:cs typeface="+mj-cs"/>
              </a:rPr>
              <a:t>반복문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배열의 개념과 문법을 익혀 </a:t>
            </a:r>
            <a:r>
              <a:rPr lang="en-US" altLang="ko-KR" sz="1600" dirty="0"/>
              <a:t>while </a:t>
            </a:r>
            <a:r>
              <a:rPr lang="ko-KR" altLang="en-US" sz="1600" dirty="0"/>
              <a:t>반복문과 </a:t>
            </a:r>
            <a:r>
              <a:rPr lang="en-US" altLang="ko-KR" sz="1600" dirty="0"/>
              <a:t>for </a:t>
            </a:r>
            <a:r>
              <a:rPr lang="ko-KR" altLang="en-US" sz="1600" dirty="0"/>
              <a:t>반복문 학습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배열</a:t>
            </a:r>
            <a:r>
              <a:rPr lang="en-US" altLang="ko-KR" sz="2400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배열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(array):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 여러 자료를 묶어서 활용할 수 있는 특수한 자료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69492"/>
              </p:ext>
            </p:extLst>
          </p:nvPr>
        </p:nvGraphicFramePr>
        <p:xfrm>
          <a:off x="1524000" y="1397203"/>
          <a:ext cx="296593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str =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안녕하세요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str[2]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①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str[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str.length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- 1]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②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94478CC-6401-41E5-8360-180642A1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31380"/>
              </p:ext>
            </p:extLst>
          </p:nvPr>
        </p:nvGraphicFramePr>
        <p:xfrm>
          <a:off x="2539554" y="3483408"/>
          <a:ext cx="6940065" cy="666750"/>
        </p:xfrm>
        <a:graphic>
          <a:graphicData uri="http://schemas.openxmlformats.org/drawingml/2006/table">
            <a:tbl>
              <a:tblPr/>
              <a:tblGrid>
                <a:gridCol w="1388013">
                  <a:extLst>
                    <a:ext uri="{9D8B030D-6E8A-4147-A177-3AD203B41FA5}">
                      <a16:colId xmlns:a16="http://schemas.microsoft.com/office/drawing/2014/main" val="109335711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3726500301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1103350160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3328127321"/>
                    </a:ext>
                  </a:extLst>
                </a:gridCol>
                <a:gridCol w="1388013">
                  <a:extLst>
                    <a:ext uri="{9D8B030D-6E8A-4147-A177-3AD203B41FA5}">
                      <a16:colId xmlns:a16="http://schemas.microsoft.com/office/drawing/2014/main" val="343822587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7186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[4]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41096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4C87AD-27DF-44A3-90B2-874FD12CFBC6}"/>
              </a:ext>
            </a:extLst>
          </p:cNvPr>
          <p:cNvSpPr txBox="1"/>
          <p:nvPr/>
        </p:nvSpPr>
        <p:spPr>
          <a:xfrm>
            <a:off x="2497899" y="3114076"/>
            <a:ext cx="42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64F272-41F3-46F8-8C4F-A841F70575EA}"/>
              </a:ext>
            </a:extLst>
          </p:cNvPr>
          <p:cNvSpPr txBox="1"/>
          <p:nvPr/>
        </p:nvSpPr>
        <p:spPr>
          <a:xfrm>
            <a:off x="5636554" y="4334824"/>
            <a:ext cx="68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str[2]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F6D46-8646-4B56-9CF7-5050ED09E7A5}"/>
              </a:ext>
            </a:extLst>
          </p:cNvPr>
          <p:cNvSpPr txBox="1"/>
          <p:nvPr/>
        </p:nvSpPr>
        <p:spPr>
          <a:xfrm>
            <a:off x="8058657" y="4343816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str[str.length-1]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D5722-AA67-4D77-B2CD-3F75997F4251}"/>
              </a:ext>
            </a:extLst>
          </p:cNvPr>
          <p:cNvSpPr txBox="1"/>
          <p:nvPr/>
        </p:nvSpPr>
        <p:spPr>
          <a:xfrm>
            <a:off x="8788543" y="4832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7E5519-2C10-4AEB-97FD-69713C33EADB}"/>
              </a:ext>
            </a:extLst>
          </p:cNvPr>
          <p:cNvCxnSpPr/>
          <p:nvPr/>
        </p:nvCxnSpPr>
        <p:spPr>
          <a:xfrm flipV="1">
            <a:off x="6015247" y="4160430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8443E4-C9B7-4C04-BF67-58621568E46B}"/>
              </a:ext>
            </a:extLst>
          </p:cNvPr>
          <p:cNvCxnSpPr/>
          <p:nvPr/>
        </p:nvCxnSpPr>
        <p:spPr>
          <a:xfrm flipV="1">
            <a:off x="8810433" y="4159150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55B24C-65A1-4A11-92FD-4190C8D4B853}"/>
              </a:ext>
            </a:extLst>
          </p:cNvPr>
          <p:cNvCxnSpPr>
            <a:cxnSpLocks/>
          </p:cNvCxnSpPr>
          <p:nvPr/>
        </p:nvCxnSpPr>
        <p:spPr>
          <a:xfrm>
            <a:off x="8892493" y="4665881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C6E654-367A-48CC-B570-62516864F7EC}"/>
              </a:ext>
            </a:extLst>
          </p:cNvPr>
          <p:cNvCxnSpPr>
            <a:cxnSpLocks/>
          </p:cNvCxnSpPr>
          <p:nvPr/>
        </p:nvCxnSpPr>
        <p:spPr>
          <a:xfrm>
            <a:off x="8447017" y="4668987"/>
            <a:ext cx="93144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0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배열</a:t>
            </a:r>
            <a:r>
              <a:rPr lang="en-US" altLang="ko-KR" sz="2400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배열 만들기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55619"/>
              </p:ext>
            </p:extLst>
          </p:nvPr>
        </p:nvGraphicFramePr>
        <p:xfrm>
          <a:off x="1524000" y="1397203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, ... ,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요소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4A29EDE-9ED3-453F-A8C9-48EB28CA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84463"/>
              </p:ext>
            </p:extLst>
          </p:nvPr>
        </p:nvGraphicFramePr>
        <p:xfrm>
          <a:off x="1524000" y="2164818"/>
          <a:ext cx="60725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554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array = [273, 'String', true, function () { }, {}, [273, 103]]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array Enter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(6) [273, "String", true, ƒ, {...}, Array(2)]</a:t>
                      </a:r>
                    </a:p>
                    <a:p>
                      <a:pPr latinLnBrk="1"/>
                      <a:endParaRPr lang="ko-KR" altLang="en-US" sz="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0654A4B-9E0C-4F4B-9033-DD8BB020B4D5}"/>
              </a:ext>
            </a:extLst>
          </p:cNvPr>
          <p:cNvSpPr txBox="1"/>
          <p:nvPr/>
        </p:nvSpPr>
        <p:spPr>
          <a:xfrm>
            <a:off x="1279180" y="3402727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요소 개수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5F42D7-E56D-4AA0-88C9-A135E79F7AAD}"/>
              </a:ext>
            </a:extLst>
          </p:cNvPr>
          <p:cNvCxnSpPr>
            <a:cxnSpLocks/>
          </p:cNvCxnSpPr>
          <p:nvPr/>
        </p:nvCxnSpPr>
        <p:spPr>
          <a:xfrm>
            <a:off x="1707805" y="3207420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2E74F0-DB05-46B7-AA6B-B3384D093F7F}"/>
              </a:ext>
            </a:extLst>
          </p:cNvPr>
          <p:cNvCxnSpPr>
            <a:cxnSpLocks/>
          </p:cNvCxnSpPr>
          <p:nvPr/>
        </p:nvCxnSpPr>
        <p:spPr>
          <a:xfrm>
            <a:off x="1599186" y="3211325"/>
            <a:ext cx="2882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821F70-A563-44FA-8652-2AB5DB9F7CE6}"/>
              </a:ext>
            </a:extLst>
          </p:cNvPr>
          <p:cNvCxnSpPr>
            <a:cxnSpLocks/>
          </p:cNvCxnSpPr>
          <p:nvPr/>
        </p:nvCxnSpPr>
        <p:spPr>
          <a:xfrm>
            <a:off x="2386187" y="3207420"/>
            <a:ext cx="234993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F52E47-A2DA-4047-8C1D-137E19A71CCE}"/>
              </a:ext>
            </a:extLst>
          </p:cNvPr>
          <p:cNvSpPr txBox="1"/>
          <p:nvPr/>
        </p:nvSpPr>
        <p:spPr>
          <a:xfrm>
            <a:off x="3335894" y="34135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요소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597FE0-3D14-4C3C-9EFA-E372B2AEFCD8}"/>
              </a:ext>
            </a:extLst>
          </p:cNvPr>
          <p:cNvCxnSpPr>
            <a:cxnSpLocks/>
          </p:cNvCxnSpPr>
          <p:nvPr/>
        </p:nvCxnSpPr>
        <p:spPr>
          <a:xfrm>
            <a:off x="3561154" y="3212988"/>
            <a:ext cx="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9B31A0F-EFFC-4C9E-B815-747045F1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019" y="3466902"/>
            <a:ext cx="3038474" cy="23393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BC571B2-92E8-45ED-897B-22A1FBC9D176}"/>
              </a:ext>
            </a:extLst>
          </p:cNvPr>
          <p:cNvSpPr txBox="1"/>
          <p:nvPr/>
        </p:nvSpPr>
        <p:spPr>
          <a:xfrm>
            <a:off x="1503121" y="5078766"/>
            <a:ext cx="61077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구글 크롬 개발자 도구의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Console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에서 코드를 실행할 때 출력된 배열 결과 왼쪽에 드롭 다운 버튼 </a:t>
            </a:r>
            <a:r>
              <a:rPr lang="ko-KR" altLang="en-US" sz="1400" b="0" i="0" u="none" strike="noStrike" baseline="0" dirty="0">
                <a:solidFill>
                  <a:srgbClr val="706F6F"/>
                </a:solidFill>
                <a:latin typeface="YoonV YoonMyungjo100Std_OTF"/>
              </a:rPr>
              <a:t>▶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클릭하면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0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번째에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273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1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번째에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"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String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",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2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번째에 </a:t>
            </a:r>
            <a:r>
              <a:rPr lang="en-US" altLang="ko-KR" sz="1400" b="0" i="0" u="none" strike="noStrike" baseline="0" dirty="0">
                <a:solidFill>
                  <a:srgbClr val="000000"/>
                </a:solidFill>
                <a:latin typeface="ITC Garamond Std Lt"/>
              </a:rPr>
              <a:t>true </a:t>
            </a:r>
            <a:r>
              <a:rPr lang="ko-KR" altLang="en-US" sz="14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등의 값을 확인 할 수 있음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55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배열</a:t>
            </a:r>
            <a:r>
              <a:rPr lang="en-US" altLang="ko-KR" sz="2400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배열 요소에 접근하기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47168"/>
              </p:ext>
            </p:extLst>
          </p:nvPr>
        </p:nvGraphicFramePr>
        <p:xfrm>
          <a:off x="1524000" y="1397203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[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인덱스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]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D8E302C-C8A6-41CB-880C-0B55DC75B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7820"/>
              </p:ext>
            </p:extLst>
          </p:nvPr>
        </p:nvGraphicFramePr>
        <p:xfrm>
          <a:off x="1523999" y="1979398"/>
          <a:ext cx="473612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numbers = [273, 52, 103, 32]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numbers[0]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273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numbers[1 + 1]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103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numbers[1 * 3]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32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1AC200-8ECD-402E-85F6-6FA7B21CEADB}"/>
              </a:ext>
            </a:extLst>
          </p:cNvPr>
          <p:cNvCxnSpPr/>
          <p:nvPr/>
        </p:nvCxnSpPr>
        <p:spPr>
          <a:xfrm>
            <a:off x="2274277" y="2250831"/>
            <a:ext cx="75027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15F0A3-A5EE-40ED-975C-D9FA3A49A91B}"/>
              </a:ext>
            </a:extLst>
          </p:cNvPr>
          <p:cNvSpPr/>
          <p:nvPr/>
        </p:nvSpPr>
        <p:spPr>
          <a:xfrm>
            <a:off x="2637692" y="2250831"/>
            <a:ext cx="3130062" cy="164123"/>
          </a:xfrm>
          <a:custGeom>
            <a:avLst/>
            <a:gdLst>
              <a:gd name="connsiteX0" fmla="*/ 0 w 3130062"/>
              <a:gd name="connsiteY0" fmla="*/ 0 h 164123"/>
              <a:gd name="connsiteX1" fmla="*/ 0 w 3130062"/>
              <a:gd name="connsiteY1" fmla="*/ 164123 h 164123"/>
              <a:gd name="connsiteX2" fmla="*/ 3130062 w 3130062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2" h="164123">
                <a:moveTo>
                  <a:pt x="0" y="0"/>
                </a:moveTo>
                <a:lnTo>
                  <a:pt x="0" y="164123"/>
                </a:lnTo>
                <a:lnTo>
                  <a:pt x="3130062" y="16412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40C6A8-9FEA-45A9-B8FB-6D7538EC36BA}"/>
              </a:ext>
            </a:extLst>
          </p:cNvPr>
          <p:cNvSpPr txBox="1"/>
          <p:nvPr/>
        </p:nvSpPr>
        <p:spPr>
          <a:xfrm>
            <a:off x="5822770" y="2227385"/>
            <a:ext cx="44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① 배열은 여러 개의 요소를 갖기 때문에 일반적으로</a:t>
            </a:r>
            <a:r>
              <a:rPr lang="en-US" altLang="ko-KR" sz="1400" dirty="0">
                <a:solidFill>
                  <a:srgbClr val="FF0000"/>
                </a:solidFill>
              </a:rPr>
              <a:t/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 배열 이름을 복수형으로</a:t>
            </a:r>
            <a:r>
              <a:rPr lang="en-US" altLang="ko-KR" sz="1400" dirty="0">
                <a:solidFill>
                  <a:srgbClr val="FF0000"/>
                </a:solidFill>
              </a:rPr>
              <a:t>(number → numbers)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5088F4-F590-4E2B-A326-FF9B0D7C1D50}"/>
              </a:ext>
            </a:extLst>
          </p:cNvPr>
          <p:cNvCxnSpPr>
            <a:cxnSpLocks/>
          </p:cNvCxnSpPr>
          <p:nvPr/>
        </p:nvCxnSpPr>
        <p:spPr>
          <a:xfrm>
            <a:off x="2461847" y="3739149"/>
            <a:ext cx="56270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0B8A4C6-1B50-4541-A9EA-60DFE997EA3F}"/>
              </a:ext>
            </a:extLst>
          </p:cNvPr>
          <p:cNvSpPr/>
          <p:nvPr/>
        </p:nvSpPr>
        <p:spPr>
          <a:xfrm>
            <a:off x="2766647" y="3739150"/>
            <a:ext cx="3001107" cy="199782"/>
          </a:xfrm>
          <a:custGeom>
            <a:avLst/>
            <a:gdLst>
              <a:gd name="connsiteX0" fmla="*/ 0 w 3130062"/>
              <a:gd name="connsiteY0" fmla="*/ 0 h 164123"/>
              <a:gd name="connsiteX1" fmla="*/ 0 w 3130062"/>
              <a:gd name="connsiteY1" fmla="*/ 164123 h 164123"/>
              <a:gd name="connsiteX2" fmla="*/ 3130062 w 3130062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0062" h="164123">
                <a:moveTo>
                  <a:pt x="0" y="0"/>
                </a:moveTo>
                <a:lnTo>
                  <a:pt x="0" y="164123"/>
                </a:lnTo>
                <a:lnTo>
                  <a:pt x="3130062" y="164123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76F64B-C040-4CFE-A18A-40ED3A75053B}"/>
              </a:ext>
            </a:extLst>
          </p:cNvPr>
          <p:cNvSpPr txBox="1"/>
          <p:nvPr/>
        </p:nvSpPr>
        <p:spPr>
          <a:xfrm>
            <a:off x="5822770" y="3712964"/>
            <a:ext cx="4458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② </a:t>
            </a:r>
            <a:r>
              <a:rPr lang="en-US" altLang="ko-KR" sz="1400" dirty="0">
                <a:solidFill>
                  <a:srgbClr val="FF0000"/>
                </a:solidFill>
              </a:rPr>
              <a:t>numbers[1 + 1], numbers[1 * 3]</a:t>
            </a:r>
            <a:r>
              <a:rPr lang="ko-KR" altLang="en-US" sz="1400" dirty="0">
                <a:solidFill>
                  <a:srgbClr val="FF0000"/>
                </a:solidFill>
              </a:rPr>
              <a:t>처럼 대괄호 안에 계산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식을 넣을 수도 있음</a:t>
            </a:r>
          </a:p>
        </p:txBody>
      </p:sp>
    </p:spTree>
    <p:extLst>
      <p:ext uri="{BB962C8B-B14F-4D97-AF65-F5344CB8AC3E}">
        <p14:creationId xmlns:p14="http://schemas.microsoft.com/office/powerpoint/2010/main" val="1850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배열</a:t>
            </a:r>
            <a:r>
              <a:rPr lang="en-US" altLang="ko-KR" sz="2400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99963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n-ea"/>
                <a:ea typeface="+mn-ea"/>
              </a:rPr>
              <a:t>배열 요소 개수 확인하기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자바스크립트</a:t>
            </a:r>
            <a:endParaRPr lang="ko-KR" alt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8F08E15-25F5-4FE6-A7FD-DCDF136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04797"/>
              </p:ext>
            </p:extLst>
          </p:nvPr>
        </p:nvGraphicFramePr>
        <p:xfrm>
          <a:off x="1524000" y="1397203"/>
          <a:ext cx="29659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배열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.length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1D8E302C-C8A6-41CB-880C-0B55DC75B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89218"/>
              </p:ext>
            </p:extLst>
          </p:nvPr>
        </p:nvGraphicFramePr>
        <p:xfrm>
          <a:off x="1523999" y="1979398"/>
          <a:ext cx="473612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123">
                  <a:extLst>
                    <a:ext uri="{9D8B030D-6E8A-4147-A177-3AD203B41FA5}">
                      <a16:colId xmlns:a16="http://schemas.microsoft.com/office/drawing/2014/main" val="861803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const fruits = ['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배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사과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키위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', '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']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undefined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fruits.length</a:t>
                      </a:r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&gt; fruits[</a:t>
                      </a:r>
                      <a:r>
                        <a:rPr lang="en-US" altLang="ko-KR" sz="1600" b="0" dirty="0" err="1">
                          <a:solidFill>
                            <a:sysClr val="windowText" lastClr="000000"/>
                          </a:solidFill>
                        </a:rPr>
                        <a:t>fruits.length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 - 1]</a:t>
                      </a:r>
                    </a:p>
                    <a:p>
                      <a:pPr latinLnBrk="1"/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</a:rPr>
                        <a:t>바나나</a:t>
                      </a:r>
                      <a:r>
                        <a:rPr lang="en-US" altLang="ko-KR" sz="1600" b="0" dirty="0">
                          <a:solidFill>
                            <a:sysClr val="windowText" lastClr="000000"/>
                          </a:solidFill>
                        </a:rPr>
                        <a:t>"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7204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FE5EA76-734C-4941-9F2C-DBDE2936AB27}"/>
              </a:ext>
            </a:extLst>
          </p:cNvPr>
          <p:cNvSpPr txBox="1"/>
          <p:nvPr/>
        </p:nvSpPr>
        <p:spPr>
          <a:xfrm>
            <a:off x="5878173" y="2056369"/>
            <a:ext cx="461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dirty="0">
                <a:solidFill>
                  <a:srgbClr val="FF0000"/>
                </a:solidFill>
              </a:rPr>
              <a:t>배열 이름을 복수형으로 </a:t>
            </a:r>
            <a:r>
              <a:rPr lang="ko-KR" altLang="en-US" sz="1400" dirty="0">
                <a:solidFill>
                  <a:srgbClr val="FF0000"/>
                </a:solidFill>
              </a:rPr>
              <a:t>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3751B8-B5DE-4999-8D29-AE71AD6DBA31}"/>
              </a:ext>
            </a:extLst>
          </p:cNvPr>
          <p:cNvSpPr txBox="1"/>
          <p:nvPr/>
        </p:nvSpPr>
        <p:spPr>
          <a:xfrm>
            <a:off x="5878173" y="2740395"/>
            <a:ext cx="461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FF0000"/>
                </a:solidFill>
              </a:rPr>
              <a:t>4 </a:t>
            </a:r>
            <a:r>
              <a:rPr lang="ko-KR" altLang="en-US" sz="1400" b="0" dirty="0">
                <a:solidFill>
                  <a:srgbClr val="FF0000"/>
                </a:solidFill>
              </a:rPr>
              <a:t>배열 </a:t>
            </a:r>
            <a:r>
              <a:rPr lang="en-US" altLang="ko-KR" sz="1400" b="0" dirty="0">
                <a:solidFill>
                  <a:srgbClr val="FF0000"/>
                </a:solidFill>
              </a:rPr>
              <a:t>fruits</a:t>
            </a:r>
            <a:r>
              <a:rPr lang="ko-KR" altLang="en-US" sz="1400" b="0" dirty="0">
                <a:solidFill>
                  <a:srgbClr val="FF0000"/>
                </a:solidFill>
              </a:rPr>
              <a:t>에 </a:t>
            </a:r>
            <a:r>
              <a:rPr lang="en-US" altLang="ko-KR" sz="1400" b="0" dirty="0">
                <a:solidFill>
                  <a:srgbClr val="FF0000"/>
                </a:solidFill>
              </a:rPr>
              <a:t>4</a:t>
            </a:r>
            <a:r>
              <a:rPr lang="ko-KR" altLang="en-US" sz="1400" b="0" dirty="0">
                <a:solidFill>
                  <a:srgbClr val="FF0000"/>
                </a:solidFill>
              </a:rPr>
              <a:t>개의 요소가 들어있으므로 </a:t>
            </a:r>
            <a:r>
              <a:rPr lang="en-US" altLang="ko-KR" sz="1400" b="0" dirty="0">
                <a:solidFill>
                  <a:srgbClr val="FF0000"/>
                </a:solidFill>
              </a:rPr>
              <a:t>4</a:t>
            </a:r>
            <a:r>
              <a:rPr lang="ko-KR" altLang="en-US" sz="1400" b="0" dirty="0">
                <a:solidFill>
                  <a:srgbClr val="FF0000"/>
                </a:solidFill>
              </a:rPr>
              <a:t>를 출력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A93CBC-4278-48C6-A63A-0B22AE601015}"/>
              </a:ext>
            </a:extLst>
          </p:cNvPr>
          <p:cNvSpPr txBox="1"/>
          <p:nvPr/>
        </p:nvSpPr>
        <p:spPr>
          <a:xfrm>
            <a:off x="5878173" y="3502052"/>
            <a:ext cx="46126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fruits[4-1], </a:t>
            </a:r>
            <a:r>
              <a:rPr lang="ko-KR" altLang="en-US" sz="1400" dirty="0">
                <a:solidFill>
                  <a:srgbClr val="FF0000"/>
                </a:solidFill>
              </a:rPr>
              <a:t>배열의 </a:t>
            </a:r>
            <a:r>
              <a:rPr lang="en-US" altLang="ko-KR" sz="1400" dirty="0">
                <a:solidFill>
                  <a:srgbClr val="FF0000"/>
                </a:solidFill>
              </a:rPr>
              <a:t>3</a:t>
            </a:r>
            <a:r>
              <a:rPr lang="ko-KR" altLang="en-US" sz="1400" dirty="0">
                <a:solidFill>
                  <a:srgbClr val="FF0000"/>
                </a:solidFill>
              </a:rPr>
              <a:t>번째 요소인 “바나나”를 출력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4717AF-2EF0-4E42-95E6-113E8D4A4611}"/>
              </a:ext>
            </a:extLst>
          </p:cNvPr>
          <p:cNvCxnSpPr>
            <a:cxnSpLocks/>
          </p:cNvCxnSpPr>
          <p:nvPr/>
        </p:nvCxnSpPr>
        <p:spPr>
          <a:xfrm>
            <a:off x="5416062" y="2151642"/>
            <a:ext cx="351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CF96CE-4FDD-429C-AE7C-17F22D6F390B}"/>
              </a:ext>
            </a:extLst>
          </p:cNvPr>
          <p:cNvCxnSpPr>
            <a:cxnSpLocks/>
          </p:cNvCxnSpPr>
          <p:nvPr/>
        </p:nvCxnSpPr>
        <p:spPr>
          <a:xfrm>
            <a:off x="3282462" y="2894283"/>
            <a:ext cx="248529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165D0E-B566-4523-85FE-DB5DE6D2BA1A}"/>
              </a:ext>
            </a:extLst>
          </p:cNvPr>
          <p:cNvCxnSpPr>
            <a:cxnSpLocks/>
          </p:cNvCxnSpPr>
          <p:nvPr/>
        </p:nvCxnSpPr>
        <p:spPr>
          <a:xfrm>
            <a:off x="3892060" y="3655940"/>
            <a:ext cx="187569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21324</TotalTime>
  <Words>3414</Words>
  <Application>Microsoft Office PowerPoint</Application>
  <PresentationFormat>와이드스크린</PresentationFormat>
  <Paragraphs>746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ITC Garamond Std Lt</vt:lpstr>
      <vt:lpstr>PCSJUS+RixVeryGoodPM</vt:lpstr>
      <vt:lpstr>YoonV YoonMyungjo100Std_OTF</vt:lpstr>
      <vt:lpstr>맑은 고딕</vt:lpstr>
      <vt:lpstr>맑은 고딕</vt:lpstr>
      <vt:lpstr>시스템 서체</vt:lpstr>
      <vt:lpstr>Arial</vt:lpstr>
      <vt:lpstr>Calibri</vt:lpstr>
      <vt:lpstr>Wingdings</vt:lpstr>
      <vt:lpstr>Office 테마</vt:lpstr>
      <vt:lpstr>혼자 공부하는 자바스크립트</vt:lpstr>
      <vt:lpstr>시작하기전에</vt:lpstr>
      <vt:lpstr>이 책의 학습 목표</vt:lpstr>
      <vt:lpstr>Contents</vt:lpstr>
      <vt:lpstr>PowerPoint 프레젠테이션</vt:lpstr>
      <vt:lpstr>SECTION 4-1 배열(1)</vt:lpstr>
      <vt:lpstr>SECTION 4-1 배열(2)</vt:lpstr>
      <vt:lpstr>SECTION 4-1 배열(3)</vt:lpstr>
      <vt:lpstr>SECTION 4-1 배열(4)</vt:lpstr>
      <vt:lpstr>SECTION 4-1 배열(5)</vt:lpstr>
      <vt:lpstr>SECTION 4-1 배열(6)</vt:lpstr>
      <vt:lpstr>SECTION 4-1 배열(7)</vt:lpstr>
      <vt:lpstr>SECTION 4-1 배열(8)</vt:lpstr>
      <vt:lpstr>SECTION 4-1 배열(8)</vt:lpstr>
      <vt:lpstr>[좀 더 알아보기①]</vt:lpstr>
      <vt:lpstr>[좀 더 알아보기②]</vt:lpstr>
      <vt:lpstr>[마무리①]</vt:lpstr>
      <vt:lpstr>[마무리②]</vt:lpstr>
      <vt:lpstr>SECTION 4-2 반복문(1)</vt:lpstr>
      <vt:lpstr>SECTION 4-2 반복문(2)</vt:lpstr>
      <vt:lpstr>SECTION 4-2 반복문(3)</vt:lpstr>
      <vt:lpstr>SECTION 4-2 반복문(4)</vt:lpstr>
      <vt:lpstr>SECTION 4-2 반복문(5)</vt:lpstr>
      <vt:lpstr>SECTION 4-2 반복문(6)</vt:lpstr>
      <vt:lpstr>SECTION 4-2 반복문(7)</vt:lpstr>
      <vt:lpstr>SECTION 4-2 반복문(8)</vt:lpstr>
      <vt:lpstr>SECTION 4-2 반복문(9)</vt:lpstr>
      <vt:lpstr>SECTION 4-2 반복문(10)</vt:lpstr>
      <vt:lpstr>SECTION 4-2 반복문(11)</vt:lpstr>
      <vt:lpstr>SECTION 4-2 반복문(12)</vt:lpstr>
      <vt:lpstr>SECTION 4-2 반복문(13)</vt:lpstr>
      <vt:lpstr>SECTION 4-2 반복문(14)</vt:lpstr>
      <vt:lpstr>SECTION 4-2 반복문(15)</vt:lpstr>
      <vt:lpstr>[마무리①]</vt:lpstr>
      <vt:lpstr>[마무리②]</vt:lpstr>
      <vt:lpstr>[마무리③]</vt:lpstr>
      <vt:lpstr>[마무리④]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KB</cp:lastModifiedBy>
  <cp:revision>502</cp:revision>
  <dcterms:created xsi:type="dcterms:W3CDTF">2020-01-31T07:25:46Z</dcterms:created>
  <dcterms:modified xsi:type="dcterms:W3CDTF">2021-03-31T03:07:14Z</dcterms:modified>
</cp:coreProperties>
</file>