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2333" r:id="rId2"/>
    <p:sldId id="2101" r:id="rId3"/>
    <p:sldId id="2334" r:id="rId4"/>
    <p:sldId id="2345" r:id="rId5"/>
    <p:sldId id="2341" r:id="rId6"/>
    <p:sldId id="2383" r:id="rId7"/>
    <p:sldId id="2385" r:id="rId8"/>
    <p:sldId id="2386" r:id="rId9"/>
    <p:sldId id="2387" r:id="rId10"/>
    <p:sldId id="2388" r:id="rId11"/>
    <p:sldId id="2389" r:id="rId12"/>
    <p:sldId id="2390" r:id="rId13"/>
    <p:sldId id="2391" r:id="rId14"/>
    <p:sldId id="2392" r:id="rId15"/>
    <p:sldId id="2393" r:id="rId16"/>
    <p:sldId id="2394" r:id="rId17"/>
    <p:sldId id="2395" r:id="rId18"/>
    <p:sldId id="2397" r:id="rId19"/>
    <p:sldId id="2398" r:id="rId20"/>
    <p:sldId id="2399" r:id="rId21"/>
    <p:sldId id="2400" r:id="rId22"/>
    <p:sldId id="2401" r:id="rId23"/>
    <p:sldId id="2402" r:id="rId24"/>
    <p:sldId id="2403" r:id="rId25"/>
    <p:sldId id="2404" r:id="rId26"/>
    <p:sldId id="2405" r:id="rId27"/>
    <p:sldId id="2406" r:id="rId28"/>
    <p:sldId id="2430" r:id="rId29"/>
    <p:sldId id="2431" r:id="rId30"/>
    <p:sldId id="2432" r:id="rId31"/>
    <p:sldId id="2433" r:id="rId32"/>
    <p:sldId id="2434" r:id="rId33"/>
    <p:sldId id="2410" r:id="rId34"/>
    <p:sldId id="2411" r:id="rId35"/>
    <p:sldId id="2412" r:id="rId36"/>
    <p:sldId id="2413" r:id="rId37"/>
    <p:sldId id="2414" r:id="rId38"/>
    <p:sldId id="2415" r:id="rId39"/>
    <p:sldId id="2416" r:id="rId40"/>
    <p:sldId id="2417" r:id="rId41"/>
    <p:sldId id="2418" r:id="rId42"/>
    <p:sldId id="2419" r:id="rId43"/>
    <p:sldId id="2420" r:id="rId44"/>
    <p:sldId id="2421" r:id="rId45"/>
    <p:sldId id="2422" r:id="rId46"/>
    <p:sldId id="2423" r:id="rId47"/>
    <p:sldId id="2424" r:id="rId48"/>
    <p:sldId id="2425" r:id="rId49"/>
    <p:sldId id="2426" r:id="rId50"/>
    <p:sldId id="2427" r:id="rId51"/>
    <p:sldId id="2428" r:id="rId52"/>
    <p:sldId id="2384" r:id="rId53"/>
    <p:sldId id="2429" r:id="rId54"/>
    <p:sldId id="2407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546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797" userDrawn="1">
          <p15:clr>
            <a:srgbClr val="A4A3A4"/>
          </p15:clr>
        </p15:guide>
        <p15:guide id="8" orient="horz" pos="550" userDrawn="1">
          <p15:clr>
            <a:srgbClr val="A4A3A4"/>
          </p15:clr>
        </p15:guide>
        <p15:guide id="9" pos="461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436"/>
    <a:srgbClr val="A50021"/>
    <a:srgbClr val="4BB0A0"/>
    <a:srgbClr val="43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116" d="100"/>
          <a:sy n="116" d="100"/>
        </p:scale>
        <p:origin x="-270" y="-102"/>
      </p:cViewPr>
      <p:guideLst>
        <p:guide orient="horz" pos="2341"/>
        <p:guide orient="horz" pos="2546"/>
        <p:guide orient="horz" pos="1797"/>
        <p:guide orient="horz" pos="550"/>
        <p:guide pos="3840"/>
        <p:guide pos="3999"/>
        <p:guide pos="960"/>
        <p:guide pos="461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xmlns="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xmlns="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xmlns="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xmlns="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772532" cy="3591827"/>
          </a:xfrm>
        </p:spPr>
        <p:txBody>
          <a:bodyPr/>
          <a:lstStyle/>
          <a:p>
            <a:r>
              <a:rPr lang="ko-KR" altLang="en-US" sz="4400" dirty="0"/>
              <a:t>혼자 공부하는 자바스크립트</a:t>
            </a:r>
            <a:endParaRPr lang="x-none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05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FDB7C0-AFF4-4C8E-B02F-6D4EF72A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699" y="1066888"/>
            <a:ext cx="2611058" cy="3591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선언적 함수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선언적 함수 선언하기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5-1-2.html)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실행 결과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45390E0-8C5E-49D9-9EC8-3722FE6BE713}"/>
              </a:ext>
            </a:extLst>
          </p:cNvPr>
          <p:cNvGrpSpPr/>
          <p:nvPr/>
        </p:nvGrpSpPr>
        <p:grpSpPr>
          <a:xfrm>
            <a:off x="1524000" y="1622809"/>
            <a:ext cx="8696325" cy="4572000"/>
            <a:chOff x="1524000" y="1622809"/>
            <a:chExt cx="8696325" cy="4572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237088D3-D568-4D6F-951C-1D1DF16F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622809"/>
              <a:ext cx="8696325" cy="4572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9F28516-5C47-4109-9D52-A2A3E9806519}"/>
                </a:ext>
              </a:extLst>
            </p:cNvPr>
            <p:cNvSpPr/>
            <p:nvPr/>
          </p:nvSpPr>
          <p:spPr>
            <a:xfrm>
              <a:off x="2836985" y="4076700"/>
              <a:ext cx="4103077" cy="331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4333FA5-15E9-4364-A6BB-2BD217A4FD40}"/>
                </a:ext>
              </a:extLst>
            </p:cNvPr>
            <p:cNvSpPr/>
            <p:nvPr/>
          </p:nvSpPr>
          <p:spPr>
            <a:xfrm rot="21060915">
              <a:off x="2158699" y="4336646"/>
              <a:ext cx="750277" cy="70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998C9C54-9D99-499C-8E17-CE5ADE45A258}"/>
                </a:ext>
              </a:extLst>
            </p:cNvPr>
            <p:cNvSpPr/>
            <p:nvPr/>
          </p:nvSpPr>
          <p:spPr>
            <a:xfrm>
              <a:off x="1868994" y="4632466"/>
              <a:ext cx="432246" cy="68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F7CC324-7BC2-4798-9A21-0E12350A76C7}"/>
              </a:ext>
            </a:extLst>
          </p:cNvPr>
          <p:cNvCxnSpPr/>
          <p:nvPr/>
        </p:nvCxnSpPr>
        <p:spPr>
          <a:xfrm>
            <a:off x="1903409" y="4666756"/>
            <a:ext cx="3634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FB939857-A426-4C39-B30F-322B117FD6D4}"/>
              </a:ext>
            </a:extLst>
          </p:cNvPr>
          <p:cNvSpPr/>
          <p:nvPr/>
        </p:nvSpPr>
        <p:spPr>
          <a:xfrm>
            <a:off x="2180491" y="4090843"/>
            <a:ext cx="1348154" cy="363925"/>
          </a:xfrm>
          <a:custGeom>
            <a:avLst/>
            <a:gdLst>
              <a:gd name="connsiteX0" fmla="*/ 0 w 1477108"/>
              <a:gd name="connsiteY0" fmla="*/ 318028 h 318028"/>
              <a:gd name="connsiteX1" fmla="*/ 937846 w 1477108"/>
              <a:gd name="connsiteY1" fmla="*/ 13228 h 318028"/>
              <a:gd name="connsiteX2" fmla="*/ 1477108 w 1477108"/>
              <a:gd name="connsiteY2" fmla="*/ 83567 h 318028"/>
              <a:gd name="connsiteX0" fmla="*/ 0 w 1465385"/>
              <a:gd name="connsiteY0" fmla="*/ 347285 h 347285"/>
              <a:gd name="connsiteX1" fmla="*/ 937846 w 1465385"/>
              <a:gd name="connsiteY1" fmla="*/ 42485 h 347285"/>
              <a:gd name="connsiteX2" fmla="*/ 1465385 w 1465385"/>
              <a:gd name="connsiteY2" fmla="*/ 30762 h 347285"/>
              <a:gd name="connsiteX0" fmla="*/ 0 w 1348154"/>
              <a:gd name="connsiteY0" fmla="*/ 363925 h 363925"/>
              <a:gd name="connsiteX1" fmla="*/ 937846 w 1348154"/>
              <a:gd name="connsiteY1" fmla="*/ 59125 h 363925"/>
              <a:gd name="connsiteX2" fmla="*/ 1348154 w 1348154"/>
              <a:gd name="connsiteY2" fmla="*/ 23956 h 36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154" h="363925">
                <a:moveTo>
                  <a:pt x="0" y="363925"/>
                </a:moveTo>
                <a:cubicBezTo>
                  <a:pt x="345830" y="231063"/>
                  <a:pt x="691661" y="98202"/>
                  <a:pt x="937846" y="59125"/>
                </a:cubicBezTo>
                <a:cubicBezTo>
                  <a:pt x="1184031" y="20048"/>
                  <a:pt x="1201615" y="-30752"/>
                  <a:pt x="1348154" y="2395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FA38ED-F7C2-49A9-B433-9B5606C6C01A}"/>
              </a:ext>
            </a:extLst>
          </p:cNvPr>
          <p:cNvSpPr txBox="1"/>
          <p:nvPr/>
        </p:nvSpPr>
        <p:spPr>
          <a:xfrm>
            <a:off x="3528978" y="3965028"/>
            <a:ext cx="37744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이전과 다르게 함수에 이름이 붙어 있음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25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매개변수와 리턴값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prompt()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함수의 매개변수와 리턴값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사용자 정의 함수의 매개변수와 리턴값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매개변수와 리턴값을 갖는 함수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xmlns="" id="{EAADACCE-F8CF-4B38-B4BA-3C35179F9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987672"/>
              </p:ext>
            </p:extLst>
          </p:nvPr>
        </p:nvGraphicFramePr>
        <p:xfrm>
          <a:off x="1524000" y="1627894"/>
          <a:ext cx="5420415" cy="73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041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function prompt(message?: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string,_default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?:string): string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Prompt()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902898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xmlns="" id="{D89DD850-AF62-4117-97F2-A44D8B0F5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99531"/>
              </p:ext>
            </p:extLst>
          </p:nvPr>
        </p:nvGraphicFramePr>
        <p:xfrm>
          <a:off x="1524000" y="2650614"/>
          <a:ext cx="5420415" cy="73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041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function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():void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902898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xmlns="" id="{772E7849-3C40-4FAA-905F-FDFD50574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65831"/>
              </p:ext>
            </p:extLst>
          </p:nvPr>
        </p:nvGraphicFramePr>
        <p:xfrm>
          <a:off x="1524000" y="3747418"/>
          <a:ext cx="542041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041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return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리턴값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97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매개변수와 리턴값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기본 형태의 함수 만들기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5-1-3.html)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xmlns="" id="{772E7849-3C40-4FAA-905F-FDFD50574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312447"/>
              </p:ext>
            </p:extLst>
          </p:nvPr>
        </p:nvGraphicFramePr>
        <p:xfrm>
          <a:off x="1524000" y="1640841"/>
          <a:ext cx="36927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769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f(x)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return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x * x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console.log(f(3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99D6D0-C703-44E4-8B1D-C193659F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28" y="2816225"/>
            <a:ext cx="1654722" cy="9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2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기본적인 함수 예제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윤년을 확인하는 함수 만들기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조건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1) 4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로 나누어 떨어지는 해는 윤년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조건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2) 100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으로 나누어 떨어지는 해는 윤년이 아님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조건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3) 400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으로 나누어 떨어지는 해는 윤년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윤년인지 확인하는 함수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5-1-4.html)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xmlns="" id="{772E7849-3C40-4FAA-905F-FDFD50574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72208"/>
              </p:ext>
            </p:extLst>
          </p:nvPr>
        </p:nvGraphicFramePr>
        <p:xfrm>
          <a:off x="1524000" y="3031390"/>
          <a:ext cx="6729046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046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(year)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return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(year % 4 === 0) &amp;&amp; (year % 100 !== 0) || (year % 400 === 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(`2020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년은 윤년일까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 ===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(2020)}`)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(`2010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년은 윤년일까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 ===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(2010)}`)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(`2000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년은 윤년일까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 ===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(2000)}`)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(`1900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년은 윤년일까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 ===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(1900)}`)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805FFBD-87E9-4FCA-AD56-1376CD07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176" y="3569595"/>
            <a:ext cx="3389549" cy="17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기본적인 함수 예제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A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부터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B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까지 더하는 함수 만들기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부터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B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까지 더하는 함수 만들기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a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부터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b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까지 더하는 함수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5-1-5.html)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xmlns="" id="{772E7849-3C40-4FAA-905F-FDFD50574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88843"/>
              </p:ext>
            </p:extLst>
          </p:nvPr>
        </p:nvGraphicFramePr>
        <p:xfrm>
          <a:off x="1524000" y="2400049"/>
          <a:ext cx="546295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sumAll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(a, b)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output = 0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04     for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(let i = a; i &lt;= b;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  output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+= 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return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output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부터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까지의 합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sumAll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(1, 100)}`)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부터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까지의 합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sumAll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(1, 500)}`)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38D6C4-D5A2-4377-BFFE-3C61587CC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39" y="4076700"/>
            <a:ext cx="2990483" cy="12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6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기본적인 함수 예제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최솟값을 구하는 함수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5-1-6.html)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xmlns="" id="{772E7849-3C40-4FAA-905F-FDFD50574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16981"/>
              </p:ext>
            </p:extLst>
          </p:nvPr>
        </p:nvGraphicFramePr>
        <p:xfrm>
          <a:off x="1524000" y="1668529"/>
          <a:ext cx="5462954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min(array)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output = array[0]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for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(const item of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현재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output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보다 더 작은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item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 있다면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  if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(output &gt; item)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output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의 값을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item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으로 변경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    output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item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return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output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testArray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[52, 273, 32, 103, 275, 24, 57]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testArray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중에서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최솟값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${min(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testArray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3A27F3-318E-4935-99E7-21B195B27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54" y="4374594"/>
            <a:ext cx="3681046" cy="12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29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나머지 매개변수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가변 매개변수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호출할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때 매개변수의 개수가 고정적이지 않은 함수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자바스크립트에서 이러한 함수를 구현할 때는 </a:t>
            </a:r>
            <a:r>
              <a:rPr lang="ko-KR" altLang="en-US" sz="1600" b="0" i="0" u="none" strike="noStrike" baseline="0" dirty="0">
                <a:solidFill>
                  <a:srgbClr val="FF0000"/>
                </a:solidFill>
                <a:latin typeface="+mn-ea"/>
                <a:ea typeface="+mn-ea"/>
              </a:rPr>
              <a:t>나머지 매개변수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(rest parameter)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라는 특이한 형태의 문법을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나머지 매개변수를 사용한 배열 만들기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5-1-7.html)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xmlns="" id="{772E7849-3C40-4FAA-905F-FDFD50574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20340"/>
              </p:ext>
            </p:extLst>
          </p:nvPr>
        </p:nvGraphicFramePr>
        <p:xfrm>
          <a:off x="1524000" y="1942263"/>
          <a:ext cx="546295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(...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나머지 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 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xmlns="" id="{B499E471-6C5C-484A-9AA4-8B167E641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79076"/>
              </p:ext>
            </p:extLst>
          </p:nvPr>
        </p:nvGraphicFramePr>
        <p:xfrm>
          <a:off x="1524000" y="3132993"/>
          <a:ext cx="546295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sample(...items)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console.log(items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sample(1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2)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sample(1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2, 3)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sample(1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2, 3, 4)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EE136D8-EE6E-4A2A-A642-1178379B9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240" y="3831284"/>
            <a:ext cx="1849754" cy="15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86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나머지 매개변수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나머지 매개변수를 사용한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min()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함수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5-1-8.html)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xmlns="" id="{B499E471-6C5C-484A-9AA4-8B167E641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26979"/>
              </p:ext>
            </p:extLst>
          </p:nvPr>
        </p:nvGraphicFramePr>
        <p:xfrm>
          <a:off x="1524000" y="1673225"/>
          <a:ext cx="5462954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나머지 매개변수를 사용한 함수 만들기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min(...items)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매개변수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items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는 배열처럼 사용합니다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output = items[0]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for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(const item of items)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  if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(output &gt; item)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    output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item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  return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12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14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 호출하기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('min(52, 273, 32, 103, 275, 24, 57)')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16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(`= ${min(52, 273, 32, 103, 275, 24, 57)}`)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17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D3AA294-1601-4C02-B24D-9EC19BDCB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660" y="4173415"/>
            <a:ext cx="4036305" cy="12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나머지 매개변수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나머지 매개변수와 일반 매개변수 조합하기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나머지 매개변수와 일반 매개변수를 갖는 함수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5-1-9.html)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xmlns="" id="{B499E471-6C5C-484A-9AA4-8B167E641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2100"/>
              </p:ext>
            </p:extLst>
          </p:nvPr>
        </p:nvGraphicFramePr>
        <p:xfrm>
          <a:off x="1523999" y="1673225"/>
          <a:ext cx="57560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...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나머지 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 }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60F49182-03B5-48BA-8B8C-1295C221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71110"/>
              </p:ext>
            </p:extLst>
          </p:nvPr>
        </p:nvGraphicFramePr>
        <p:xfrm>
          <a:off x="1523999" y="2710215"/>
          <a:ext cx="575603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sample(a, b, ...c)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console.log(a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b, c)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sample(1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2)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sample(1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2, 3)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sample(1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2, 3, 4)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792C52-01D5-487E-9C9B-45505A03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257" y="3467453"/>
            <a:ext cx="1565550" cy="15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66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나머지 매개변수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Array.isArray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매개변수로 들어온 자료형이 배열인지 숫자인지 확인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매개변수의 자료형에 따라 다르게 작동하는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min()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함수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5-1-10.html)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60F49182-03B5-48BA-8B8C-1295C221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38515"/>
              </p:ext>
            </p:extLst>
          </p:nvPr>
        </p:nvGraphicFramePr>
        <p:xfrm>
          <a:off x="1513785" y="2324453"/>
          <a:ext cx="575603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min(first, ...rests) {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    //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변수 선언하기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    let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output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    let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items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    //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매개변수의 자료형에 따라 조건 분기하기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08     if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000" b="0" dirty="0" err="1">
                          <a:solidFill>
                            <a:srgbClr val="FF0000"/>
                          </a:solidFill>
                        </a:rPr>
                        <a:t>Array.isArray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(first)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09    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output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= first[0]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      items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= first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}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else if (</a:t>
                      </a:r>
                      <a:r>
                        <a:rPr lang="en-US" altLang="ko-KR" sz="10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(first) === 'number') {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12 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      output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first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      items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= rests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16 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이전 절에서 살펴보았던 최솟값 구하는 공식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17 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    for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(const item of items) {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18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  if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(output &gt; item) {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19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output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= item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21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22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return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23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25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console.log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(`min(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배열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): ${min([52, 273, 32, 103, 275, 24, 57])}`)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26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console.log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(`min(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...): ${min(52, 273, 32, 103, 275, 24, 57)}`)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27 &lt;/script&gt;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4530938-588E-4334-BFC8-895341DD7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662" y="5199018"/>
            <a:ext cx="2855302" cy="12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8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ko-KR" dirty="0"/>
          </a:p>
          <a:p>
            <a:r>
              <a:rPr lang="ko-KR" altLang="en-US" b="1" dirty="0"/>
              <a:t>예제 다운로드 및 동영상 강의</a:t>
            </a:r>
            <a:endParaRPr lang="en-US" altLang="ko-KR" b="1" dirty="0"/>
          </a:p>
          <a:p>
            <a:r>
              <a:rPr lang="en-US" altLang="ko-KR" sz="1600" dirty="0"/>
              <a:t>https://hanbit.co.kr/store/books/look.php?p_code=B8393055290</a:t>
            </a:r>
          </a:p>
          <a:p>
            <a:endParaRPr lang="en-US" altLang="ko-KR" sz="1600" dirty="0"/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저자 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r>
              <a:rPr lang="ko-KR" altLang="en-US" b="1" dirty="0">
                <a:solidFill>
                  <a:prstClr val="black"/>
                </a:solidFill>
              </a:rPr>
              <a:t>윤인성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/>
            <a:endParaRPr lang="ko-KR" altLang="en-US" sz="1600" dirty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출근하는 게 싫어서 책을 집필하기 시작했다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현재 직업 특성상 집에서 나갈 이유가 별로 없다는 것에 굉장히 만족하는 성격이기도 하다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홍차와 커피를 좋아하며 기타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가야금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그림 그리기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스컬핑 등이 취미이다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저서로는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ko-KR" altLang="en-US" sz="1600" dirty="0">
                <a:solidFill>
                  <a:prstClr val="black"/>
                </a:solidFill>
              </a:rPr>
              <a:t>혼자 공부하는 파이썬</a:t>
            </a:r>
            <a:r>
              <a:rPr lang="en-US" altLang="ko-KR" sz="1600" dirty="0">
                <a:solidFill>
                  <a:prstClr val="black"/>
                </a:solidFill>
              </a:rPr>
              <a:t>』, 『IT </a:t>
            </a:r>
            <a:r>
              <a:rPr lang="en-US" altLang="ko-KR" sz="1600" dirty="0" err="1">
                <a:solidFill>
                  <a:prstClr val="black"/>
                </a:solidFill>
              </a:rPr>
              <a:t>CookBook</a:t>
            </a:r>
            <a:r>
              <a:rPr lang="en-US" altLang="ko-KR" sz="1600" dirty="0">
                <a:solidFill>
                  <a:prstClr val="black"/>
                </a:solidFill>
              </a:rPr>
              <a:t>, HTML5 </a:t>
            </a:r>
            <a:r>
              <a:rPr lang="ko-KR" altLang="en-US" sz="1600" dirty="0">
                <a:solidFill>
                  <a:prstClr val="black"/>
                </a:solidFill>
              </a:rPr>
              <a:t>웹 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 err="1">
                <a:solidFill>
                  <a:prstClr val="black"/>
                </a:solidFill>
              </a:rPr>
              <a:t>JavaScript+jQuery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>
                <a:solidFill>
                  <a:prstClr val="black"/>
                </a:solidFill>
              </a:rPr>
              <a:t>Node.js </a:t>
            </a:r>
            <a:r>
              <a:rPr lang="ko-KR" altLang="en-US" sz="1600" dirty="0">
                <a:solidFill>
                  <a:prstClr val="black"/>
                </a:solidFill>
              </a:rPr>
              <a:t>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 디자인을 위한 </a:t>
            </a:r>
            <a:r>
              <a:rPr lang="en-US" altLang="ko-KR" sz="1600" dirty="0">
                <a:solidFill>
                  <a:prstClr val="black"/>
                </a:solidFill>
              </a:rPr>
              <a:t>HTML5+CSS3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 </a:t>
            </a:r>
            <a:r>
              <a:rPr lang="ko-KR" altLang="en-US" sz="1600" dirty="0">
                <a:solidFill>
                  <a:prstClr val="black"/>
                </a:solidFill>
              </a:rPr>
              <a:t>등이 있으며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역서로는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en-US" altLang="ko-KR" sz="1600" dirty="0" err="1">
                <a:solidFill>
                  <a:prstClr val="black"/>
                </a:solidFill>
              </a:rPr>
              <a:t>TopCoder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알고리즘 트레이닝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자바 퍼즐러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소셜 코딩으로 이끄는 </a:t>
            </a:r>
            <a:r>
              <a:rPr lang="en-US" altLang="ko-KR" sz="1600" dirty="0">
                <a:solidFill>
                  <a:prstClr val="black"/>
                </a:solidFill>
              </a:rPr>
              <a:t>GitHub </a:t>
            </a:r>
            <a:r>
              <a:rPr lang="ko-KR" altLang="en-US" sz="1600" dirty="0">
                <a:solidFill>
                  <a:prstClr val="black"/>
                </a:solidFill>
              </a:rPr>
              <a:t>실천 기술</a:t>
            </a:r>
            <a:r>
              <a:rPr lang="en-US" altLang="ko-KR" sz="1600" dirty="0">
                <a:solidFill>
                  <a:prstClr val="black"/>
                </a:solidFill>
              </a:rPr>
              <a:t>』, 『Nature of Code』 </a:t>
            </a:r>
            <a:r>
              <a:rPr lang="ko-KR" altLang="en-US" sz="1600" dirty="0">
                <a:solidFill>
                  <a:prstClr val="black"/>
                </a:solidFill>
              </a:rPr>
              <a:t>등이 있다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xmlns="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나머지 매개변수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Array.isArray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매개변수로 들어온 자료형이 배열인지 숫자인지 확인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매개변수의 자료형에 따라 다르게 작동하는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min()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함수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5-1-10.html)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60F49182-03B5-48BA-8B8C-1295C221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03494"/>
              </p:ext>
            </p:extLst>
          </p:nvPr>
        </p:nvGraphicFramePr>
        <p:xfrm>
          <a:off x="1513785" y="2324453"/>
          <a:ext cx="5756031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min(first, ...rests)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변수 선언하기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let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output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let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items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매개변수의 자료형에 따라 조건 분기하기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if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</a:rPr>
                        <a:t>Array.isArray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(first)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  output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 first[0]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  items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 first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25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console.log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(`min(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): ${min([52, 273, 32, 103, 275, 24, 57])}`)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26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console.log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(`min(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...): ${min(52, 273, 32, 103, 275, 24, 57)}`)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27 &lt;/script&gt;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4530938-588E-4334-BFC8-895341DD7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16" y="4794572"/>
            <a:ext cx="2855302" cy="12312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D1C7A42-C7B3-46FF-BF70-E7954690F399}"/>
              </a:ext>
            </a:extLst>
          </p:cNvPr>
          <p:cNvSpPr/>
          <p:nvPr/>
        </p:nvSpPr>
        <p:spPr>
          <a:xfrm>
            <a:off x="1524000" y="4592400"/>
            <a:ext cx="3587262" cy="3516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중간 과정 생략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F2446F-66F9-46D5-A2F6-FB0612498DDA}"/>
              </a:ext>
            </a:extLst>
          </p:cNvPr>
          <p:cNvSpPr txBox="1"/>
          <p:nvPr/>
        </p:nvSpPr>
        <p:spPr>
          <a:xfrm>
            <a:off x="5633292" y="3767578"/>
            <a:ext cx="41753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어떤 자료가 배열인지 확인할 때는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Helvetica 45 Light"/>
              </a:rPr>
              <a:t>Array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YoonV YoonGothic100Std_OTF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Helvetica 45 Light"/>
              </a:rPr>
              <a:t>isArray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메소드를 사용</a:t>
            </a:r>
            <a:r>
              <a:rPr lang="en-US" altLang="ko-KR" sz="1400" dirty="0">
                <a:solidFill>
                  <a:srgbClr val="FF0000"/>
                </a:solidFill>
                <a:latin typeface="YoonV YoonGothic100Std_OTF"/>
              </a:rPr>
              <a:t>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(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일반적인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Helvetica 45 Light"/>
              </a:rPr>
              <a:t>typeof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Helvetica 45 Light"/>
              </a:rPr>
              <a:t>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연산자로는 배열을 확인할 수 없음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33B3B34B-F97F-4E5A-A125-5D74B717B2A2}"/>
              </a:ext>
            </a:extLst>
          </p:cNvPr>
          <p:cNvCxnSpPr/>
          <p:nvPr/>
        </p:nvCxnSpPr>
        <p:spPr>
          <a:xfrm>
            <a:off x="3798277" y="4034247"/>
            <a:ext cx="1641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4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나머지 매개변수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전개 연산자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배열을 전개해서 함수의 매개변수로 전달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전개 연산자의 활용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5-1-11.html)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60F49182-03B5-48BA-8B8C-1295C221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90879"/>
              </p:ext>
            </p:extLst>
          </p:nvPr>
        </p:nvGraphicFramePr>
        <p:xfrm>
          <a:off x="1524000" y="2054822"/>
          <a:ext cx="575603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단순하게 매개변수를 모두 출력하는 함수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sample(...items)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console.log(items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전개 연산자 사용 여부 비교하기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array = [1, 2, 3, 4]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('#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전개 연산자를 사용하지 않은 경우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sample(array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('#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전개 연산자를 사용한 경우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sample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(...array)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&lt;/script&gt;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02B9FBC-FE79-4628-A061-8AEEE389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505" y="3001108"/>
            <a:ext cx="5126562" cy="19430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16E7CB0-DBDE-487B-B942-7AC71308C065}"/>
              </a:ext>
            </a:extLst>
          </p:cNvPr>
          <p:cNvSpPr txBox="1"/>
          <p:nvPr/>
        </p:nvSpPr>
        <p:spPr>
          <a:xfrm>
            <a:off x="7457150" y="3659298"/>
            <a:ext cx="408406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4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개의 요소가 있는 배열이 들어옴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C79F92A-A301-4421-95F2-46F2375C379E}"/>
              </a:ext>
            </a:extLst>
          </p:cNvPr>
          <p:cNvSpPr txBox="1"/>
          <p:nvPr/>
        </p:nvSpPr>
        <p:spPr>
          <a:xfrm>
            <a:off x="7557814" y="4431980"/>
            <a:ext cx="345015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숫자가 하나하나 들어옴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EB86B48-6CAE-4CF0-9CA3-E8D636AA59D3}"/>
              </a:ext>
            </a:extLst>
          </p:cNvPr>
          <p:cNvCxnSpPr/>
          <p:nvPr/>
        </p:nvCxnSpPr>
        <p:spPr>
          <a:xfrm>
            <a:off x="7432436" y="3822089"/>
            <a:ext cx="62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5C5FF85-CD2E-4DB1-930A-098E8198830B}"/>
              </a:ext>
            </a:extLst>
          </p:cNvPr>
          <p:cNvCxnSpPr/>
          <p:nvPr/>
        </p:nvCxnSpPr>
        <p:spPr>
          <a:xfrm>
            <a:off x="7557814" y="4584089"/>
            <a:ext cx="62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4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기본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매개변수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여러 번 반복 입력되는 매개변수에 기본값을 지정하여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기본 매개변수는 오른쪽 매개변수에 사용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매개변수로 시급과 시간을 입력받아 급여를 계산하는 함수 연습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함수 이름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: earnings</a:t>
            </a: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매개변수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: name(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이름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), wage(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시급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), hours(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시간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함수의 역할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이름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시급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시간을 출력하고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시급과 시간을 곱한 최종 급여 출력</a:t>
            </a: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만약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wage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와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hours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를 입력하지 않고 실행하면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wage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에 최저 임금이 들어가고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hours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에 법정근로시간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주일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40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시간이 기본 매개변수로 입력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60F49182-03B5-48BA-8B8C-1295C221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66692"/>
              </p:ext>
            </p:extLst>
          </p:nvPr>
        </p:nvGraphicFramePr>
        <p:xfrm>
          <a:off x="1524000" y="1972761"/>
          <a:ext cx="575603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 이름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기본값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기본값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733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기본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매개변수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기본 매개변수의 활용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5-1-12.html)</a:t>
            </a:r>
          </a:p>
          <a:p>
            <a:pPr marL="457200" lvl="1" indent="0">
              <a:buNone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18)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60F49182-03B5-48BA-8B8C-1295C221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1646"/>
              </p:ext>
            </p:extLst>
          </p:nvPr>
        </p:nvGraphicFramePr>
        <p:xfrm>
          <a:off x="1524001" y="1656238"/>
          <a:ext cx="468732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329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earnings (name, wage=8590, hours=40)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(`# ${name}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님의 급여 정보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(`-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시급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${wage}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(`-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근무 시간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${hours}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시간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(`-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급여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${wage * hours}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최저 임금으로 최대한 일하는 경우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earnings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구름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13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시급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만원으로 최대한 일하는 경우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14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earnings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', 10000)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16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시급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만원으로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52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시간 일한 경우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17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earnings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인성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', 10000, 52)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18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186915-E543-4C89-BDA2-482D4A74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987" y="1627676"/>
            <a:ext cx="3324387" cy="441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20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기본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매개변수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기본 매개변수를 추가한 윤년 함수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5-1-13.html)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19</a:t>
            </a:r>
            <a:r>
              <a:rPr lang="en-US" altLang="ko-KR" sz="2400" dirty="0" smtClean="0"/>
              <a:t>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60F49182-03B5-48BA-8B8C-1295C221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92805"/>
              </p:ext>
            </p:extLst>
          </p:nvPr>
        </p:nvGraphicFramePr>
        <p:xfrm>
          <a:off x="1523999" y="1656238"/>
          <a:ext cx="608776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776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(year=new Date().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getFullYear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year: ${year}`)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return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(year % 4 === 0) &amp;&amp; (year % 100 !== 0)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||(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year % 400 === 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올해는 윤년일까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 ===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2CDCC23-E871-425C-8682-4F95BB0CD5EF}"/>
              </a:ext>
            </a:extLst>
          </p:cNvPr>
          <p:cNvCxnSpPr/>
          <p:nvPr/>
        </p:nvCxnSpPr>
        <p:spPr>
          <a:xfrm>
            <a:off x="3629719" y="2180492"/>
            <a:ext cx="23797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4DCF647-F30C-4239-BAF1-DC1AA672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232" y="3368281"/>
            <a:ext cx="2868856" cy="122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6C64A51-878C-4107-B3CD-E85B901CAF64}"/>
              </a:ext>
            </a:extLst>
          </p:cNvPr>
          <p:cNvSpPr txBox="1"/>
          <p:nvPr/>
        </p:nvSpPr>
        <p:spPr>
          <a:xfrm>
            <a:off x="7403821" y="2180492"/>
            <a:ext cx="2678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기본값을 이렇게 넣을 수도 있음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0939FA71-9450-49E0-969F-91A383F2CB6A}"/>
              </a:ext>
            </a:extLst>
          </p:cNvPr>
          <p:cNvSpPr/>
          <p:nvPr/>
        </p:nvSpPr>
        <p:spPr>
          <a:xfrm>
            <a:off x="4882190" y="2180492"/>
            <a:ext cx="2567354" cy="140677"/>
          </a:xfrm>
          <a:custGeom>
            <a:avLst/>
            <a:gdLst>
              <a:gd name="connsiteX0" fmla="*/ 0 w 2567354"/>
              <a:gd name="connsiteY0" fmla="*/ 0 h 140677"/>
              <a:gd name="connsiteX1" fmla="*/ 0 w 2567354"/>
              <a:gd name="connsiteY1" fmla="*/ 128954 h 140677"/>
              <a:gd name="connsiteX2" fmla="*/ 2567354 w 2567354"/>
              <a:gd name="connsiteY2" fmla="*/ 128954 h 140677"/>
              <a:gd name="connsiteX3" fmla="*/ 2567354 w 2567354"/>
              <a:gd name="connsiteY3" fmla="*/ 140677 h 14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7354" h="140677">
                <a:moveTo>
                  <a:pt x="0" y="0"/>
                </a:moveTo>
                <a:lnTo>
                  <a:pt x="0" y="128954"/>
                </a:lnTo>
                <a:lnTo>
                  <a:pt x="2567354" y="128954"/>
                </a:lnTo>
                <a:lnTo>
                  <a:pt x="2567354" y="140677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13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구 버전의 자바스크립트에서 가변 매개변수 함수를 구현할 때는 배열 내부에서 사용할 수 있는 특수한 변수인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arguments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를 활용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arguments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를 사용한 가변 매개변수 함수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5-1-14.html)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알아보기①</a:t>
            </a:r>
            <a:r>
              <a:rPr lang="en-US" altLang="ko-KR" dirty="0"/>
              <a:t>] </a:t>
            </a:r>
            <a:r>
              <a:rPr lang="ko-KR" altLang="en-US" sz="2700" dirty="0"/>
              <a:t>구 버전 자바스크립트에서 가변 매개변수 함수 구현하기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60F49182-03B5-48BA-8B8C-1295C221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25164"/>
              </p:ext>
            </p:extLst>
          </p:nvPr>
        </p:nvGraphicFramePr>
        <p:xfrm>
          <a:off x="1524000" y="1927987"/>
          <a:ext cx="457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sample()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console.log(arguments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for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(let i = 0; i &lt;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arguments.length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${arguments[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sample(1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2)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sample(1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2, 3)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sample(1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2, 3, 4)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446937-0FF5-4EC1-AE3B-E90B3BB59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52" y="2187171"/>
            <a:ext cx="5943233" cy="346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전개 연산자는 최신 버전의 자바스크립트에 추가된 기능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구 버전의 자바스크립트에서는 다음과 같이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apply()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함수를 사용한 굉장히 특이한 패턴의 코드를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전개 연산자가 없던 구 버전에서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apply()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함수 사용하기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5-1-15.html)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알아보기②</a:t>
            </a:r>
            <a:r>
              <a:rPr lang="en-US" altLang="ko-KR" dirty="0"/>
              <a:t>] </a:t>
            </a:r>
            <a:r>
              <a:rPr lang="ko-KR" altLang="en-US" sz="2700" dirty="0"/>
              <a:t>구 버전 자바스크립트에서 전개 연산자 구현하기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60F49182-03B5-48BA-8B8C-1295C221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51577"/>
              </p:ext>
            </p:extLst>
          </p:nvPr>
        </p:nvGraphicFramePr>
        <p:xfrm>
          <a:off x="1524000" y="1927987"/>
          <a:ext cx="45720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단순하게 매개변수를 모두 출력하는 함수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sample(...items)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console.log(items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전개 연산자 사용 여부 비교하기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array = [1, 2, 3, 4]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console.log(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sample.apply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(null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array))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E033AD0-6718-4A25-A6E1-78335C91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985" y="3314827"/>
            <a:ext cx="2024795" cy="98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7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함수의 매개변수에 바로 값을 입력하는 기본 매개변수는 최신 자바스크립트에서 추가된 기능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구 버전의 자바스크립트에서는 일반적으로 다음과 같은 코드를 사용해서 기본 매개변수를 구현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매개변수로 들어오는 값이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false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또는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false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로 변환되는 값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(0,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빈 문자열 등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 아니라는 게 확실하다면 다음과 같이 짧은 조건문을 사용해서 기본 매개변수를 구현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알아보기③</a:t>
            </a:r>
            <a:r>
              <a:rPr lang="en-US" altLang="ko-KR" dirty="0"/>
              <a:t>] </a:t>
            </a:r>
            <a:r>
              <a:rPr lang="ko-KR" altLang="en-US" sz="2700" dirty="0"/>
              <a:t>구 버전 자바스크립트에서 기본 매개변수 구현하기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60F49182-03B5-48BA-8B8C-1295C221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63078"/>
              </p:ext>
            </p:extLst>
          </p:nvPr>
        </p:nvGraphicFramePr>
        <p:xfrm>
          <a:off x="1524000" y="1587818"/>
          <a:ext cx="4572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earnings (wage, hours)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wage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(wage) != undefined ? wage : 8590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hours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(hours) != undefined ? hours : 52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return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wage * hours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xmlns="" id="{71FFCEFE-06C6-4DBB-8807-700F5B0B7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13749"/>
              </p:ext>
            </p:extLst>
          </p:nvPr>
        </p:nvGraphicFramePr>
        <p:xfrm>
          <a:off x="1524000" y="3959542"/>
          <a:ext cx="4572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earnings (wage, hours)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wage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wage || 8590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hours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hours || 52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return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wage * hours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795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7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익명 함수란 이름이 없는 함수로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function () { }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형태로 만듦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선언적 함수란 이름이 있는 함수로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function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 이름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{ }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형태로 만듦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함수의 괄호 안에 넣는 변수를 매개변수라고 합니다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매개변수를 통해 함수는 외부의 정보를 입력 받을 수 있음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함수의 최종적인 결과를 리턴값이라고 합니다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 내부에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return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키워드를 입력하고 뒤에 값을 넣어서 생성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가변 매개변수 함수란 매개변수의 개수가 고정되어 있지 않은 함수를 의미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나머지 매개변수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(...)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를 활용해서 만듦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전개 연산자란 배열을 함수의 매개변수로써 전개하고 싶을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기본 매개변수란 매개변수에 기본값이 들어가게 하고 싶을 때 사용하는 매개변수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2666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A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부터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B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까지 범위를 지정했을 때 범위 안의 숫자를 모두 곱하는 함수를 만들어보기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1AB08DA9-8802-4A79-B5F3-31F7EE40A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31068"/>
              </p:ext>
            </p:extLst>
          </p:nvPr>
        </p:nvGraphicFramePr>
        <p:xfrm>
          <a:off x="1524000" y="1963738"/>
          <a:ext cx="473612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console.log(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multiplyAll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(1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2))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console.log(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multiplyAll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(1, 3))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F9465E5-A051-4480-8F6A-9558B6E29A09}"/>
              </a:ext>
            </a:extLst>
          </p:cNvPr>
          <p:cNvSpPr/>
          <p:nvPr/>
        </p:nvSpPr>
        <p:spPr>
          <a:xfrm>
            <a:off x="1713469" y="2349363"/>
            <a:ext cx="4260945" cy="867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B9B5E97-3D6F-4AEC-9FB6-B5C8BF64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948681"/>
            <a:ext cx="4060214" cy="1808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4642E0-0FD6-46AC-9616-4A8C8E0DD9AB}"/>
              </a:ext>
            </a:extLst>
          </p:cNvPr>
          <p:cNvSpPr txBox="1"/>
          <p:nvPr/>
        </p:nvSpPr>
        <p:spPr>
          <a:xfrm>
            <a:off x="7232124" y="2505670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3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930D5A-3073-42CB-919C-264D9ED34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8"/>
            <a:ext cx="11505693" cy="5222377"/>
          </a:xfrm>
        </p:spPr>
        <p:txBody>
          <a:bodyPr numCol="2" spcCol="180000">
            <a:normAutofit fontScale="77500" lnSpcReduction="20000"/>
          </a:bodyPr>
          <a:lstStyle/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01: </a:t>
            </a:r>
            <a:r>
              <a:rPr lang="ko-KR" altLang="en-US" sz="2300" b="1" dirty="0"/>
              <a:t>자바스크립트 개요와 개발환경 설정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자바스크립트 개발환경 설치와 자바스크립트 프로그래밍 기본 용어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02: </a:t>
            </a:r>
            <a:r>
              <a:rPr lang="ko-KR" altLang="en-US" sz="2300" b="1" dirty="0"/>
              <a:t>자료와 변수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 개발의 첫걸음</a:t>
            </a:r>
            <a:r>
              <a:rPr lang="en-US" altLang="ko-KR" sz="2200" dirty="0"/>
              <a:t>. </a:t>
            </a:r>
            <a:r>
              <a:rPr lang="ko-KR" altLang="en-US" sz="2200" dirty="0"/>
              <a:t>자료형과 변수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03: </a:t>
            </a:r>
            <a:r>
              <a:rPr lang="ko-KR" altLang="en-US" sz="2300" b="1" dirty="0"/>
              <a:t>조건문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프로그램의 흐름을 변화시키는 요소</a:t>
            </a:r>
            <a:r>
              <a:rPr lang="en-US" altLang="ko-KR" sz="2200" dirty="0"/>
              <a:t>. </a:t>
            </a:r>
            <a:r>
              <a:rPr lang="ko-KR" altLang="en-US" sz="2200" dirty="0"/>
              <a:t>조건문의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ko-KR" altLang="en-US" sz="2200" dirty="0"/>
              <a:t>종류를 알아보고 사용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04: </a:t>
            </a:r>
            <a:r>
              <a:rPr lang="ko-KR" altLang="en-US" sz="2300" b="1" dirty="0"/>
              <a:t>반복문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배열의 개념과 문법을 익혀 </a:t>
            </a:r>
            <a:r>
              <a:rPr lang="en-US" altLang="ko-KR" sz="2200" dirty="0"/>
              <a:t>while </a:t>
            </a:r>
            <a:r>
              <a:rPr lang="ko-KR" altLang="en-US" sz="2200" dirty="0"/>
              <a:t>반복문과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2200" dirty="0"/>
              <a:t>for </a:t>
            </a:r>
            <a:r>
              <a:rPr lang="ko-KR" altLang="en-US" sz="2200" dirty="0"/>
              <a:t>반복문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05: </a:t>
            </a:r>
            <a:r>
              <a:rPr lang="ko-KR" altLang="en-US" sz="2300" b="1" dirty="0"/>
              <a:t>함수 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다양한 형태의 함수를 만들기와 매개변수를 다루는 방법 이해</a:t>
            </a:r>
            <a:endParaRPr lang="en-US" altLang="ko-KR" sz="22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06: </a:t>
            </a:r>
            <a:r>
              <a:rPr lang="ko-KR" altLang="en-US" sz="2300" b="1" dirty="0"/>
              <a:t>객체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객체의 속성과 메소드</a:t>
            </a:r>
            <a:r>
              <a:rPr lang="en-US" altLang="ko-KR" sz="2200" dirty="0"/>
              <a:t>, </a:t>
            </a:r>
            <a:r>
              <a:rPr lang="ko-KR" altLang="en-US" sz="2200" dirty="0"/>
              <a:t>생성</a:t>
            </a:r>
            <a:r>
              <a:rPr lang="en-US" altLang="ko-KR" sz="2200" dirty="0"/>
              <a:t>,</a:t>
            </a:r>
            <a:r>
              <a:rPr lang="ko-KR" altLang="en-US" sz="2200" dirty="0"/>
              <a:t> 관리하는 기본 문법</a:t>
            </a:r>
            <a:r>
              <a:rPr lang="en-US" altLang="ko-KR" sz="2200" dirty="0"/>
              <a:t> </a:t>
            </a:r>
            <a:r>
              <a:rPr lang="ko-KR" altLang="en-US" sz="2200" dirty="0"/>
              <a:t>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07: </a:t>
            </a:r>
            <a:r>
              <a:rPr lang="ko-KR" altLang="en-US" sz="2300" b="1" dirty="0"/>
              <a:t>문서 객체 모델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DOMContentLoaded</a:t>
            </a:r>
            <a:r>
              <a:rPr lang="en-US" altLang="ko-KR" sz="2200" dirty="0"/>
              <a:t> </a:t>
            </a:r>
            <a:r>
              <a:rPr lang="ko-KR" altLang="en-US" sz="2200" dirty="0"/>
              <a:t>이벤트를 사용한 문서 객체 조작과 다양한 이벤트의 사용 방법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08: </a:t>
            </a:r>
            <a:r>
              <a:rPr lang="ko-KR" altLang="en-US" sz="2300" b="1" dirty="0"/>
              <a:t>예외 처리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구문 오류와 예외를 구분하고</a:t>
            </a:r>
            <a:r>
              <a:rPr lang="en-US" altLang="ko-KR" sz="2200" dirty="0"/>
              <a:t>, </a:t>
            </a:r>
            <a:r>
              <a:rPr lang="ko-KR" altLang="en-US" sz="2200" dirty="0"/>
              <a:t>예외 처리의 필요성과 예외를 강제로 발생시키는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09: </a:t>
            </a:r>
            <a:r>
              <a:rPr lang="ko-KR" altLang="en-US" sz="2300" b="1" dirty="0"/>
              <a:t>클래스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 지향을 이해하고 클래스의 개념과 문법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10: </a:t>
            </a:r>
            <a:r>
              <a:rPr lang="ko-KR" altLang="en-US" sz="2300" b="1" dirty="0"/>
              <a:t>리액트 라이브러리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리액트 라이브러리 사용 방법과 간단한 애플리케이션을 만드는 방법 학습</a:t>
            </a:r>
            <a:endParaRPr lang="en-US" altLang="ko-KR" sz="2200" dirty="0"/>
          </a:p>
          <a:p>
            <a:pPr>
              <a:buClr>
                <a:schemeClr val="tx1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과정에 따라 최대값을 찾는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만들어보기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매개변수로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max([1, 2, 3, 4])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와 같은 배열을 받는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 만들기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1AB08DA9-8802-4A79-B5F3-31F7EE40A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164689"/>
              </p:ext>
            </p:extLst>
          </p:nvPr>
        </p:nvGraphicFramePr>
        <p:xfrm>
          <a:off x="1524000" y="1963738"/>
          <a:ext cx="473612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max =                                       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output = array[0]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return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output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console.log(max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([1, 2, 3, 4]))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3F49C22-C0A1-420E-9F0E-42C22ABA78AA}"/>
              </a:ext>
            </a:extLst>
          </p:cNvPr>
          <p:cNvSpPr/>
          <p:nvPr/>
        </p:nvSpPr>
        <p:spPr>
          <a:xfrm>
            <a:off x="2726469" y="2305050"/>
            <a:ext cx="177165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8D5C75F-46F2-47F9-8DEA-BAD447087EC1}"/>
              </a:ext>
            </a:extLst>
          </p:cNvPr>
          <p:cNvSpPr/>
          <p:nvPr/>
        </p:nvSpPr>
        <p:spPr>
          <a:xfrm>
            <a:off x="1802012" y="2817812"/>
            <a:ext cx="3432621" cy="6111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2A8C99D-D926-4CCA-8E40-3633A110AA74}"/>
              </a:ext>
            </a:extLst>
          </p:cNvPr>
          <p:cNvSpPr txBox="1"/>
          <p:nvPr/>
        </p:nvSpPr>
        <p:spPr>
          <a:xfrm>
            <a:off x="914400" y="17790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904570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과정에 따라 최대값을 찾는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만들어보기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매개변수로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max(1, 2, 3, 4)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와 같이 숫자를 배열을 받는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 만들기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1AB08DA9-8802-4A79-B5F3-31F7EE40A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4730"/>
              </p:ext>
            </p:extLst>
          </p:nvPr>
        </p:nvGraphicFramePr>
        <p:xfrm>
          <a:off x="1524000" y="1963738"/>
          <a:ext cx="473612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max =                                        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output = array[0]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return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output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console.log(max(1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2, 3, 4))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3F49C22-C0A1-420E-9F0E-42C22ABA78AA}"/>
              </a:ext>
            </a:extLst>
          </p:cNvPr>
          <p:cNvSpPr/>
          <p:nvPr/>
        </p:nvSpPr>
        <p:spPr>
          <a:xfrm>
            <a:off x="2741677" y="2299311"/>
            <a:ext cx="177165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8D5C75F-46F2-47F9-8DEA-BAD447087EC1}"/>
              </a:ext>
            </a:extLst>
          </p:cNvPr>
          <p:cNvSpPr/>
          <p:nvPr/>
        </p:nvSpPr>
        <p:spPr>
          <a:xfrm>
            <a:off x="1809475" y="2813539"/>
            <a:ext cx="3432621" cy="863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20650F4-6078-4ACB-AF91-1FF6729186D4}"/>
              </a:ext>
            </a:extLst>
          </p:cNvPr>
          <p:cNvSpPr txBox="1"/>
          <p:nvPr/>
        </p:nvSpPr>
        <p:spPr>
          <a:xfrm>
            <a:off x="914400" y="17790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233351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마무리④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과정에 따라 최대값을 찾는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만들어보기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max([1, 2, 3, 4])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형태와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max(1, 2, 3, 4)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형태를 모두 입력할 수 있는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 만들기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1AB08DA9-8802-4A79-B5F3-31F7EE40A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63844"/>
              </p:ext>
            </p:extLst>
          </p:nvPr>
        </p:nvGraphicFramePr>
        <p:xfrm>
          <a:off x="1524000" y="1963738"/>
          <a:ext cx="473612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max =                                          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output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items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return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output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(`max(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): ${max([1,2,3,4])}`)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(`max(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...): ${max(1,2,3,4)}`)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3F49C22-C0A1-420E-9F0E-42C22ABA78AA}"/>
              </a:ext>
            </a:extLst>
          </p:cNvPr>
          <p:cNvSpPr/>
          <p:nvPr/>
        </p:nvSpPr>
        <p:spPr>
          <a:xfrm>
            <a:off x="2785084" y="2295403"/>
            <a:ext cx="177165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8D5C75F-46F2-47F9-8DEA-BAD447087EC1}"/>
              </a:ext>
            </a:extLst>
          </p:cNvPr>
          <p:cNvSpPr/>
          <p:nvPr/>
        </p:nvSpPr>
        <p:spPr>
          <a:xfrm>
            <a:off x="1810743" y="2997200"/>
            <a:ext cx="3432621" cy="13939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20650F4-6078-4ACB-AF91-1FF6729186D4}"/>
              </a:ext>
            </a:extLst>
          </p:cNvPr>
          <p:cNvSpPr txBox="1"/>
          <p:nvPr/>
        </p:nvSpPr>
        <p:spPr>
          <a:xfrm>
            <a:off x="914400" y="17790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052961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콜백 함수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자바스크립트는 함수도 하나의 자료형이므로 매개변수로 전달할 수 있는데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이렇게 매개변수로 전달하는 함수를 콜백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(callback)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함수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콜백 함수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(1):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선언적 함수 사용하기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5-2-1.html)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함수 고급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60F49182-03B5-48BA-8B8C-1295C221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918233"/>
              </p:ext>
            </p:extLst>
          </p:nvPr>
        </p:nvGraphicFramePr>
        <p:xfrm>
          <a:off x="1555541" y="2310463"/>
          <a:ext cx="533762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7628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callThreeTimes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(callback)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for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(let i = 0; i &lt; 3;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callback(i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print (i)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함수 호출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callThreeTimes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(print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C51911-86A7-4C74-B33D-A91548FB4F53}"/>
              </a:ext>
            </a:extLst>
          </p:cNvPr>
          <p:cNvSpPr txBox="1"/>
          <p:nvPr/>
        </p:nvSpPr>
        <p:spPr>
          <a:xfrm>
            <a:off x="3534508" y="3298557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callback</a:t>
            </a:r>
            <a:r>
              <a:rPr lang="ko-KR" altLang="en-US" sz="1400" dirty="0">
                <a:solidFill>
                  <a:srgbClr val="FF0000"/>
                </a:solidFill>
              </a:rPr>
              <a:t>이라는 매개변수는 함수이므로 호출할 수 있음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6B6327C-325B-438C-A239-AAF3FE097ED5}"/>
              </a:ext>
            </a:extLst>
          </p:cNvPr>
          <p:cNvCxnSpPr/>
          <p:nvPr/>
        </p:nvCxnSpPr>
        <p:spPr>
          <a:xfrm>
            <a:off x="3020438" y="3452912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4613B08-3FE8-461D-BF6B-D75D1F41F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754" y="4569524"/>
            <a:ext cx="2100476" cy="14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05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콜백 함수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콜백 함수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(2):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익명 함수 사용하기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5-2-2.html)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함수 고급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60F49182-03B5-48BA-8B8C-1295C221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16624"/>
              </p:ext>
            </p:extLst>
          </p:nvPr>
        </p:nvGraphicFramePr>
        <p:xfrm>
          <a:off x="1524000" y="1708368"/>
          <a:ext cx="533762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7628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callThreeTimes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(callback)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for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(let i = 0; i &lt; 3;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callback(i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callThreeTimes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(function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(i)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함수 호출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})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C51911-86A7-4C74-B33D-A91548FB4F53}"/>
              </a:ext>
            </a:extLst>
          </p:cNvPr>
          <p:cNvSpPr txBox="1"/>
          <p:nvPr/>
        </p:nvSpPr>
        <p:spPr>
          <a:xfrm>
            <a:off x="5431265" y="4213418"/>
            <a:ext cx="18342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익명 함수 사용하기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6B6327C-325B-438C-A239-AAF3FE097ED5}"/>
              </a:ext>
            </a:extLst>
          </p:cNvPr>
          <p:cNvCxnSpPr/>
          <p:nvPr/>
        </p:nvCxnSpPr>
        <p:spPr>
          <a:xfrm>
            <a:off x="4966469" y="4341644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ight Bracket 2">
            <a:extLst>
              <a:ext uri="{FF2B5EF4-FFF2-40B4-BE49-F238E27FC236}">
                <a16:creationId xmlns:a16="http://schemas.microsoft.com/office/drawing/2014/main" xmlns="" id="{E39FD042-48C4-46D9-9E02-FF871CC7639B}"/>
              </a:ext>
            </a:extLst>
          </p:cNvPr>
          <p:cNvSpPr/>
          <p:nvPr/>
        </p:nvSpPr>
        <p:spPr>
          <a:xfrm>
            <a:off x="4745238" y="4041775"/>
            <a:ext cx="221231" cy="682625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0422D06-433F-4012-BCFF-B75A9BF8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452" y="3489884"/>
            <a:ext cx="2071700" cy="14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03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콜백 함수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콜백 함수를 활용하는 함수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forEach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메소드는 배열이 갖고 있는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로써 단순하게 배열 내부의 요소를 사용해서 콜백 함수를 호출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배열의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5-2-3.html)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함수 고급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60F49182-03B5-48BA-8B8C-1295C221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24034"/>
              </p:ext>
            </p:extLst>
          </p:nvPr>
        </p:nvGraphicFramePr>
        <p:xfrm>
          <a:off x="1524000" y="2050733"/>
          <a:ext cx="44664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4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(value, index, array) { }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312638E2-2554-4F2B-94BC-4228B3CC6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81580"/>
              </p:ext>
            </p:extLst>
          </p:nvPr>
        </p:nvGraphicFramePr>
        <p:xfrm>
          <a:off x="1524000" y="3093720"/>
          <a:ext cx="446649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4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numbers = [273, 52, 103, 32, 57]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numbers.forEach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(function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(value, index,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(`${index}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요소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${value}`)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})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81DDDB7-5D4C-4116-9D65-0C2C849CBD54}"/>
              </a:ext>
            </a:extLst>
          </p:cNvPr>
          <p:cNvSpPr txBox="1"/>
          <p:nvPr/>
        </p:nvSpPr>
        <p:spPr>
          <a:xfrm>
            <a:off x="5984631" y="3608843"/>
            <a:ext cx="4683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매개변수로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value, index, array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 갖는 콜백 함수를 사용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66509AB-FE4F-4CA6-AB96-E4A1B193A4E2}"/>
              </a:ext>
            </a:extLst>
          </p:cNvPr>
          <p:cNvCxnSpPr/>
          <p:nvPr/>
        </p:nvCxnSpPr>
        <p:spPr>
          <a:xfrm>
            <a:off x="4201933" y="3903785"/>
            <a:ext cx="152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7A434A15-BADE-441E-9C8B-0697C2B3B001}"/>
              </a:ext>
            </a:extLst>
          </p:cNvPr>
          <p:cNvSpPr/>
          <p:nvPr/>
        </p:nvSpPr>
        <p:spPr>
          <a:xfrm>
            <a:off x="4818185" y="3739662"/>
            <a:ext cx="1172307" cy="152400"/>
          </a:xfrm>
          <a:custGeom>
            <a:avLst/>
            <a:gdLst>
              <a:gd name="connsiteX0" fmla="*/ 0 w 1172307"/>
              <a:gd name="connsiteY0" fmla="*/ 152400 h 152400"/>
              <a:gd name="connsiteX1" fmla="*/ 0 w 1172307"/>
              <a:gd name="connsiteY1" fmla="*/ 0 h 152400"/>
              <a:gd name="connsiteX2" fmla="*/ 1172307 w 1172307"/>
              <a:gd name="connsiteY2" fmla="*/ 0 h 152400"/>
              <a:gd name="connsiteX3" fmla="*/ 1172307 w 1172307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307" h="152400">
                <a:moveTo>
                  <a:pt x="0" y="152400"/>
                </a:moveTo>
                <a:lnTo>
                  <a:pt x="0" y="0"/>
                </a:lnTo>
                <a:lnTo>
                  <a:pt x="1172307" y="0"/>
                </a:lnTo>
                <a:lnTo>
                  <a:pt x="1172307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5014C535-C377-48A2-8740-ED19D2C0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33" y="4238005"/>
            <a:ext cx="1853960" cy="18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07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콜백 함수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콜백 함수를 활용하는 함수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: map()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map()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메소드는 콜백 함수에서 리턴한 값들을 기반으로 새로운 배열을 만드는 함수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배열의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map()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5-2-4.html)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함수 고급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312638E2-2554-4F2B-94BC-4228B3CC6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039254"/>
              </p:ext>
            </p:extLst>
          </p:nvPr>
        </p:nvGraphicFramePr>
        <p:xfrm>
          <a:off x="1524000" y="2415667"/>
          <a:ext cx="5181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배열을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numbers = [273, 52, 103, 32, 57]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배열의 모든 값을 제곱합니다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numbers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numbers.map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(function (value, index,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return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value * value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})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numbers.forEach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(console.log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81DDDB7-5D4C-4116-9D65-0C2C849CBD54}"/>
              </a:ext>
            </a:extLst>
          </p:cNvPr>
          <p:cNvSpPr txBox="1"/>
          <p:nvPr/>
        </p:nvSpPr>
        <p:spPr>
          <a:xfrm>
            <a:off x="6846276" y="3780165"/>
            <a:ext cx="28990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매개변수로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value, index, array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</a:t>
            </a:r>
          </a:p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갖는 콜백 함수를 사용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66509AB-FE4F-4CA6-AB96-E4A1B193A4E2}"/>
              </a:ext>
            </a:extLst>
          </p:cNvPr>
          <p:cNvCxnSpPr>
            <a:cxnSpLocks/>
          </p:cNvCxnSpPr>
          <p:nvPr/>
        </p:nvCxnSpPr>
        <p:spPr>
          <a:xfrm>
            <a:off x="4055761" y="3910092"/>
            <a:ext cx="23915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7A434A15-BADE-441E-9C8B-0697C2B3B001}"/>
              </a:ext>
            </a:extLst>
          </p:cNvPr>
          <p:cNvSpPr/>
          <p:nvPr/>
        </p:nvSpPr>
        <p:spPr>
          <a:xfrm flipV="1">
            <a:off x="4923693" y="3924427"/>
            <a:ext cx="1922584" cy="117348"/>
          </a:xfrm>
          <a:custGeom>
            <a:avLst/>
            <a:gdLst>
              <a:gd name="connsiteX0" fmla="*/ 0 w 1172307"/>
              <a:gd name="connsiteY0" fmla="*/ 152400 h 152400"/>
              <a:gd name="connsiteX1" fmla="*/ 0 w 1172307"/>
              <a:gd name="connsiteY1" fmla="*/ 0 h 152400"/>
              <a:gd name="connsiteX2" fmla="*/ 1172307 w 1172307"/>
              <a:gd name="connsiteY2" fmla="*/ 0 h 152400"/>
              <a:gd name="connsiteX3" fmla="*/ 1172307 w 1172307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307" h="152400">
                <a:moveTo>
                  <a:pt x="0" y="152400"/>
                </a:moveTo>
                <a:lnTo>
                  <a:pt x="0" y="0"/>
                </a:lnTo>
                <a:lnTo>
                  <a:pt x="1172307" y="0"/>
                </a:lnTo>
                <a:lnTo>
                  <a:pt x="1172307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54D284A-C17B-4470-9D7F-441368C7D0E9}"/>
              </a:ext>
            </a:extLst>
          </p:cNvPr>
          <p:cNvCxnSpPr>
            <a:cxnSpLocks/>
          </p:cNvCxnSpPr>
          <p:nvPr/>
        </p:nvCxnSpPr>
        <p:spPr>
          <a:xfrm>
            <a:off x="3405920" y="5141015"/>
            <a:ext cx="8675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44EE622-925D-46D9-9622-C533BAC7741C}"/>
              </a:ext>
            </a:extLst>
          </p:cNvPr>
          <p:cNvSpPr txBox="1"/>
          <p:nvPr/>
        </p:nvSpPr>
        <p:spPr>
          <a:xfrm>
            <a:off x="5063461" y="4779162"/>
            <a:ext cx="2707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매개변수로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console.log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메소드</a:t>
            </a:r>
          </a:p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자체를 넘김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79EDCC9-6554-4BCE-A7AA-0DCE2DDB2D50}"/>
              </a:ext>
            </a:extLst>
          </p:cNvPr>
          <p:cNvCxnSpPr/>
          <p:nvPr/>
        </p:nvCxnSpPr>
        <p:spPr>
          <a:xfrm>
            <a:off x="4454769" y="5040772"/>
            <a:ext cx="463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B65AA57-9523-405B-9368-32E180D3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585" y="4533519"/>
            <a:ext cx="2164738" cy="193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03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콜백 함수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원하는 매개변수만 받기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5-2-4-1.html)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함수 고급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312638E2-2554-4F2B-94BC-4228B3CC6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63751"/>
              </p:ext>
            </p:extLst>
          </p:nvPr>
        </p:nvGraphicFramePr>
        <p:xfrm>
          <a:off x="1524000" y="1668529"/>
          <a:ext cx="51816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배열을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numbers = [273, 52, 103, 32, 57]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배열의 모든 값을 제곱합니다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numbers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numbers.map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(function (value)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return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value * value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})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numbers.forEach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(console.log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81DDDB7-5D4C-4116-9D65-0C2C849CBD54}"/>
              </a:ext>
            </a:extLst>
          </p:cNvPr>
          <p:cNvSpPr txBox="1"/>
          <p:nvPr/>
        </p:nvSpPr>
        <p:spPr>
          <a:xfrm>
            <a:off x="6329954" y="2874641"/>
            <a:ext cx="2825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함수 내부에서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만 사용하므로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만 매개변수로 넣음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66509AB-FE4F-4CA6-AB96-E4A1B193A4E2}"/>
              </a:ext>
            </a:extLst>
          </p:cNvPr>
          <p:cNvCxnSpPr>
            <a:cxnSpLocks/>
          </p:cNvCxnSpPr>
          <p:nvPr/>
        </p:nvCxnSpPr>
        <p:spPr>
          <a:xfrm>
            <a:off x="3704492" y="2969091"/>
            <a:ext cx="13364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7A434A15-BADE-441E-9C8B-0697C2B3B001}"/>
              </a:ext>
            </a:extLst>
          </p:cNvPr>
          <p:cNvSpPr/>
          <p:nvPr/>
        </p:nvSpPr>
        <p:spPr>
          <a:xfrm flipV="1">
            <a:off x="4372707" y="2984550"/>
            <a:ext cx="1922584" cy="117348"/>
          </a:xfrm>
          <a:custGeom>
            <a:avLst/>
            <a:gdLst>
              <a:gd name="connsiteX0" fmla="*/ 0 w 1172307"/>
              <a:gd name="connsiteY0" fmla="*/ 152400 h 152400"/>
              <a:gd name="connsiteX1" fmla="*/ 0 w 1172307"/>
              <a:gd name="connsiteY1" fmla="*/ 0 h 152400"/>
              <a:gd name="connsiteX2" fmla="*/ 1172307 w 1172307"/>
              <a:gd name="connsiteY2" fmla="*/ 0 h 152400"/>
              <a:gd name="connsiteX3" fmla="*/ 1172307 w 1172307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307" h="152400">
                <a:moveTo>
                  <a:pt x="0" y="152400"/>
                </a:moveTo>
                <a:lnTo>
                  <a:pt x="0" y="0"/>
                </a:lnTo>
                <a:lnTo>
                  <a:pt x="1172307" y="0"/>
                </a:lnTo>
                <a:lnTo>
                  <a:pt x="1172307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39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콜백 함수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콜백 함수를 활용하는 함수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: filter()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filter()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메소드는 콜백 함수에서 리턴하는 값이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true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인 것들만 모아서 새로운 배열을 만드는 함수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배열의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filter()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5-2-5.html)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함수 고급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312638E2-2554-4F2B-94BC-4228B3CC6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18616"/>
              </p:ext>
            </p:extLst>
          </p:nvPr>
        </p:nvGraphicFramePr>
        <p:xfrm>
          <a:off x="1524000" y="2416493"/>
          <a:ext cx="5181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numbers = [0, 1, 2, 3, 4, 5]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evenNumbers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numbers.filter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(function (value)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return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value % 2 ===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})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원래 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${numbers}`)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짝수만 추출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evenNumbers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121" y="3884655"/>
            <a:ext cx="2890452" cy="144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80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화살표 함수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화살표 함수는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function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키워드 대신 화살표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(=&gt;)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를 사용하며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다음과 같은 형태로 생성하는 간단한 함수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배열의 메소드와 화살표 함수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5-2-6.html)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함수 고급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312638E2-2554-4F2B-94BC-4228B3CC6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97903"/>
              </p:ext>
            </p:extLst>
          </p:nvPr>
        </p:nvGraphicFramePr>
        <p:xfrm>
          <a:off x="1524000" y="1661991"/>
          <a:ext cx="5181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=&gt;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불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||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불 표현식이 거짓일 때 실행할 문장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xmlns="" id="{C1171D8F-AF15-45DB-A0B6-ABADD6621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50427"/>
              </p:ext>
            </p:extLst>
          </p:nvPr>
        </p:nvGraphicFramePr>
        <p:xfrm>
          <a:off x="1524000" y="2331713"/>
          <a:ext cx="51816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=&gt;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리턴값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A8A13756-CC6A-453F-AE60-B7175DFB8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92457"/>
              </p:ext>
            </p:extLst>
          </p:nvPr>
        </p:nvGraphicFramePr>
        <p:xfrm>
          <a:off x="1524000" y="3014716"/>
          <a:ext cx="5181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배열을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numbers = [0, 1, 2, 3, 4, 5, 6, 7, 8, 9]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배열의 메소드를 연속적으로 사용합니다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numbers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.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filter((value) =&gt; value % 2 === 0 )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.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map((value) =&gt; value * value)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.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forEach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((value)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  console.log(value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})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C369BA4-7BF3-43F0-B2D4-38AF06ED0044}"/>
              </a:ext>
            </a:extLst>
          </p:cNvPr>
          <p:cNvSpPr txBox="1"/>
          <p:nvPr/>
        </p:nvSpPr>
        <p:spPr>
          <a:xfrm>
            <a:off x="5462955" y="4901501"/>
            <a:ext cx="134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</a:rPr>
              <a:t>메소드 체이닝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xmlns="" id="{834AD007-E54C-4100-87C2-2471075EA5B5}"/>
              </a:ext>
            </a:extLst>
          </p:cNvPr>
          <p:cNvSpPr/>
          <p:nvPr/>
        </p:nvSpPr>
        <p:spPr>
          <a:xfrm>
            <a:off x="4736123" y="4396154"/>
            <a:ext cx="211015" cy="1312984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54275F2-3769-4DE2-8241-00338D422D32}"/>
              </a:ext>
            </a:extLst>
          </p:cNvPr>
          <p:cNvCxnSpPr/>
          <p:nvPr/>
        </p:nvCxnSpPr>
        <p:spPr>
          <a:xfrm>
            <a:off x="4947138" y="5034336"/>
            <a:ext cx="504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4067B08-28AF-4ABA-95FA-F68A6A1A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16" y="3842339"/>
            <a:ext cx="1528601" cy="208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4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05: </a:t>
            </a:r>
            <a:r>
              <a:rPr lang="ko-KR" altLang="en-US" dirty="0"/>
              <a:t>함수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5-1 </a:t>
            </a:r>
            <a:r>
              <a:rPr lang="ko-KR" altLang="en-US" dirty="0"/>
              <a:t>함수의 기본 형태 </a:t>
            </a:r>
            <a:endParaRPr lang="en-US" altLang="ko-KR" dirty="0"/>
          </a:p>
          <a:p>
            <a:r>
              <a:rPr lang="en-US" altLang="ko-KR" dirty="0"/>
              <a:t>SECTION 5-2 </a:t>
            </a:r>
            <a:r>
              <a:rPr lang="ko-KR" altLang="en-US" dirty="0"/>
              <a:t>함수 고급</a:t>
            </a:r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xmlns="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타이머 함수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특정 시간마다 또는 특정 시간 이후에 콜백 함수를 호출할 수 있는 타이머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(timer)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함수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타이머 걸기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5-2-7.html)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함수 고급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45F7AF25-96C5-4CE5-ADBF-2948831BD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34654"/>
              </p:ext>
            </p:extLst>
          </p:nvPr>
        </p:nvGraphicFramePr>
        <p:xfrm>
          <a:off x="1524000" y="1563077"/>
          <a:ext cx="5867400" cy="1000125"/>
        </p:xfrm>
        <a:graphic>
          <a:graphicData uri="http://schemas.openxmlformats.org/drawingml/2006/table">
            <a:tbl>
              <a:tblPr/>
              <a:tblGrid>
                <a:gridCol w="2221298">
                  <a:extLst>
                    <a:ext uri="{9D8B030D-6E8A-4147-A177-3AD203B41FA5}">
                      <a16:colId xmlns:a16="http://schemas.microsoft.com/office/drawing/2014/main" xmlns="" val="1021007140"/>
                    </a:ext>
                  </a:extLst>
                </a:gridCol>
                <a:gridCol w="3646102">
                  <a:extLst>
                    <a:ext uri="{9D8B030D-6E8A-4147-A177-3AD203B41FA5}">
                      <a16:colId xmlns:a16="http://schemas.microsoft.com/office/drawing/2014/main" xmlns="" val="75083355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39443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setTimeout(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시간 후에 함수를 한 번 호출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549039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setInterval(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시간마다 함수를 호출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6199413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xmlns="" id="{D1193480-4A52-4700-9B12-D4C684782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62089"/>
              </p:ext>
            </p:extLst>
          </p:nvPr>
        </p:nvGraphicFramePr>
        <p:xfrm>
          <a:off x="1524000" y="3014716"/>
          <a:ext cx="5181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setTimeout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초 후에 실행됩니다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},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 * 1000)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let count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setInterval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초마다 실행됩니다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(${count}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count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++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},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 * 1000)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735433B2-881A-4218-84DA-2B59ABA75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146" y="2921371"/>
            <a:ext cx="3381375" cy="28670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9E3EA30-ED01-4845-84A3-C6D321FF43AD}"/>
              </a:ext>
            </a:extLst>
          </p:cNvPr>
          <p:cNvSpPr txBox="1"/>
          <p:nvPr/>
        </p:nvSpPr>
        <p:spPr>
          <a:xfrm>
            <a:off x="4448432" y="5294923"/>
            <a:ext cx="2815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웹 브라우저를 강제 종료해 멈춤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C136D418-861B-4AB4-A3E0-F2A8D9F96602}"/>
              </a:ext>
            </a:extLst>
          </p:cNvPr>
          <p:cNvCxnSpPr/>
          <p:nvPr/>
        </p:nvCxnSpPr>
        <p:spPr>
          <a:xfrm>
            <a:off x="7172516" y="5425365"/>
            <a:ext cx="338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91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타이머 함수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타이머를 종료하고 싶을 때는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clearTimeout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함수와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clearInterval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함수를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타이머 취소하기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5-2-8.html)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함수 고급</a:t>
            </a:r>
            <a:r>
              <a:rPr lang="en-US" altLang="ko-KR" sz="2400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xmlns="" id="{D1193480-4A52-4700-9B12-D4C684782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2052"/>
              </p:ext>
            </p:extLst>
          </p:nvPr>
        </p:nvGraphicFramePr>
        <p:xfrm>
          <a:off x="1524000" y="3014716"/>
          <a:ext cx="51816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count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id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setInterval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(() =&gt;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console.log(`1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초마다 실행됩니다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(${count}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count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++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07 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}, 1 * 1000)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setTimeout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타이머를 종료합니다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clearInterval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(id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},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 * 1000)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9A0EF72-8E5F-4810-880D-4AF1EF121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07372"/>
              </p:ext>
            </p:extLst>
          </p:nvPr>
        </p:nvGraphicFramePr>
        <p:xfrm>
          <a:off x="1524000" y="1586523"/>
          <a:ext cx="6477000" cy="1000125"/>
        </p:xfrm>
        <a:graphic>
          <a:graphicData uri="http://schemas.openxmlformats.org/drawingml/2006/table">
            <a:tbl>
              <a:tblPr/>
              <a:tblGrid>
                <a:gridCol w="2400300">
                  <a:extLst>
                    <a:ext uri="{9D8B030D-6E8A-4147-A177-3AD203B41FA5}">
                      <a16:colId xmlns:a16="http://schemas.microsoft.com/office/drawing/2014/main" xmlns="" val="287414662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xmlns="" val="191520279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033942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clearTimeout(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타이머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setTimeout()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함수로 설정한 타이머를 제거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715879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clearInterval(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타이머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setInterval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함수로 설정한 타이머를 제거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44961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1CCE46-A843-4FB6-B353-3095AAE51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44" y="3824750"/>
            <a:ext cx="2700195" cy="231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41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함수 즉시 호출하기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이름 충돌 문제 발생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5-2-9.html)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알아보기①</a:t>
            </a:r>
            <a:r>
              <a:rPr lang="en-US" altLang="ko-KR" dirty="0"/>
              <a:t>] </a:t>
            </a:r>
            <a:r>
              <a:rPr lang="ko-KR" altLang="en-US" dirty="0"/>
              <a:t>즉시 호출 함수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xmlns="" id="{D1193480-4A52-4700-9B12-D4C684782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45083"/>
              </p:ext>
            </p:extLst>
          </p:nvPr>
        </p:nvGraphicFramePr>
        <p:xfrm>
          <a:off x="1524000" y="1204351"/>
          <a:ext cx="51816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(function () { })()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C9A9CCF4-9037-4341-9D91-8F257F28E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6436"/>
              </p:ext>
            </p:extLst>
          </p:nvPr>
        </p:nvGraphicFramePr>
        <p:xfrm>
          <a:off x="1524000" y="1928974"/>
          <a:ext cx="5181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&lt;!--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다른 곳에서 가져온 자바스크립트 코드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pi = 3.14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&lt;/script&gt;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&lt;!--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내가 만든 자바스크립트 코드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09 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let pi = 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10E6768-76CB-4C96-A559-7089A726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48" y="4481997"/>
            <a:ext cx="6858000" cy="1104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5D96EBE-E56D-4D3E-B66B-73B44B467EE0}"/>
              </a:ext>
            </a:extLst>
          </p:cNvPr>
          <p:cNvSpPr txBox="1"/>
          <p:nvPr/>
        </p:nvSpPr>
        <p:spPr>
          <a:xfrm>
            <a:off x="3651739" y="5620257"/>
            <a:ext cx="610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식별자가 이미 사용되고 있다는 오류를 발생하면서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/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</a:b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&lt;!--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내가 만든 자바스크립트 코드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--&gt;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라는 </a:t>
            </a:r>
            <a:r>
              <a:rPr lang="ko-KR" altLang="en-US" sz="1400" b="0" i="0" u="none" strike="noStrike" baseline="0" dirty="0" smtClean="0">
                <a:solidFill>
                  <a:srgbClr val="FF0000"/>
                </a:solidFill>
                <a:latin typeface="YoonV YoonMyungjo100Std_OTF"/>
              </a:rPr>
              <a:t>부분이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실행되지 않음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68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블록과 함수 블록을 사용해 이름 충돌 문제 해결하기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5-2-10.html)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알아보기①</a:t>
            </a:r>
            <a:r>
              <a:rPr lang="en-US" altLang="ko-KR" dirty="0"/>
              <a:t>] </a:t>
            </a:r>
            <a:r>
              <a:rPr lang="ko-KR" altLang="en-US" dirty="0"/>
              <a:t>즉시 호출 함수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C9A9CCF4-9037-4341-9D91-8F257F28E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34388"/>
              </p:ext>
            </p:extLst>
          </p:nvPr>
        </p:nvGraphicFramePr>
        <p:xfrm>
          <a:off x="1524000" y="1210800"/>
          <a:ext cx="5181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&lt;!--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다른 곳에서 가져온 자바스크립트 코드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pi = 3.14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블록을 사용한 스코프 생성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{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pi = 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 블록을 사용한 스코프 생성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sample()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baseline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pi = 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sample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5D96EBE-E56D-4D3E-B66B-73B44B467EE0}"/>
              </a:ext>
            </a:extLst>
          </p:cNvPr>
          <p:cNvSpPr txBox="1"/>
          <p:nvPr/>
        </p:nvSpPr>
        <p:spPr>
          <a:xfrm>
            <a:off x="5605357" y="3851381"/>
            <a:ext cx="3280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다른 블록에 속하므로 변수 이름 충돌이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/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</a:b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발생하지 않음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xmlns="" id="{9DCA244D-0907-4A3D-9F09-976A9ACBA180}"/>
              </a:ext>
            </a:extLst>
          </p:cNvPr>
          <p:cNvSpPr/>
          <p:nvPr/>
        </p:nvSpPr>
        <p:spPr>
          <a:xfrm>
            <a:off x="5087815" y="3024554"/>
            <a:ext cx="211016" cy="40444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xmlns="" id="{33E8D39F-FCCD-48C6-BEE7-E11A5487C32B}"/>
              </a:ext>
            </a:extLst>
          </p:cNvPr>
          <p:cNvSpPr/>
          <p:nvPr/>
        </p:nvSpPr>
        <p:spPr>
          <a:xfrm>
            <a:off x="5016525" y="4564994"/>
            <a:ext cx="282305" cy="67775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0EA917C-5F0B-461B-B361-7ACD598DC20F}"/>
              </a:ext>
            </a:extLst>
          </p:cNvPr>
          <p:cNvSpPr/>
          <p:nvPr/>
        </p:nvSpPr>
        <p:spPr>
          <a:xfrm>
            <a:off x="5310554" y="4410304"/>
            <a:ext cx="984738" cy="501666"/>
          </a:xfrm>
          <a:custGeom>
            <a:avLst/>
            <a:gdLst>
              <a:gd name="connsiteX0" fmla="*/ 0 w 984738"/>
              <a:gd name="connsiteY0" fmla="*/ 257907 h 257907"/>
              <a:gd name="connsiteX1" fmla="*/ 984738 w 984738"/>
              <a:gd name="connsiteY1" fmla="*/ 257907 h 257907"/>
              <a:gd name="connsiteX2" fmla="*/ 984738 w 984738"/>
              <a:gd name="connsiteY2" fmla="*/ 0 h 257907"/>
              <a:gd name="connsiteX3" fmla="*/ 949569 w 984738"/>
              <a:gd name="connsiteY3" fmla="*/ 0 h 25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738" h="257907">
                <a:moveTo>
                  <a:pt x="0" y="257907"/>
                </a:moveTo>
                <a:lnTo>
                  <a:pt x="984738" y="257907"/>
                </a:lnTo>
                <a:lnTo>
                  <a:pt x="984738" y="0"/>
                </a:lnTo>
                <a:lnTo>
                  <a:pt x="949569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19AFC2E-9FDA-4CEA-8073-C851EA648181}"/>
              </a:ext>
            </a:extLst>
          </p:cNvPr>
          <p:cNvSpPr/>
          <p:nvPr/>
        </p:nvSpPr>
        <p:spPr>
          <a:xfrm flipV="1">
            <a:off x="5315909" y="3226777"/>
            <a:ext cx="984738" cy="523220"/>
          </a:xfrm>
          <a:custGeom>
            <a:avLst/>
            <a:gdLst>
              <a:gd name="connsiteX0" fmla="*/ 0 w 984738"/>
              <a:gd name="connsiteY0" fmla="*/ 257907 h 257907"/>
              <a:gd name="connsiteX1" fmla="*/ 984738 w 984738"/>
              <a:gd name="connsiteY1" fmla="*/ 257907 h 257907"/>
              <a:gd name="connsiteX2" fmla="*/ 984738 w 984738"/>
              <a:gd name="connsiteY2" fmla="*/ 0 h 257907"/>
              <a:gd name="connsiteX3" fmla="*/ 949569 w 984738"/>
              <a:gd name="connsiteY3" fmla="*/ 0 h 25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738" h="257907">
                <a:moveTo>
                  <a:pt x="0" y="257907"/>
                </a:moveTo>
                <a:lnTo>
                  <a:pt x="984738" y="257907"/>
                </a:lnTo>
                <a:lnTo>
                  <a:pt x="984738" y="0"/>
                </a:lnTo>
                <a:lnTo>
                  <a:pt x="949569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06D013D-D709-42A7-95B5-89506A7F4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706" y="4224179"/>
            <a:ext cx="2907355" cy="22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83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블록과 함수 블록을 사용해 이름 충돌 문제 해결하기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5-2-10.html)</a:t>
            </a: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블록을 사용하는 방법과 함수 블록을 사용해 변수 충돌을 막는 방법 모두 최신 자바스크립트를 지원하는 웹 브라우저에서는 사용할 수 있음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하지만 구 버전의 자바스크립트에서 변수를 선언할 때 사용하던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var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키워드는 함수 블록을 사용하는 경우에만 변수 충돌을 막을 수 있음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즉시 호출 함수를 사용한 문제 해결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5-2-11.html)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알아보기②</a:t>
            </a:r>
            <a:r>
              <a:rPr lang="en-US" altLang="ko-KR" dirty="0"/>
              <a:t>] </a:t>
            </a:r>
            <a:r>
              <a:rPr lang="ko-KR" altLang="en-US" dirty="0"/>
              <a:t>즉시 호출 함수 문제 해결하기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C9A9CCF4-9037-4341-9D91-8F257F28E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66771"/>
              </p:ext>
            </p:extLst>
          </p:nvPr>
        </p:nvGraphicFramePr>
        <p:xfrm>
          <a:off x="1361589" y="2766674"/>
          <a:ext cx="5181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&lt;!--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다른 곳에서 가져온 자바스크립트 코드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&lt;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pi = 3.14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&lt;/script&gt;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&lt;!--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내가 만든 자바스크립트 코드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&lt;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(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pi = 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})()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5D96EBE-E56D-4D3E-B66B-73B44B467EE0}"/>
              </a:ext>
            </a:extLst>
          </p:cNvPr>
          <p:cNvSpPr txBox="1"/>
          <p:nvPr/>
        </p:nvSpPr>
        <p:spPr>
          <a:xfrm>
            <a:off x="5528444" y="3928441"/>
            <a:ext cx="3280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즉시 호출 함수를 사용해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/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</a:b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변수 이름 충돌 문제를 해결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xmlns="" id="{33E8D39F-FCCD-48C6-BEE7-E11A5487C32B}"/>
              </a:ext>
            </a:extLst>
          </p:cNvPr>
          <p:cNvSpPr/>
          <p:nvPr/>
        </p:nvSpPr>
        <p:spPr>
          <a:xfrm>
            <a:off x="5246139" y="4679005"/>
            <a:ext cx="282305" cy="67775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0EA917C-5F0B-461B-B361-7ACD598DC20F}"/>
              </a:ext>
            </a:extLst>
          </p:cNvPr>
          <p:cNvSpPr/>
          <p:nvPr/>
        </p:nvSpPr>
        <p:spPr>
          <a:xfrm>
            <a:off x="5540168" y="4524315"/>
            <a:ext cx="984738" cy="501666"/>
          </a:xfrm>
          <a:custGeom>
            <a:avLst/>
            <a:gdLst>
              <a:gd name="connsiteX0" fmla="*/ 0 w 984738"/>
              <a:gd name="connsiteY0" fmla="*/ 257907 h 257907"/>
              <a:gd name="connsiteX1" fmla="*/ 984738 w 984738"/>
              <a:gd name="connsiteY1" fmla="*/ 257907 h 257907"/>
              <a:gd name="connsiteX2" fmla="*/ 984738 w 984738"/>
              <a:gd name="connsiteY2" fmla="*/ 0 h 257907"/>
              <a:gd name="connsiteX3" fmla="*/ 949569 w 984738"/>
              <a:gd name="connsiteY3" fmla="*/ 0 h 25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738" h="257907">
                <a:moveTo>
                  <a:pt x="0" y="257907"/>
                </a:moveTo>
                <a:lnTo>
                  <a:pt x="984738" y="257907"/>
                </a:lnTo>
                <a:lnTo>
                  <a:pt x="984738" y="0"/>
                </a:lnTo>
                <a:lnTo>
                  <a:pt x="949569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30B4622-B577-48A1-B425-38B68DCC0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89" y="4473577"/>
            <a:ext cx="3423096" cy="13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60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엄격 모드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여러 자바스크립트 코드를 보면 블록의 가장 위쪽에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</a:rPr>
              <a:t>‘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use strict’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라는 문자열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이는 엄격 모드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(strict mode)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기능으로 자바스크립트는 이러한 문자열을 읽어들인 순간부터 코드를 엄격하게 검사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선언 없이 변수 사용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5-2.12.html)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알아보기③</a:t>
            </a:r>
            <a:r>
              <a:rPr lang="en-US" altLang="ko-KR" dirty="0"/>
              <a:t>] </a:t>
            </a:r>
            <a:r>
              <a:rPr lang="ko-KR" altLang="en-US" dirty="0"/>
              <a:t>엄격 모드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C9A9CCF4-9037-4341-9D91-8F257F28E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05508"/>
              </p:ext>
            </p:extLst>
          </p:nvPr>
        </p:nvGraphicFramePr>
        <p:xfrm>
          <a:off x="1524000" y="1899167"/>
          <a:ext cx="2332892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8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'use strict' 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EEF67026-A099-4D3A-B0E0-F03D251B5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31763"/>
              </p:ext>
            </p:extLst>
          </p:nvPr>
        </p:nvGraphicFramePr>
        <p:xfrm>
          <a:off x="1523999" y="4041775"/>
          <a:ext cx="354036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369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it-IT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it-IT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it-IT" altLang="ko-KR" sz="1600" b="0" dirty="0" smtClean="0">
                          <a:solidFill>
                            <a:sysClr val="windowText" lastClr="000000"/>
                          </a:solidFill>
                        </a:rPr>
                        <a:t>  data </a:t>
                      </a:r>
                      <a:r>
                        <a:rPr lang="it-IT" altLang="ko-KR" sz="1600" b="0" dirty="0">
                          <a:solidFill>
                            <a:sysClr val="windowText" lastClr="000000"/>
                          </a:solidFill>
                        </a:rPr>
                        <a:t>= 10</a:t>
                      </a:r>
                    </a:p>
                    <a:p>
                      <a:pPr latinLnBrk="1"/>
                      <a:r>
                        <a:rPr lang="it-IT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it-IT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console.log(data</a:t>
                      </a:r>
                      <a:r>
                        <a:rPr lang="it-IT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it-IT" altLang="ko-KR" sz="1600" b="0" dirty="0">
                          <a:solidFill>
                            <a:sysClr val="windowText" lastClr="000000"/>
                          </a:solidFill>
                        </a:rPr>
                        <a:t>04 &lt;/script&gt;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E005FC-53DE-4523-909B-7E9F2A697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491" y="4140324"/>
            <a:ext cx="1447067" cy="8697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4713A9-4618-4C7F-B6B3-E724309F1180}"/>
              </a:ext>
            </a:extLst>
          </p:cNvPr>
          <p:cNvSpPr txBox="1"/>
          <p:nvPr/>
        </p:nvSpPr>
        <p:spPr>
          <a:xfrm>
            <a:off x="3073680" y="5291095"/>
            <a:ext cx="610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※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엄격 모드에서는 이러한 코드를 사용할 수 없음</a:t>
            </a:r>
            <a:r>
              <a:rPr lang="en-US" altLang="ko-KR" sz="1400" dirty="0">
                <a:solidFill>
                  <a:srgbClr val="FF0000"/>
                </a:solidFill>
                <a:latin typeface="YoonV YoonMyungjo100Std_OTF"/>
              </a:rPr>
              <a:t/>
            </a:r>
            <a:br>
              <a:rPr lang="en-US" altLang="ko-KR" sz="1400" dirty="0">
                <a:solidFill>
                  <a:srgbClr val="FF0000"/>
                </a:solidFill>
                <a:latin typeface="YoonV YoonMyungjo100Std_OTF"/>
              </a:rPr>
            </a:b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변수를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ITC Garamond Std Lt"/>
              </a:rPr>
              <a:t>let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키워드 등으로 선언하지 않 았는데 사용했다고 곧바로 오류가 발생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0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엄격 모드에서 선언 없이 변수 사용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5-2-13.html)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모질라 엄격 모드 문서 참조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	URL https://developer.mozilla.org/ko/docs/Web/JavaScript/Reference/Strict_mode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엄격 모드의 일반적인 사용 패턴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알아보기③</a:t>
            </a:r>
            <a:r>
              <a:rPr lang="en-US" altLang="ko-KR" dirty="0"/>
              <a:t>] </a:t>
            </a:r>
            <a:r>
              <a:rPr lang="ko-KR" altLang="en-US" dirty="0"/>
              <a:t>엄격 모드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C9A9CCF4-9037-4341-9D91-8F257F28E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85993"/>
              </p:ext>
            </p:extLst>
          </p:nvPr>
        </p:nvGraphicFramePr>
        <p:xfrm>
          <a:off x="1524000" y="1266121"/>
          <a:ext cx="354036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368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'use strict'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data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console.log(data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05 &lt;/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530912-F3A6-410C-83DD-434C2DF07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38" y="1516058"/>
            <a:ext cx="5746872" cy="975424"/>
          </a:xfrm>
          <a:prstGeom prst="rect">
            <a:avLst/>
          </a:prstGeom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88BE5699-D8AC-4438-BE3F-8A7F2E3D4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77791"/>
              </p:ext>
            </p:extLst>
          </p:nvPr>
        </p:nvGraphicFramePr>
        <p:xfrm>
          <a:off x="1524000" y="3716338"/>
          <a:ext cx="3540368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368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(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()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'use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strict'</a:t>
                      </a: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    문장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    문장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})()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165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익명 함수의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익명 함수는 순차적인 코드 실행에서 코드가 해당 줄을 읽을 때 생성됨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익명 함수 호출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5-2-14.html)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알아보기④</a:t>
            </a:r>
            <a:r>
              <a:rPr lang="en-US" altLang="ko-KR" dirty="0"/>
              <a:t>] </a:t>
            </a:r>
            <a:r>
              <a:rPr lang="ko-KR" altLang="en-US" dirty="0"/>
              <a:t>익명 함수와 선언적 함수의 차이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C9A9CCF4-9037-4341-9D91-8F257F28E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56253"/>
              </p:ext>
            </p:extLst>
          </p:nvPr>
        </p:nvGraphicFramePr>
        <p:xfrm>
          <a:off x="1523999" y="1913206"/>
          <a:ext cx="382235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57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let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익명함수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익명 함수를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번 생성합니다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익명함수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function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익명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익명함수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function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익명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익명 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익명함수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613649C-2620-4C30-8AD4-B1C2E410F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3" y="4749421"/>
            <a:ext cx="2384913" cy="9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571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선언적 함수의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선언적 함수는 순차적인 코드 실행이 일어나기 전에 생성됨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선언적 함수 호출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5-2-15.html)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알아보기④</a:t>
            </a:r>
            <a:r>
              <a:rPr lang="en-US" altLang="ko-KR" dirty="0"/>
              <a:t>] </a:t>
            </a:r>
            <a:r>
              <a:rPr lang="ko-KR" altLang="en-US" dirty="0"/>
              <a:t>익명 함수와 선언적 함수의 차이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C9A9CCF4-9037-4341-9D91-8F257F28E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732427"/>
              </p:ext>
            </p:extLst>
          </p:nvPr>
        </p:nvGraphicFramePr>
        <p:xfrm>
          <a:off x="1523999" y="1913206"/>
          <a:ext cx="430236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369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선언적 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sz="1600" b="0" dirty="0" err="1" smtClean="0">
                          <a:solidFill>
                            <a:sysClr val="windowText" lastClr="000000"/>
                          </a:solidFill>
                        </a:rPr>
                        <a:t>선언적함수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선언적 함수를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번 생성합니다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선언적함수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선언적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선언적함수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선언적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2BD9DD-C09A-498B-AF2B-74068EC73AB2}"/>
              </a:ext>
            </a:extLst>
          </p:cNvPr>
          <p:cNvSpPr txBox="1"/>
          <p:nvPr/>
        </p:nvSpPr>
        <p:spPr>
          <a:xfrm>
            <a:off x="3933093" y="2401742"/>
            <a:ext cx="3417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선언적 함수를 생성하는 코드 앞에 입력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7D53AA6-8F45-4031-A2E2-C539F570CD62}"/>
              </a:ext>
            </a:extLst>
          </p:cNvPr>
          <p:cNvCxnSpPr/>
          <p:nvPr/>
        </p:nvCxnSpPr>
        <p:spPr>
          <a:xfrm>
            <a:off x="3165231" y="2555631"/>
            <a:ext cx="65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EECC82B-215B-4D25-9A8C-3981D7E5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477" y="3754827"/>
            <a:ext cx="2675060" cy="9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07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선언적 함수와 익명 함수의 조합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선언적 함수는 먼저 생성되고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이후에 순차적인 코드 진행을 시작하면서 익명 함수를 생성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따라서 다음과 같은 코드를 작성하면 코드의 순서와 관계 없이 “익명 함수입니다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.”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라는 글자를 출력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선언적 함수와 익명 함수의 조합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5-2-16.html)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알아보기④</a:t>
            </a:r>
            <a:r>
              <a:rPr lang="en-US" altLang="ko-KR" dirty="0"/>
              <a:t>] </a:t>
            </a:r>
            <a:r>
              <a:rPr lang="ko-KR" altLang="en-US" dirty="0"/>
              <a:t>익명 함수와 선언적 함수의 차이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C9A9CCF4-9037-4341-9D91-8F257F28E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727879"/>
              </p:ext>
            </p:extLst>
          </p:nvPr>
        </p:nvGraphicFramePr>
        <p:xfrm>
          <a:off x="1524000" y="2158762"/>
          <a:ext cx="4302369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369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익명 함수를 생성합니다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function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익명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선언적 함수를 생성하고 할당합니다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선언적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34251E0-EA7B-4DB6-AD56-7F1896C6A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07" y="4704932"/>
            <a:ext cx="2427043" cy="9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3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05 </a:t>
            </a:r>
            <a:r>
              <a:rPr lang="ko-KR" altLang="en-US" sz="3600" b="1" dirty="0">
                <a:cs typeface="+mj-cs"/>
              </a:rPr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다양한 형태의 함수를 만들기와 매개변수를 다루는 방법 이해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블록이 다른 경우에 선언적 함수의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선언적 함수는 어떤 코드 블록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(script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태그 또는 함수 등으로 구분되는 공간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을 읽어들일 때 먼저 생성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블록이 다른 경우 선언적 함수의 사용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-2-17.html)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알아보기④</a:t>
            </a:r>
            <a:r>
              <a:rPr lang="en-US" altLang="ko-KR" dirty="0"/>
              <a:t>] </a:t>
            </a:r>
            <a:r>
              <a:rPr lang="ko-KR" altLang="en-US" dirty="0"/>
              <a:t>익명 함수와 선언적 함수의 차이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C9A9CCF4-9037-4341-9D91-8F257F28E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23181"/>
              </p:ext>
            </p:extLst>
          </p:nvPr>
        </p:nvGraphicFramePr>
        <p:xfrm>
          <a:off x="1524000" y="1914922"/>
          <a:ext cx="430236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369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sz="1600" b="0" dirty="0" err="1" smtClean="0">
                          <a:solidFill>
                            <a:sysClr val="windowText" lastClr="000000"/>
                          </a:solidFill>
                        </a:rPr>
                        <a:t>선언적함수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선언적함수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선언적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선언적함수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선언적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sz="1600" b="0" dirty="0" err="1" smtClean="0">
                          <a:solidFill>
                            <a:sysClr val="windowText" lastClr="000000"/>
                          </a:solidFill>
                        </a:rPr>
                        <a:t>선언적함수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D06B60C-F321-4ACE-8D77-0C2D9FAAB0CC}"/>
              </a:ext>
            </a:extLst>
          </p:cNvPr>
          <p:cNvSpPr txBox="1"/>
          <p:nvPr/>
        </p:nvSpPr>
        <p:spPr>
          <a:xfrm>
            <a:off x="5677624" y="2616916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블록 </a:t>
            </a:r>
            <a:r>
              <a:rPr lang="en-US" altLang="ko-KR" sz="1400" dirty="0">
                <a:solidFill>
                  <a:srgbClr val="FF0000"/>
                </a:solidFill>
              </a:rPr>
              <a:t>A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56707EE-5CA8-4C4C-B091-28363C31596C}"/>
              </a:ext>
            </a:extLst>
          </p:cNvPr>
          <p:cNvSpPr txBox="1"/>
          <p:nvPr/>
        </p:nvSpPr>
        <p:spPr>
          <a:xfrm>
            <a:off x="5684036" y="414127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블록 </a:t>
            </a:r>
            <a:r>
              <a:rPr lang="en-US" altLang="ko-KR" sz="1400" dirty="0">
                <a:solidFill>
                  <a:srgbClr val="FF0000"/>
                </a:solidFill>
              </a:rPr>
              <a:t>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B0FCB1D-D9C9-4D76-9D22-711604612090}"/>
              </a:ext>
            </a:extLst>
          </p:cNvPr>
          <p:cNvSpPr txBox="1"/>
          <p:nvPr/>
        </p:nvSpPr>
        <p:spPr>
          <a:xfrm>
            <a:off x="3557419" y="512899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블록 </a:t>
            </a:r>
            <a:r>
              <a:rPr lang="en-US" altLang="ko-KR" sz="1400" dirty="0">
                <a:solidFill>
                  <a:srgbClr val="FF0000"/>
                </a:solidFill>
              </a:rPr>
              <a:t>C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xmlns="" id="{9F4DFCE8-0FC0-4221-8F49-AAEAD43E11C2}"/>
              </a:ext>
            </a:extLst>
          </p:cNvPr>
          <p:cNvSpPr/>
          <p:nvPr/>
        </p:nvSpPr>
        <p:spPr>
          <a:xfrm>
            <a:off x="5392615" y="2274277"/>
            <a:ext cx="187570" cy="99305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xmlns="" id="{80CC66F4-EBEC-4FE9-B8E0-6BC2BDEF590B}"/>
              </a:ext>
            </a:extLst>
          </p:cNvPr>
          <p:cNvSpPr/>
          <p:nvPr/>
        </p:nvSpPr>
        <p:spPr>
          <a:xfrm>
            <a:off x="5392615" y="4041775"/>
            <a:ext cx="187570" cy="50677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7324A6E-7925-4FAD-93B5-B1C5545C69F2}"/>
              </a:ext>
            </a:extLst>
          </p:cNvPr>
          <p:cNvCxnSpPr/>
          <p:nvPr/>
        </p:nvCxnSpPr>
        <p:spPr>
          <a:xfrm>
            <a:off x="3165231" y="5287108"/>
            <a:ext cx="25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11DA251-EF50-4D14-B474-096947D4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816" y="4242472"/>
            <a:ext cx="3111377" cy="13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37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과거 자바스크립트는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var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이라는 키워드를 사용해서 변수를 선언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var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키워드는 이전 코드처럼 덮어쓰는 문제가 발생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현대의 자바스크립트는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let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키워드와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const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키워드를 사용해서 변수와 상수를 선언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이러한 키워드들은 위험을 원천적으로 차단하기 위해서 오류를 발생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let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사용의 의미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5-2-18.html)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알아보기④</a:t>
            </a:r>
            <a:r>
              <a:rPr lang="en-US" altLang="ko-KR" dirty="0"/>
              <a:t>] </a:t>
            </a:r>
            <a:r>
              <a:rPr lang="ko-KR" altLang="en-US" dirty="0"/>
              <a:t>익명 함수와 선언적 함수의 차이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C9A9CCF4-9037-4341-9D91-8F257F28E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81584"/>
              </p:ext>
            </p:extLst>
          </p:nvPr>
        </p:nvGraphicFramePr>
        <p:xfrm>
          <a:off x="1524000" y="2638277"/>
          <a:ext cx="4302369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369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익명 함수를 생성합니다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function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익명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선언적 함수를 생성하고 할당합니다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선언적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3FAB224-9E8A-4770-B1DC-FEF62BA6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20" y="4975788"/>
            <a:ext cx="7600950" cy="92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95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콜백 함수란 매개변수로 전달하는 함수를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화살표 함수란 익명 함수를 간단하게 사용하기 위한 목적으로 만들어진 함수 생성 문법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=&gt; { }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형태로 함수를 만들고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리턴값만을 가지는 함수라면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=&gt;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값 형태로 사용할 수 있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즉시 호출 함수란 변수의 이름 충돌을 막기 위해서 코드를 안전하게 사용하는 방법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자바스크립트의 문법 오류를 더 발생시키는 엄격 모드는 실수를 줄일 수 있는 방법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/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‘use strict'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라는 문자열을 블록 가장 위쪽에 배치해서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95375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filter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함수의 콜백 함수 부분을 채워서 ① 홀수만 추출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② 100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이하의 수만 추출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③ 5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로 나눈 나머지가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0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인 수만 추출하고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코드의 실행 결과를 적어 보기</a:t>
            </a:r>
            <a:endParaRPr lang="en-US" altLang="ko-KR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1AB08DA9-8802-4A79-B5F3-31F7EE40A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24360"/>
              </p:ext>
            </p:extLst>
          </p:nvPr>
        </p:nvGraphicFramePr>
        <p:xfrm>
          <a:off x="1524000" y="1963738"/>
          <a:ext cx="473612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let numbers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[273, 25, 75, 52, 103, 32, 57, 24, 76]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처리합니다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console.log(numbers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F9465E5-A051-4480-8F6A-9558B6E29A09}"/>
              </a:ext>
            </a:extLst>
          </p:cNvPr>
          <p:cNvSpPr/>
          <p:nvPr/>
        </p:nvSpPr>
        <p:spPr>
          <a:xfrm>
            <a:off x="1629508" y="3012831"/>
            <a:ext cx="4466492" cy="867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B9B5E97-3D6F-4AEC-9FB6-B5C8BF64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69" y="2542527"/>
            <a:ext cx="4060214" cy="180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860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이전에 반복문 부분에서 살펴보았던 다음과 같은 코드를 배열의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forEach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메소드를 사용하는 형태로 변경하기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/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오른쪽의 실행 결과가 나오도록 해야 함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AAD16A94-93E9-4EBA-88FA-7B1D24BBA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83692"/>
              </p:ext>
            </p:extLst>
          </p:nvPr>
        </p:nvGraphicFramePr>
        <p:xfrm>
          <a:off x="1415816" y="1982957"/>
          <a:ext cx="4572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array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('# for in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for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(const i in array)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console.log(i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('# for of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for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(const i of array)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console.log(i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68A710A-B1AE-417E-9C67-8FC115D89338}"/>
              </a:ext>
            </a:extLst>
          </p:cNvPr>
          <p:cNvGrpSpPr/>
          <p:nvPr/>
        </p:nvGrpSpPr>
        <p:grpSpPr>
          <a:xfrm>
            <a:off x="7137537" y="1644960"/>
            <a:ext cx="2314926" cy="3645144"/>
            <a:chOff x="5000625" y="1419225"/>
            <a:chExt cx="2552700" cy="40195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1B0955D-832E-4BE5-9694-222C0AA6A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9425" y="1419225"/>
              <a:ext cx="723900" cy="3962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25B48DC4-DC4C-4EEB-AE63-46F8BE2B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0625" y="1419225"/>
              <a:ext cx="2190750" cy="401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66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익명 함수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함수는 코드의 집합을 나타내는 자료형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익명 함수 선언하기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5-1-1.html)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51167"/>
              </p:ext>
            </p:extLst>
          </p:nvPr>
        </p:nvGraphicFramePr>
        <p:xfrm>
          <a:off x="1524000" y="1632447"/>
          <a:ext cx="29659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() { 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B18A85AE-A53D-4E76-B9ED-338550255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86787"/>
              </p:ext>
            </p:extLst>
          </p:nvPr>
        </p:nvGraphicFramePr>
        <p:xfrm>
          <a:off x="1441937" y="2392772"/>
          <a:ext cx="6037386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7386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변수를 생성합니다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 function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 내부의 코드입니다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... 1')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 내부의 코드입니다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... 2')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 내부의 코드입니다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... 3')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 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12  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console.log(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&lt;/script&gt;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96ED70E-C195-4836-9AFD-9FFE27D340B1}"/>
              </a:ext>
            </a:extLst>
          </p:cNvPr>
          <p:cNvSpPr txBox="1"/>
          <p:nvPr/>
        </p:nvSpPr>
        <p:spPr>
          <a:xfrm>
            <a:off x="4318053" y="4537649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우리가 만든 함수도 기존의 </a:t>
            </a:r>
            <a:r>
              <a:rPr lang="en-US" altLang="ko-KR" sz="1400" b="0" dirty="0">
                <a:solidFill>
                  <a:srgbClr val="FF0000"/>
                </a:solidFill>
              </a:rPr>
              <a:t>alert(), prompt() </a:t>
            </a:r>
            <a:r>
              <a:rPr lang="ko-KR" altLang="en-US" sz="1400" b="0" dirty="0">
                <a:solidFill>
                  <a:srgbClr val="FF0000"/>
                </a:solidFill>
              </a:rPr>
              <a:t>함수처럼 호출할 수 있음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D4F9CAC-C8E9-49D4-B962-3717D501656B}"/>
              </a:ext>
            </a:extLst>
          </p:cNvPr>
          <p:cNvSpPr txBox="1"/>
          <p:nvPr/>
        </p:nvSpPr>
        <p:spPr>
          <a:xfrm>
            <a:off x="5240341" y="5355957"/>
            <a:ext cx="256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함수의 자료형을 확인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8FA02A1-B3FF-476F-B87D-1A71691662E1}"/>
              </a:ext>
            </a:extLst>
          </p:cNvPr>
          <p:cNvSpPr txBox="1"/>
          <p:nvPr/>
        </p:nvSpPr>
        <p:spPr>
          <a:xfrm>
            <a:off x="4671893" y="5607519"/>
            <a:ext cx="36223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함수 자체도 단순한 </a:t>
            </a:r>
            <a:r>
              <a:rPr lang="ko-KR" altLang="en-US" sz="1400" b="0">
                <a:solidFill>
                  <a:srgbClr val="FF0000"/>
                </a:solidFill>
              </a:rPr>
              <a:t>자료이므로 출력 가능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DC12DA13-5B79-4F3A-8E61-C71DE01CA3C6}"/>
              </a:ext>
            </a:extLst>
          </p:cNvPr>
          <p:cNvCxnSpPr/>
          <p:nvPr/>
        </p:nvCxnSpPr>
        <p:spPr>
          <a:xfrm>
            <a:off x="2778369" y="4677508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A891C86-E5D2-44C2-B3EC-BBA55A67F3F0}"/>
              </a:ext>
            </a:extLst>
          </p:cNvPr>
          <p:cNvCxnSpPr/>
          <p:nvPr/>
        </p:nvCxnSpPr>
        <p:spPr>
          <a:xfrm>
            <a:off x="3774830" y="5509846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B4362801-C2C4-41F3-85FD-CEAF2C67909F}"/>
              </a:ext>
            </a:extLst>
          </p:cNvPr>
          <p:cNvCxnSpPr/>
          <p:nvPr/>
        </p:nvCxnSpPr>
        <p:spPr>
          <a:xfrm>
            <a:off x="3225354" y="5744307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0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익명 함수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익명 함수 선언하기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5-1-1.html) –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실행 결과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36F975A-13B3-4DF2-B341-76633DDC6AAE}"/>
              </a:ext>
            </a:extLst>
          </p:cNvPr>
          <p:cNvGrpSpPr/>
          <p:nvPr/>
        </p:nvGrpSpPr>
        <p:grpSpPr>
          <a:xfrm>
            <a:off x="1541035" y="1685662"/>
            <a:ext cx="8336206" cy="4357330"/>
            <a:chOff x="1541035" y="1685662"/>
            <a:chExt cx="8336206" cy="43573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9A65BCA4-2E4F-4C60-A89D-DBF286970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1035" y="1685662"/>
              <a:ext cx="8336206" cy="435733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9EA2B7F-094D-46A2-96BB-EC76C8CE9C0F}"/>
                </a:ext>
              </a:extLst>
            </p:cNvPr>
            <p:cNvSpPr/>
            <p:nvPr/>
          </p:nvSpPr>
          <p:spPr>
            <a:xfrm>
              <a:off x="3927231" y="2157046"/>
              <a:ext cx="5134707" cy="2215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3E96EEC-3EB8-4502-A915-91C9B2BA8D8A}"/>
                </a:ext>
              </a:extLst>
            </p:cNvPr>
            <p:cNvSpPr/>
            <p:nvPr/>
          </p:nvSpPr>
          <p:spPr>
            <a:xfrm>
              <a:off x="5380892" y="4372708"/>
              <a:ext cx="2801816" cy="1441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96ED70E-C195-4836-9AFD-9FFE27D340B1}"/>
              </a:ext>
            </a:extLst>
          </p:cNvPr>
          <p:cNvSpPr txBox="1"/>
          <p:nvPr/>
        </p:nvSpPr>
        <p:spPr>
          <a:xfrm>
            <a:off x="4806524" y="2259628"/>
            <a:ext cx="3652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0" dirty="0">
                <a:solidFill>
                  <a:srgbClr val="FF0000"/>
                </a:solidFill>
              </a:rPr>
              <a:t>11</a:t>
            </a:r>
            <a:r>
              <a:rPr lang="ko-KR" altLang="en-US" sz="1400" b="0" dirty="0">
                <a:solidFill>
                  <a:srgbClr val="FF0000"/>
                </a:solidFill>
              </a:rPr>
              <a:t>행에서 함수를 호출한 결과</a:t>
            </a:r>
            <a:endParaRPr lang="en-US" altLang="ko-KR" sz="1400" b="0" dirty="0">
              <a:solidFill>
                <a:srgbClr val="FF0000"/>
              </a:solidFill>
            </a:endParaRPr>
          </a:p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여러 코드의 집합이 한 번에 실행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FB1873F-8133-460E-9A09-9312DAA35ABE}"/>
              </a:ext>
            </a:extLst>
          </p:cNvPr>
          <p:cNvSpPr txBox="1"/>
          <p:nvPr/>
        </p:nvSpPr>
        <p:spPr>
          <a:xfrm>
            <a:off x="4823539" y="3314827"/>
            <a:ext cx="4847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0" dirty="0">
                <a:solidFill>
                  <a:srgbClr val="FF0000"/>
                </a:solidFill>
              </a:rPr>
              <a:t>12</a:t>
            </a:r>
            <a:r>
              <a:rPr lang="ko-KR" altLang="en-US" sz="1400" b="0" dirty="0">
                <a:solidFill>
                  <a:srgbClr val="FF0000"/>
                </a:solidFill>
              </a:rPr>
              <a:t>행에서 두 번째 호출했으므로 코드 집합이 한 번 더 실행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41A4C2D-6FDB-4276-B0CB-3712A4B79D6A}"/>
              </a:ext>
            </a:extLst>
          </p:cNvPr>
          <p:cNvSpPr txBox="1"/>
          <p:nvPr/>
        </p:nvSpPr>
        <p:spPr>
          <a:xfrm>
            <a:off x="5877222" y="4152844"/>
            <a:ext cx="2598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함수의 자료형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2DF1376-05EF-473E-8AA2-7E04F7934BEA}"/>
              </a:ext>
            </a:extLst>
          </p:cNvPr>
          <p:cNvSpPr txBox="1"/>
          <p:nvPr/>
        </p:nvSpPr>
        <p:spPr>
          <a:xfrm>
            <a:off x="5927131" y="4939788"/>
            <a:ext cx="2924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함수를 출력한 결과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xmlns="" id="{F87D057B-3D49-416A-B06E-3C7B7FFC3D31}"/>
              </a:ext>
            </a:extLst>
          </p:cNvPr>
          <p:cNvSpPr/>
          <p:nvPr/>
        </p:nvSpPr>
        <p:spPr>
          <a:xfrm>
            <a:off x="4103077" y="2238635"/>
            <a:ext cx="234461" cy="57759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9822756F-CEEC-47DF-BD12-FC0E20256644}"/>
              </a:ext>
            </a:extLst>
          </p:cNvPr>
          <p:cNvCxnSpPr/>
          <p:nvPr/>
        </p:nvCxnSpPr>
        <p:spPr>
          <a:xfrm>
            <a:off x="4337538" y="2543908"/>
            <a:ext cx="259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ight Bracket 24">
            <a:extLst>
              <a:ext uri="{FF2B5EF4-FFF2-40B4-BE49-F238E27FC236}">
                <a16:creationId xmlns:a16="http://schemas.microsoft.com/office/drawing/2014/main" xmlns="" id="{72543ECD-180C-403E-9313-59DAF3104F79}"/>
              </a:ext>
            </a:extLst>
          </p:cNvPr>
          <p:cNvSpPr/>
          <p:nvPr/>
        </p:nvSpPr>
        <p:spPr>
          <a:xfrm>
            <a:off x="4096708" y="3224276"/>
            <a:ext cx="234461" cy="57759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0FCF588A-D099-468B-A517-73D8F1CD5447}"/>
              </a:ext>
            </a:extLst>
          </p:cNvPr>
          <p:cNvCxnSpPr/>
          <p:nvPr/>
        </p:nvCxnSpPr>
        <p:spPr>
          <a:xfrm>
            <a:off x="4331169" y="3529549"/>
            <a:ext cx="259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513CA088-67CD-4F9A-B8AD-7F9FD6265B78}"/>
              </a:ext>
            </a:extLst>
          </p:cNvPr>
          <p:cNvCxnSpPr>
            <a:cxnSpLocks/>
          </p:cNvCxnSpPr>
          <p:nvPr/>
        </p:nvCxnSpPr>
        <p:spPr>
          <a:xfrm>
            <a:off x="4337538" y="4255477"/>
            <a:ext cx="104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ight Bracket 28">
            <a:extLst>
              <a:ext uri="{FF2B5EF4-FFF2-40B4-BE49-F238E27FC236}">
                <a16:creationId xmlns:a16="http://schemas.microsoft.com/office/drawing/2014/main" xmlns="" id="{36089572-C199-4C52-8202-A06E2C064416}"/>
              </a:ext>
            </a:extLst>
          </p:cNvPr>
          <p:cNvSpPr/>
          <p:nvPr/>
        </p:nvSpPr>
        <p:spPr>
          <a:xfrm>
            <a:off x="5498123" y="4489938"/>
            <a:ext cx="169592" cy="132470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61D1F8A4-4694-4AFD-BDA8-0886CCA1570F}"/>
              </a:ext>
            </a:extLst>
          </p:cNvPr>
          <p:cNvCxnSpPr/>
          <p:nvPr/>
        </p:nvCxnSpPr>
        <p:spPr>
          <a:xfrm>
            <a:off x="5667715" y="5081416"/>
            <a:ext cx="259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6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선언적 함수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선언적 함수는 이름을 붙여 생성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선언적 함수는 다음 코드와 같은 기능을 수행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(SECTION 5-2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좀 더 알아보기 참조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xmlns="" id="{8DBB2016-D24F-499A-B63C-4304A927C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47304"/>
              </p:ext>
            </p:extLst>
          </p:nvPr>
        </p:nvGraphicFramePr>
        <p:xfrm>
          <a:off x="1524000" y="1632447"/>
          <a:ext cx="296593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xmlns="" id="{8191FA6A-B644-4A83-898F-3DCD17E1B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148933"/>
              </p:ext>
            </p:extLst>
          </p:nvPr>
        </p:nvGraphicFramePr>
        <p:xfrm>
          <a:off x="1395047" y="2700538"/>
          <a:ext cx="29659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let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function () { };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24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선언적 함수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선언적 함수 선언하기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5-1-2.html)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함수의 기본 형태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xmlns="" id="{8DBB2016-D24F-499A-B63C-4304A927C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08772"/>
              </p:ext>
            </p:extLst>
          </p:nvPr>
        </p:nvGraphicFramePr>
        <p:xfrm>
          <a:off x="1524000" y="1632447"/>
          <a:ext cx="5533292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32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생성합니다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내부의 코드입니다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... 1')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내부의 코드입니다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... 2')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내부의 코드입니다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... 3')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console.log(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54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21684</TotalTime>
  <Words>5313</Words>
  <Application>Microsoft Office PowerPoint</Application>
  <PresentationFormat>사용자 지정</PresentationFormat>
  <Paragraphs>1021</Paragraphs>
  <Slides>54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Office 테마</vt:lpstr>
      <vt:lpstr>혼자 공부하는 자바스크립트</vt:lpstr>
      <vt:lpstr>시작하기전에</vt:lpstr>
      <vt:lpstr>이 책의 학습 목표</vt:lpstr>
      <vt:lpstr>Contents</vt:lpstr>
      <vt:lpstr>PowerPoint 프레젠테이션</vt:lpstr>
      <vt:lpstr>SECTION 5-1 함수의 기본 형태(1)</vt:lpstr>
      <vt:lpstr>SECTION 5-1 함수의 기본 형태(2)</vt:lpstr>
      <vt:lpstr>SECTION 5-1 함수의 기본 형태(3)</vt:lpstr>
      <vt:lpstr>SECTION 5-1 함수의 기본 형태(4)</vt:lpstr>
      <vt:lpstr>SECTION 5-1 함수의 기본 형태(5)</vt:lpstr>
      <vt:lpstr>SECTION 5-1 함수의 기본 형태(6)</vt:lpstr>
      <vt:lpstr>SECTION 5-1 함수의 기본 형태(7)</vt:lpstr>
      <vt:lpstr>SECTION 5-1 함수의 기본 형태(8)</vt:lpstr>
      <vt:lpstr>SECTION 5-1 함수의 기본 형태(9)</vt:lpstr>
      <vt:lpstr>SECTION 5-1 함수의 기본 형태(10)</vt:lpstr>
      <vt:lpstr>SECTION 5-1 함수의 기본 형태(11)</vt:lpstr>
      <vt:lpstr>SECTION 5-1 함수의 기본 형태(12)</vt:lpstr>
      <vt:lpstr>SECTION 5-1 함수의 기본 형태(13)</vt:lpstr>
      <vt:lpstr>SECTION 5-1 함수의 기본 형태(14)</vt:lpstr>
      <vt:lpstr>SECTION 5-1 함수의 기본 형태(15)</vt:lpstr>
      <vt:lpstr>SECTION 5-1 함수의 기본 형태(16)</vt:lpstr>
      <vt:lpstr>SECTION 5-1 함수의 기본 형태(17)</vt:lpstr>
      <vt:lpstr>SECTION 5-1 함수의 기본 형태(18)</vt:lpstr>
      <vt:lpstr>SECTION 5-1 함수의 기본 형태(19)</vt:lpstr>
      <vt:lpstr>[좀 더 알아보기①] 구 버전 자바스크립트에서 가변 매개변수 함수 구현하기</vt:lpstr>
      <vt:lpstr>[좀 더 알아보기②] 구 버전 자바스크립트에서 전개 연산자 구현하기</vt:lpstr>
      <vt:lpstr>[좀 더 알아보기③] 구 버전 자바스크립트에서 기본 매개변수 구현하기</vt:lpstr>
      <vt:lpstr>[마무리①]</vt:lpstr>
      <vt:lpstr>[마무리②]</vt:lpstr>
      <vt:lpstr>[마무리②]</vt:lpstr>
      <vt:lpstr>[마무리③]</vt:lpstr>
      <vt:lpstr>[마무리④]</vt:lpstr>
      <vt:lpstr>SECTION 5-2 함수 고급(1)</vt:lpstr>
      <vt:lpstr>SECTION 5-2 함수 고급(2)</vt:lpstr>
      <vt:lpstr>SECTION 5-2 함수 고급(3)</vt:lpstr>
      <vt:lpstr>SECTION 5-2 함수 고급(4)</vt:lpstr>
      <vt:lpstr>SECTION 5-2 함수 고급(5)</vt:lpstr>
      <vt:lpstr>SECTION 5-2 함수 고급(6)</vt:lpstr>
      <vt:lpstr>SECTION 5-2 함수 고급(7)</vt:lpstr>
      <vt:lpstr>SECTION 5-2 함수 고급(8)</vt:lpstr>
      <vt:lpstr>SECTION 5-2 함수 고급(9)</vt:lpstr>
      <vt:lpstr>[좀 더 알아보기①] 즉시 호출 함수</vt:lpstr>
      <vt:lpstr>[좀 더 알아보기①] 즉시 호출 함수</vt:lpstr>
      <vt:lpstr>[좀 더 알아보기②] 즉시 호출 함수 문제 해결하기</vt:lpstr>
      <vt:lpstr>[좀 더 알아보기③] 엄격 모드</vt:lpstr>
      <vt:lpstr>[좀 더 알아보기③] 엄격 모드</vt:lpstr>
      <vt:lpstr>[좀 더 알아보기④] 익명 함수와 선언적 함수의 차이</vt:lpstr>
      <vt:lpstr>[좀 더 알아보기④] 익명 함수와 선언적 함수의 차이</vt:lpstr>
      <vt:lpstr>[좀 더 알아보기④] 익명 함수와 선언적 함수의 차이</vt:lpstr>
      <vt:lpstr>[좀 더 알아보기④] 익명 함수와 선언적 함수의 차이</vt:lpstr>
      <vt:lpstr>[좀 더 알아보기④] 익명 함수와 선언적 함수의 차이</vt:lpstr>
      <vt:lpstr>[마무리①]</vt:lpstr>
      <vt:lpstr>[마무리②]</vt:lpstr>
      <vt:lpstr>[마무리③]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KSW</cp:lastModifiedBy>
  <cp:revision>538</cp:revision>
  <dcterms:created xsi:type="dcterms:W3CDTF">2020-01-31T07:25:46Z</dcterms:created>
  <dcterms:modified xsi:type="dcterms:W3CDTF">2021-02-24T05:01:04Z</dcterms:modified>
</cp:coreProperties>
</file>