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333" r:id="rId2"/>
    <p:sldId id="2101" r:id="rId3"/>
    <p:sldId id="2334" r:id="rId4"/>
    <p:sldId id="2345" r:id="rId5"/>
    <p:sldId id="2341" r:id="rId6"/>
    <p:sldId id="2383" r:id="rId7"/>
    <p:sldId id="2486" r:id="rId8"/>
    <p:sldId id="2487" r:id="rId9"/>
    <p:sldId id="2488" r:id="rId10"/>
    <p:sldId id="2489" r:id="rId11"/>
    <p:sldId id="2490" r:id="rId12"/>
    <p:sldId id="2491" r:id="rId13"/>
    <p:sldId id="2492" r:id="rId14"/>
    <p:sldId id="2493" r:id="rId15"/>
    <p:sldId id="2439" r:id="rId16"/>
    <p:sldId id="2494" r:id="rId17"/>
    <p:sldId id="2495" r:id="rId18"/>
    <p:sldId id="2496" r:id="rId19"/>
    <p:sldId id="2497" r:id="rId20"/>
    <p:sldId id="2498" r:id="rId21"/>
    <p:sldId id="2499" r:id="rId22"/>
    <p:sldId id="2500" r:id="rId23"/>
    <p:sldId id="2501" r:id="rId24"/>
    <p:sldId id="2469" r:id="rId25"/>
    <p:sldId id="2502" r:id="rId26"/>
    <p:sldId id="250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99" userDrawn="1">
          <p15:clr>
            <a:srgbClr val="A4A3A4"/>
          </p15:clr>
        </p15:guide>
        <p15:guide id="5" orient="horz" pos="3543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orient="horz" pos="1797" userDrawn="1">
          <p15:clr>
            <a:srgbClr val="A4A3A4"/>
          </p15:clr>
        </p15:guide>
        <p15:guide id="8" orient="horz" pos="527" userDrawn="1">
          <p15:clr>
            <a:srgbClr val="A4A3A4"/>
          </p15:clr>
        </p15:guide>
        <p15:guide id="9" pos="438" userDrawn="1">
          <p15:clr>
            <a:srgbClr val="A4A3A4"/>
          </p15:clr>
        </p15:guide>
        <p15:guide id="10" pos="71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6436"/>
    <a:srgbClr val="A50021"/>
    <a:srgbClr val="4BB0A0"/>
    <a:srgbClr val="43B0A0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7" autoAdjust="0"/>
    <p:restoredTop sz="50000" autoAdjust="0"/>
  </p:normalViewPr>
  <p:slideViewPr>
    <p:cSldViewPr snapToGrid="0" showGuides="1">
      <p:cViewPr varScale="1">
        <p:scale>
          <a:sx n="116" d="100"/>
          <a:sy n="116" d="100"/>
        </p:scale>
        <p:origin x="270" y="108"/>
      </p:cViewPr>
      <p:guideLst>
        <p:guide orient="horz" pos="2341"/>
        <p:guide pos="3840"/>
        <p:guide pos="3999"/>
        <p:guide orient="horz" pos="3543"/>
        <p:guide pos="960"/>
        <p:guide orient="horz" pos="1797"/>
        <p:guide orient="horz" pos="527"/>
        <p:guide pos="438"/>
        <p:guide pos="7174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34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2021-02-26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2021-02-26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xmlns="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xmlns="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xmlns="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xmlns="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xmlns="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xmlns="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xmlns="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xmlns="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xmlns="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xmlns="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xmlns="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xmlns="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xmlns="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xmlns="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xmlns="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xmlns="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xmlns="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xmlns="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xmlns="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xmlns="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xmlns="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xmlns="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xmlns="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xmlns="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xmlns="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xmlns="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xmlns="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xmlns="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xmlns="" id="{3F2E6A11-E23E-4E32-B9A2-7BA8A7427D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:a16="http://schemas.microsoft.com/office/drawing/2014/main" xmlns="" id="{0FCC723C-E12E-4134-80CF-8ADAED2921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9"/>
            <a:ext cx="11281052" cy="78124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9275B08-16F4-4F25-831A-6EFC327B8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xmlns="" id="{1A56FDB1-DA14-41CF-A4C6-4FEEB24F66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7106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4" name="바닥글 개체 틀 36">
            <a:extLst>
              <a:ext uri="{FF2B5EF4-FFF2-40B4-BE49-F238E27FC236}">
                <a16:creationId xmlns:a16="http://schemas.microsoft.com/office/drawing/2014/main" xmlns="" id="{12D54CD0-D251-442B-89E6-AE3B9602AE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23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36">
            <a:extLst>
              <a:ext uri="{FF2B5EF4-FFF2-40B4-BE49-F238E27FC236}">
                <a16:creationId xmlns:a16="http://schemas.microsoft.com/office/drawing/2014/main" xmlns="" id="{06254993-0E3E-4DD1-B5D1-E7E9E2205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 순서 안내 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xmlns="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xmlns="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xmlns="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xmlns="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3A06B168-836F-4E64-80CE-16BDB7CE93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8" name="텍스트 개체 틀 34">
            <a:extLst>
              <a:ext uri="{FF2B5EF4-FFF2-40B4-BE49-F238E27FC236}">
                <a16:creationId xmlns:a16="http://schemas.microsoft.com/office/drawing/2014/main" xmlns="" id="{7E4D1FAF-1A2D-466E-9891-8D941F5FBE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457200" indent="-457200">
              <a:lnSpc>
                <a:spcPct val="120000"/>
              </a:lnSpc>
              <a:buClr>
                <a:srgbClr val="4BB0A0"/>
              </a:buClr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20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9439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창업의 과학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91" r:id="rId6"/>
    <p:sldLayoutId id="2147483686" r:id="rId7"/>
    <p:sldLayoutId id="2147483692" r:id="rId8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772532" cy="3591827"/>
          </a:xfrm>
        </p:spPr>
        <p:txBody>
          <a:bodyPr/>
          <a:lstStyle/>
          <a:p>
            <a:r>
              <a:rPr lang="ko-KR" altLang="en-US" sz="4400" dirty="0"/>
              <a:t>혼자 공부하는 자바스크립트</a:t>
            </a:r>
            <a:endParaRPr lang="x-none" sz="4400" b="1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xmlns="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ㅇㅇ대학교</a:t>
            </a:r>
            <a:r>
              <a:rPr lang="ko-KR" altLang="en-US" dirty="0"/>
              <a:t> </a:t>
            </a:r>
            <a:r>
              <a:rPr lang="ko-KR" altLang="en-US" dirty="0" err="1"/>
              <a:t>ㅇㅇ학과</a:t>
            </a:r>
            <a:endParaRPr lang="en-US" altLang="ko-KR" dirty="0"/>
          </a:p>
          <a:p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xmlns="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D241BC3-2D2C-354F-BE20-6B615EF877A6}"/>
              </a:ext>
            </a:extLst>
          </p:cNvPr>
          <p:cNvSpPr txBox="1"/>
          <p:nvPr/>
        </p:nvSpPr>
        <p:spPr>
          <a:xfrm>
            <a:off x="1020350" y="866451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08 </a:t>
            </a:r>
            <a:r>
              <a:rPr lang="ko-KR" altLang="en-US" dirty="0"/>
              <a:t>예외 처리</a:t>
            </a:r>
            <a:endParaRPr lang="en-US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3FDB7C0-AFF4-4C8E-B02F-6D4EF72A6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699" y="1066888"/>
            <a:ext cx="2611058" cy="35918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고급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 예외 처리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try catch finally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구문을 사용해서 예외를 처리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try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구문 안에서 예외가 발생하면 더 이상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try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구문을 진행하지 않고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catch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구문을 실행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975533"/>
              </p:ext>
            </p:extLst>
          </p:nvPr>
        </p:nvGraphicFramePr>
        <p:xfrm>
          <a:off x="1524000" y="1706126"/>
          <a:ext cx="38100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try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  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예외가 발생할 가능성이 있는 코드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 catch (exception)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  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예외가 발생했을 때 실행할 코드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 finally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  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무조건 실행할 코드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8-1</a:t>
            </a:r>
            <a:r>
              <a:rPr lang="ko-KR" altLang="en-US" dirty="0"/>
              <a:t> 구문 오류와 예외</a:t>
            </a:r>
            <a:r>
              <a:rPr lang="en-US" altLang="ko-KR" sz="2400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6F7499A-8462-451B-811B-2BD2BD3AAA6E}"/>
              </a:ext>
            </a:extLst>
          </p:cNvPr>
          <p:cNvSpPr txBox="1"/>
          <p:nvPr/>
        </p:nvSpPr>
        <p:spPr>
          <a:xfrm>
            <a:off x="5334000" y="2947170"/>
            <a:ext cx="3327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finally </a:t>
            </a:r>
            <a:r>
              <a:rPr lang="ko-KR" altLang="en-US" sz="1400" b="0" dirty="0">
                <a:solidFill>
                  <a:srgbClr val="FF0000"/>
                </a:solidFill>
              </a:rPr>
              <a:t>구문은 필요한 경우에만 사용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CE50A989-52D8-479E-8FF5-55105AC3C629}"/>
              </a:ext>
            </a:extLst>
          </p:cNvPr>
          <p:cNvCxnSpPr>
            <a:cxnSpLocks/>
          </p:cNvCxnSpPr>
          <p:nvPr/>
        </p:nvCxnSpPr>
        <p:spPr>
          <a:xfrm>
            <a:off x="4583113" y="3087896"/>
            <a:ext cx="738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Right Bracket 2">
            <a:extLst>
              <a:ext uri="{FF2B5EF4-FFF2-40B4-BE49-F238E27FC236}">
                <a16:creationId xmlns:a16="http://schemas.microsoft.com/office/drawing/2014/main" xmlns="" id="{8D84AB9F-A7F4-4FC4-813E-3D42CD8A00B3}"/>
              </a:ext>
            </a:extLst>
          </p:cNvPr>
          <p:cNvSpPr/>
          <p:nvPr/>
        </p:nvSpPr>
        <p:spPr>
          <a:xfrm>
            <a:off x="4368800" y="2818758"/>
            <a:ext cx="228154" cy="524761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xmlns="" id="{367623FF-6861-4C79-A377-AE3888741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20749"/>
              </p:ext>
            </p:extLst>
          </p:nvPr>
        </p:nvGraphicFramePr>
        <p:xfrm>
          <a:off x="1498154" y="4252714"/>
          <a:ext cx="3810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try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willExcept.byeBye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 catch (exception)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A752889-5F55-49A1-A403-447210875A6E}"/>
              </a:ext>
            </a:extLst>
          </p:cNvPr>
          <p:cNvSpPr txBox="1"/>
          <p:nvPr/>
        </p:nvSpPr>
        <p:spPr>
          <a:xfrm>
            <a:off x="4203700" y="4772684"/>
            <a:ext cx="3327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예외를 발생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5C5C61AD-2308-4611-97E5-6A8888909D99}"/>
              </a:ext>
            </a:extLst>
          </p:cNvPr>
          <p:cNvCxnSpPr>
            <a:cxnSpLocks/>
          </p:cNvCxnSpPr>
          <p:nvPr/>
        </p:nvCxnSpPr>
        <p:spPr>
          <a:xfrm>
            <a:off x="3452813" y="4913410"/>
            <a:ext cx="738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25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고급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 예외 처리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try catch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구문의 사용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8-1-3.html)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419598"/>
              </p:ext>
            </p:extLst>
          </p:nvPr>
        </p:nvGraphicFramePr>
        <p:xfrm>
          <a:off x="1524000" y="1706126"/>
          <a:ext cx="4386334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6334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try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willExcept.byeBye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console.log("try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구문의 마지막 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") 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} catch (exception)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console.log("catch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구문의 마지막 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8-1</a:t>
            </a:r>
            <a:r>
              <a:rPr lang="ko-KR" altLang="en-US" dirty="0"/>
              <a:t> 구문 오류와 예외</a:t>
            </a:r>
            <a:r>
              <a:rPr lang="en-US" altLang="ko-KR" sz="2400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A752889-5F55-49A1-A403-447210875A6E}"/>
              </a:ext>
            </a:extLst>
          </p:cNvPr>
          <p:cNvSpPr txBox="1"/>
          <p:nvPr/>
        </p:nvSpPr>
        <p:spPr>
          <a:xfrm>
            <a:off x="6127541" y="2357874"/>
            <a:ext cx="3327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위에서 예외가 발생하므로</a:t>
            </a:r>
            <a:r>
              <a:rPr lang="en-US" altLang="ko-KR" sz="1400" b="0" dirty="0">
                <a:solidFill>
                  <a:srgbClr val="FF0000"/>
                </a:solidFill>
              </a:rPr>
              <a:t>, </a:t>
            </a:r>
            <a:r>
              <a:rPr lang="ko-KR" altLang="en-US" sz="1400" b="0" dirty="0">
                <a:solidFill>
                  <a:srgbClr val="FF0000"/>
                </a:solidFill>
              </a:rPr>
              <a:t>실행되지 않고</a:t>
            </a:r>
            <a:r>
              <a:rPr lang="en-US" altLang="ko-KR" sz="1400" b="0" dirty="0">
                <a:solidFill>
                  <a:srgbClr val="FF0000"/>
                </a:solidFill>
              </a:rPr>
              <a:t>catch </a:t>
            </a:r>
            <a:r>
              <a:rPr lang="ko-KR" altLang="en-US" sz="1400" b="0" dirty="0">
                <a:solidFill>
                  <a:srgbClr val="FF0000"/>
                </a:solidFill>
              </a:rPr>
              <a:t>구문으로 이동</a:t>
            </a:r>
            <a:endParaRPr lang="en-US" altLang="ko-KR" sz="1400" b="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5C5C61AD-2308-4611-97E5-6A8888909D99}"/>
              </a:ext>
            </a:extLst>
          </p:cNvPr>
          <p:cNvCxnSpPr>
            <a:cxnSpLocks/>
          </p:cNvCxnSpPr>
          <p:nvPr/>
        </p:nvCxnSpPr>
        <p:spPr>
          <a:xfrm>
            <a:off x="5357813" y="2589310"/>
            <a:ext cx="738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B677087-405D-4CE6-B606-8611530AE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906" y="3330662"/>
            <a:ext cx="40100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68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고급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 예외 처리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finally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구문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8-1-4.html)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995777"/>
              </p:ext>
            </p:extLst>
          </p:nvPr>
        </p:nvGraphicFramePr>
        <p:xfrm>
          <a:off x="1524000" y="1706126"/>
          <a:ext cx="4386334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6334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try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willExcept.byeBye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console.log("try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구문의 마지막 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} catch (exception)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console.log("catch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구문의 마지막 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} finally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console.log("finally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구문의 마지막 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8-1</a:t>
            </a:r>
            <a:r>
              <a:rPr lang="ko-KR" altLang="en-US" dirty="0"/>
              <a:t> 구문 오류와 예외</a:t>
            </a:r>
            <a:r>
              <a:rPr lang="en-US" altLang="ko-KR" sz="2400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A752889-5F55-49A1-A403-447210875A6E}"/>
              </a:ext>
            </a:extLst>
          </p:cNvPr>
          <p:cNvSpPr txBox="1"/>
          <p:nvPr/>
        </p:nvSpPr>
        <p:spPr>
          <a:xfrm>
            <a:off x="6127541" y="3518684"/>
            <a:ext cx="388005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예외의 발생 여부와 상관 없이 무조건 실행됨</a:t>
            </a:r>
            <a:endParaRPr lang="en-US" altLang="ko-KR" sz="1400" b="0" dirty="0">
              <a:solidFill>
                <a:srgbClr val="FF0000"/>
              </a:solidFill>
            </a:endParaRPr>
          </a:p>
          <a:p>
            <a:endParaRPr lang="en-US" altLang="ko-KR" sz="1400" b="0" dirty="0">
              <a:solidFill>
                <a:srgbClr val="FF0000"/>
              </a:solidFill>
            </a:endParaRPr>
          </a:p>
          <a:p>
            <a:r>
              <a:rPr lang="en-US" altLang="ko-KR" sz="1400" b="0" dirty="0">
                <a:solidFill>
                  <a:srgbClr val="FF0000"/>
                </a:solidFill>
              </a:rPr>
              <a:t>try </a:t>
            </a:r>
            <a:r>
              <a:rPr lang="ko-KR" altLang="en-US" sz="1400" b="0" dirty="0">
                <a:solidFill>
                  <a:srgbClr val="FF0000"/>
                </a:solidFill>
              </a:rPr>
              <a:t>구문 내부에 있는 예외가 발생되는 코드를</a:t>
            </a:r>
          </a:p>
          <a:p>
            <a:r>
              <a:rPr lang="ko-KR" altLang="en-US" sz="1400" b="0" dirty="0">
                <a:solidFill>
                  <a:srgbClr val="FF0000"/>
                </a:solidFill>
              </a:rPr>
              <a:t>지우고도 테스트 해볼 것</a:t>
            </a:r>
            <a:endParaRPr lang="en-US" altLang="ko-KR" sz="1400" b="0" dirty="0">
              <a:solidFill>
                <a:srgbClr val="FF0000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1A8183D7-6B05-4144-B444-5B5973ECB60C}"/>
              </a:ext>
            </a:extLst>
          </p:cNvPr>
          <p:cNvSpPr/>
          <p:nvPr/>
        </p:nvSpPr>
        <p:spPr>
          <a:xfrm>
            <a:off x="3581400" y="3741738"/>
            <a:ext cx="2514600" cy="254000"/>
          </a:xfrm>
          <a:custGeom>
            <a:avLst/>
            <a:gdLst>
              <a:gd name="connsiteX0" fmla="*/ 0 w 2514600"/>
              <a:gd name="connsiteY0" fmla="*/ 0 h 254000"/>
              <a:gd name="connsiteX1" fmla="*/ 0 w 2514600"/>
              <a:gd name="connsiteY1" fmla="*/ 254000 h 254000"/>
              <a:gd name="connsiteX2" fmla="*/ 2514600 w 2514600"/>
              <a:gd name="connsiteY2" fmla="*/ 2540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0" h="254000">
                <a:moveTo>
                  <a:pt x="0" y="0"/>
                </a:moveTo>
                <a:lnTo>
                  <a:pt x="0" y="254000"/>
                </a:lnTo>
                <a:lnTo>
                  <a:pt x="2514600" y="25400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380D8221-4DC1-4E6D-82EC-34362E85A124}"/>
              </a:ext>
            </a:extLst>
          </p:cNvPr>
          <p:cNvCxnSpPr/>
          <p:nvPr/>
        </p:nvCxnSpPr>
        <p:spPr>
          <a:xfrm>
            <a:off x="2095500" y="3716338"/>
            <a:ext cx="3124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1344EB0-AF74-41C7-82D1-AAE591D44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950" y="4508492"/>
            <a:ext cx="34671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18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예외 처리 구문 내부에서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return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사용하기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(1) (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8-1-5.html)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36563"/>
              </p:ext>
            </p:extLst>
          </p:nvPr>
        </p:nvGraphicFramePr>
        <p:xfrm>
          <a:off x="1524000" y="1268693"/>
          <a:ext cx="35052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function test 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  try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  alert('A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위치입니다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  throw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예외 강제 발생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} catch (exception)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  alert('B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위치입니다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  return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  alert('C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위치입니다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함수를 호출합니다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  test()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좀 더 알아보기①</a:t>
            </a:r>
            <a:r>
              <a:rPr lang="en-US" altLang="ko-KR" dirty="0"/>
              <a:t>] finally </a:t>
            </a:r>
            <a:r>
              <a:rPr lang="ko-KR" altLang="en-US" dirty="0"/>
              <a:t>구문을 사용하는 이유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A752889-5F55-49A1-A403-447210875A6E}"/>
              </a:ext>
            </a:extLst>
          </p:cNvPr>
          <p:cNvSpPr txBox="1"/>
          <p:nvPr/>
        </p:nvSpPr>
        <p:spPr>
          <a:xfrm>
            <a:off x="5429041" y="2131147"/>
            <a:ext cx="38800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throw </a:t>
            </a:r>
            <a:r>
              <a:rPr lang="ko-KR" altLang="en-US" sz="1400" b="0" dirty="0">
                <a:solidFill>
                  <a:srgbClr val="FF0000"/>
                </a:solidFill>
              </a:rPr>
              <a:t>키워드로 예외를 강제로 발생시킴</a:t>
            </a:r>
            <a:endParaRPr lang="en-US" altLang="ko-KR" sz="1400" b="0" dirty="0">
              <a:solidFill>
                <a:srgbClr val="FF0000"/>
              </a:solidFill>
            </a:endParaRPr>
          </a:p>
          <a:p>
            <a:r>
              <a:rPr lang="ko-KR" altLang="en-US" sz="1400" b="0" dirty="0">
                <a:solidFill>
                  <a:srgbClr val="FF0000"/>
                </a:solidFill>
              </a:rPr>
              <a:t>자세한 내용은 </a:t>
            </a:r>
            <a:r>
              <a:rPr lang="en-US" altLang="ko-KR" sz="1400" b="0" dirty="0">
                <a:solidFill>
                  <a:srgbClr val="FF0000"/>
                </a:solidFill>
              </a:rPr>
              <a:t>378</a:t>
            </a:r>
            <a:r>
              <a:rPr lang="ko-KR" altLang="en-US" sz="1400" b="0" dirty="0">
                <a:solidFill>
                  <a:srgbClr val="FF0000"/>
                </a:solidFill>
              </a:rPr>
              <a:t>쪽 </a:t>
            </a:r>
            <a:r>
              <a:rPr lang="en-US" altLang="ko-KR" sz="1400" b="0" dirty="0">
                <a:solidFill>
                  <a:srgbClr val="FF0000"/>
                </a:solidFill>
              </a:rPr>
              <a:t>‘</a:t>
            </a:r>
            <a:r>
              <a:rPr lang="ko-KR" altLang="en-US" sz="1400" b="0" dirty="0">
                <a:solidFill>
                  <a:srgbClr val="FF0000"/>
                </a:solidFill>
              </a:rPr>
              <a:t>예외 강제 발생</a:t>
            </a:r>
            <a:r>
              <a:rPr lang="en-US" altLang="ko-KR" sz="1400" b="0" dirty="0">
                <a:solidFill>
                  <a:srgbClr val="FF0000"/>
                </a:solidFill>
              </a:rPr>
              <a:t>’ </a:t>
            </a:r>
            <a:r>
              <a:rPr lang="ko-KR" altLang="en-US" sz="1400" b="0" dirty="0">
                <a:solidFill>
                  <a:srgbClr val="FF0000"/>
                </a:solidFill>
              </a:rPr>
              <a:t>에서 학습</a:t>
            </a:r>
            <a:endParaRPr lang="en-US" altLang="ko-KR" sz="1400" b="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A6138767-0397-49C6-85F3-6EDEB8DFFD54}"/>
              </a:ext>
            </a:extLst>
          </p:cNvPr>
          <p:cNvCxnSpPr/>
          <p:nvPr/>
        </p:nvCxnSpPr>
        <p:spPr>
          <a:xfrm>
            <a:off x="4749800" y="2387600"/>
            <a:ext cx="444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96C0264-EE0A-4821-84B0-FAD682992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541" y="3659342"/>
            <a:ext cx="26574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56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예외 처리 구문 내부에서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return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사용하기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(2) (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8-1-6.html)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878247"/>
              </p:ext>
            </p:extLst>
          </p:nvPr>
        </p:nvGraphicFramePr>
        <p:xfrm>
          <a:off x="1524000" y="1268693"/>
          <a:ext cx="3505200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function test 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  try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  alert('A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위치입니다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  throw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예외 강제 발생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} catch (exception)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  alert('B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위치입니다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  return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} finally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    alert('C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위치입니다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함수를 호출합니다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  test()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16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좀 더 알아보기②</a:t>
            </a:r>
            <a:r>
              <a:rPr lang="en-US" altLang="ko-KR" dirty="0"/>
              <a:t>] finally </a:t>
            </a:r>
            <a:r>
              <a:rPr lang="ko-KR" altLang="en-US" dirty="0"/>
              <a:t>구문을 사용하는 이유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4A1C1B2-D215-478D-AF7B-D060573C0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0" y="1336321"/>
            <a:ext cx="2743200" cy="18478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3ABF64C-804D-4F90-ADE8-44BB0484DB04}"/>
              </a:ext>
            </a:extLst>
          </p:cNvPr>
          <p:cNvSpPr txBox="1"/>
          <p:nvPr/>
        </p:nvSpPr>
        <p:spPr>
          <a:xfrm>
            <a:off x="5280025" y="4108252"/>
            <a:ext cx="61087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코드를 실행하면 예제</a:t>
            </a:r>
            <a:r>
              <a:rPr lang="en-US" altLang="ko-KR" sz="1400" dirty="0"/>
              <a:t>(1)</a:t>
            </a:r>
            <a:r>
              <a:rPr lang="ko-KR" altLang="en-US" sz="1400" dirty="0"/>
              <a:t>은 “</a:t>
            </a:r>
            <a:r>
              <a:rPr lang="en-US" altLang="ko-KR" sz="1400" dirty="0"/>
              <a:t>A </a:t>
            </a:r>
            <a:r>
              <a:rPr lang="ko-KR" altLang="en-US" sz="1400" dirty="0"/>
              <a:t>위치입니다</a:t>
            </a:r>
            <a:r>
              <a:rPr lang="en-US" altLang="ko-KR" sz="1400" dirty="0"/>
              <a:t>.”</a:t>
            </a:r>
            <a:r>
              <a:rPr lang="ko-KR" altLang="en-US" sz="1400" dirty="0"/>
              <a:t>와 “</a:t>
            </a:r>
            <a:r>
              <a:rPr lang="en-US" altLang="ko-KR" sz="1400" dirty="0"/>
              <a:t>B </a:t>
            </a:r>
            <a:r>
              <a:rPr lang="ko-KR" altLang="en-US" sz="1400" dirty="0"/>
              <a:t>위치입니다</a:t>
            </a:r>
            <a:r>
              <a:rPr lang="en-US" altLang="ko-KR" sz="1400" dirty="0"/>
              <a:t>.”</a:t>
            </a:r>
            <a:r>
              <a:rPr lang="ko-KR" altLang="en-US" sz="1400" dirty="0"/>
              <a:t>만 출력합니다</a:t>
            </a:r>
            <a:r>
              <a:rPr lang="en-US" altLang="ko-KR" sz="1400" dirty="0"/>
              <a:t>. return </a:t>
            </a:r>
            <a:r>
              <a:rPr lang="ko-KR" altLang="en-US" sz="1400" dirty="0"/>
              <a:t>키워드를 사용해 함수를 벗어났으므로 “</a:t>
            </a:r>
            <a:r>
              <a:rPr lang="en-US" altLang="ko-KR" sz="1400" dirty="0"/>
              <a:t>C </a:t>
            </a:r>
            <a:r>
              <a:rPr lang="ko-KR" altLang="en-US" sz="1400" dirty="0"/>
              <a:t>위치입니다</a:t>
            </a:r>
            <a:r>
              <a:rPr lang="en-US" altLang="ko-KR" sz="1400" dirty="0"/>
              <a:t>.”</a:t>
            </a:r>
            <a:r>
              <a:rPr lang="ko-KR" altLang="en-US" sz="1400" dirty="0"/>
              <a:t>라는 글자를 출력하지 않는 것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하지만 예제</a:t>
            </a:r>
            <a:r>
              <a:rPr lang="en-US" altLang="ko-KR" sz="1400" dirty="0"/>
              <a:t>(2)</a:t>
            </a:r>
            <a:r>
              <a:rPr lang="ko-KR" altLang="en-US" sz="1400" dirty="0"/>
              <a:t>는 “</a:t>
            </a:r>
            <a:r>
              <a:rPr lang="en-US" altLang="ko-KR" sz="1400" dirty="0"/>
              <a:t>A </a:t>
            </a:r>
            <a:r>
              <a:rPr lang="ko-KR" altLang="en-US" sz="1400" dirty="0"/>
              <a:t>위치입니다</a:t>
            </a:r>
            <a:r>
              <a:rPr lang="en-US" altLang="ko-KR" sz="1400" dirty="0"/>
              <a:t>.”, “B </a:t>
            </a:r>
            <a:r>
              <a:rPr lang="ko-KR" altLang="en-US" sz="1400" dirty="0"/>
              <a:t>위치입니다</a:t>
            </a:r>
            <a:r>
              <a:rPr lang="en-US" altLang="ko-KR" sz="1400" dirty="0"/>
              <a:t>.”, “C </a:t>
            </a:r>
            <a:r>
              <a:rPr lang="ko-KR" altLang="en-US" sz="1400" dirty="0"/>
              <a:t>위치입니다</a:t>
            </a:r>
            <a:r>
              <a:rPr lang="en-US" altLang="ko-KR" sz="1400" dirty="0"/>
              <a:t>.”</a:t>
            </a:r>
            <a:r>
              <a:rPr lang="ko-KR" altLang="en-US" sz="1400" dirty="0"/>
              <a:t>를 모두 출력합니다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이는 </a:t>
            </a:r>
            <a:r>
              <a:rPr lang="en-US" altLang="ko-KR" sz="1400" dirty="0"/>
              <a:t>finally </a:t>
            </a:r>
            <a:r>
              <a:rPr lang="ko-KR" altLang="en-US" sz="1400" dirty="0"/>
              <a:t>구문을 반드시 실행한다는 특성 때문임</a:t>
            </a:r>
          </a:p>
        </p:txBody>
      </p:sp>
    </p:spTree>
    <p:extLst>
      <p:ext uri="{BB962C8B-B14F-4D97-AF65-F5344CB8AC3E}">
        <p14:creationId xmlns:p14="http://schemas.microsoft.com/office/powerpoint/2010/main" val="2932021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마무리①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xmlns="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543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4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구문 오류는 프로그램 실행 전에 발생하는 코드의 문법적인 문제로 발생하는 오류를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예외는 프로그램 실행 중에 발생하는 모든 오류를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예외 처리는 예외가 발생했을 때 프로그램이 중단되지 않게 하는 처리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구문 오류는 예외 처리로 처리할 수 없음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try catch finally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구문은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try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구문 안에서 예외가 발생하면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catch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구문에서 처리하고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finally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구문은 예외 발생 여부와 상관없이 실행해야 하는 작업이 있을 때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</p:txBody>
      </p:sp>
    </p:spTree>
    <p:extLst>
      <p:ext uri="{BB962C8B-B14F-4D97-AF65-F5344CB8AC3E}">
        <p14:creationId xmlns:p14="http://schemas.microsoft.com/office/powerpoint/2010/main" val="537861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마무리②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xmlns="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 코드 중에서 구문 오류가 발생하는 코드는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예외 처리 구문의 조합으로 옳지 않은 것 모두 찾기</a:t>
            </a: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ko-KR" altLang="ko-KR" sz="1400" dirty="0">
                <a:solidFill>
                  <a:srgbClr val="000000"/>
                </a:solidFill>
                <a:latin typeface="YoonV YoonMyungjo100Std_OTF"/>
              </a:rPr>
              <a:t>①</a:t>
            </a: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 try { } catch (exception) { }</a:t>
            </a:r>
          </a:p>
          <a:p>
            <a:pPr marL="914400" lvl="2" indent="0">
              <a:buNone/>
            </a:pPr>
            <a:r>
              <a:rPr lang="ko-KR" altLang="en-US" sz="1400" dirty="0">
                <a:solidFill>
                  <a:srgbClr val="000000"/>
                </a:solidFill>
                <a:latin typeface="YoonV YoonMyungjo100Std_OTF"/>
              </a:rPr>
              <a:t>② </a:t>
            </a: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try { } finally { }</a:t>
            </a:r>
          </a:p>
          <a:p>
            <a:pPr marL="914400" lvl="2" indent="0">
              <a:buNone/>
            </a:pPr>
            <a:r>
              <a:rPr lang="ko-KR" altLang="en-US" sz="1400" dirty="0">
                <a:solidFill>
                  <a:srgbClr val="000000"/>
                </a:solidFill>
                <a:latin typeface="YoonV YoonMyungjo100Std_OTF"/>
              </a:rPr>
              <a:t>③ </a:t>
            </a: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try { } finally { } catch (exception) { }</a:t>
            </a:r>
          </a:p>
          <a:p>
            <a:pPr marL="914400" lvl="2" indent="0">
              <a:buNone/>
            </a:pPr>
            <a:r>
              <a:rPr lang="ko-KR" altLang="en-US" sz="1400" dirty="0">
                <a:solidFill>
                  <a:srgbClr val="000000"/>
                </a:solidFill>
                <a:latin typeface="YoonV YoonMyungjo100Std_OTF"/>
              </a:rPr>
              <a:t>④ </a:t>
            </a: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try { } catch (exception) { }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xmlns="" id="{C9E7BE66-18D4-4747-B8DF-F8830BF24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83665"/>
              </p:ext>
            </p:extLst>
          </p:nvPr>
        </p:nvGraphicFramePr>
        <p:xfrm>
          <a:off x="1524000" y="1785938"/>
          <a:ext cx="35052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 a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console.log(a * a)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xmlns="" id="{3610534A-9D33-4378-97D0-1C48B750E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043839"/>
              </p:ext>
            </p:extLst>
          </p:nvPr>
        </p:nvGraphicFramePr>
        <p:xfrm>
          <a:off x="5842000" y="1785938"/>
          <a:ext cx="35052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console.llog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xmlns="" id="{A63C3365-57FC-4558-A4ED-FF37E131B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706022"/>
              </p:ext>
            </p:extLst>
          </p:nvPr>
        </p:nvGraphicFramePr>
        <p:xfrm>
          <a:off x="1524000" y="3182938"/>
          <a:ext cx="35052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const number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consle.log(number() + number())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xmlns="" id="{5133B90F-C47A-4458-95F9-0D4DA4279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257611"/>
              </p:ext>
            </p:extLst>
          </p:nvPr>
        </p:nvGraphicFramePr>
        <p:xfrm>
          <a:off x="5842000" y="3182938"/>
          <a:ext cx="35052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031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const number = 20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console.log(number[20])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7A340AC-1A97-45F0-AB70-1078F6C1B1C1}"/>
              </a:ext>
            </a:extLst>
          </p:cNvPr>
          <p:cNvSpPr txBox="1"/>
          <p:nvPr/>
        </p:nvSpPr>
        <p:spPr>
          <a:xfrm>
            <a:off x="1108502" y="16012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EADE10C-DCA7-4CBC-8094-C33790A85B22}"/>
              </a:ext>
            </a:extLst>
          </p:cNvPr>
          <p:cNvSpPr txBox="1"/>
          <p:nvPr/>
        </p:nvSpPr>
        <p:spPr>
          <a:xfrm>
            <a:off x="5444698" y="16081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8533F88-9320-4FE6-A087-BEA8D8752C9A}"/>
              </a:ext>
            </a:extLst>
          </p:cNvPr>
          <p:cNvSpPr txBox="1"/>
          <p:nvPr/>
        </p:nvSpPr>
        <p:spPr>
          <a:xfrm>
            <a:off x="1108502" y="30120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8362664-0B49-43D6-8087-1C5BD81A704D}"/>
              </a:ext>
            </a:extLst>
          </p:cNvPr>
          <p:cNvSpPr txBox="1"/>
          <p:nvPr/>
        </p:nvSpPr>
        <p:spPr>
          <a:xfrm>
            <a:off x="5426502" y="30062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2178983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마무리③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xmlns="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 코드 중에서 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try catch finally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구문으로 처리할 수 없는 코드는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xmlns="" id="{C9E7BE66-18D4-4747-B8DF-F8830BF24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224844"/>
              </p:ext>
            </p:extLst>
          </p:nvPr>
        </p:nvGraphicFramePr>
        <p:xfrm>
          <a:off x="1524000" y="1785938"/>
          <a:ext cx="35052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error.error.error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xmlns="" id="{3610534A-9D33-4378-97D0-1C48B750E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46160"/>
              </p:ext>
            </p:extLst>
          </p:nvPr>
        </p:nvGraphicFramePr>
        <p:xfrm>
          <a:off x="5842000" y="1785938"/>
          <a:ext cx="35052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let array = [1, 2, 3, 4, 5]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 (array[-100])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xmlns="" id="{A63C3365-57FC-4558-A4ED-FF37E131B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809012"/>
              </p:ext>
            </p:extLst>
          </p:nvPr>
        </p:nvGraphicFramePr>
        <p:xfrm>
          <a:off x="1524000" y="3182938"/>
          <a:ext cx="35052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let number = NEW Number(10)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xmlns="" id="{5133B90F-C47A-4458-95F9-0D4DA4279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422373"/>
              </p:ext>
            </p:extLst>
          </p:nvPr>
        </p:nvGraphicFramePr>
        <p:xfrm>
          <a:off x="5842000" y="3182938"/>
          <a:ext cx="35052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031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let number = 20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number()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7A340AC-1A97-45F0-AB70-1078F6C1B1C1}"/>
              </a:ext>
            </a:extLst>
          </p:cNvPr>
          <p:cNvSpPr txBox="1"/>
          <p:nvPr/>
        </p:nvSpPr>
        <p:spPr>
          <a:xfrm>
            <a:off x="1108502" y="16012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EADE10C-DCA7-4CBC-8094-C33790A85B22}"/>
              </a:ext>
            </a:extLst>
          </p:cNvPr>
          <p:cNvSpPr txBox="1"/>
          <p:nvPr/>
        </p:nvSpPr>
        <p:spPr>
          <a:xfrm>
            <a:off x="5444698" y="16081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8533F88-9320-4FE6-A087-BEA8D8752C9A}"/>
              </a:ext>
            </a:extLst>
          </p:cNvPr>
          <p:cNvSpPr txBox="1"/>
          <p:nvPr/>
        </p:nvSpPr>
        <p:spPr>
          <a:xfrm>
            <a:off x="1108502" y="30120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8362664-0B49-43D6-8087-1C5BD81A704D}"/>
              </a:ext>
            </a:extLst>
          </p:cNvPr>
          <p:cNvSpPr txBox="1"/>
          <p:nvPr/>
        </p:nvSpPr>
        <p:spPr>
          <a:xfrm>
            <a:off x="5426502" y="30062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3156097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예외 객체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예외 객체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(exception object): try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catch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구문을 사용할 때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catch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의 괄호 안에 입력하는 식별자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아무 식별자나 입력해도 괜찮지만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일반적으로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e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나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exception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이라는 식별자를 사용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예외 개체의 속성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731395"/>
              </p:ext>
            </p:extLst>
          </p:nvPr>
        </p:nvGraphicFramePr>
        <p:xfrm>
          <a:off x="1524000" y="1953578"/>
          <a:ext cx="22733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3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try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 catch (exception)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8-2</a:t>
            </a:r>
            <a:r>
              <a:rPr lang="ko-KR" altLang="en-US" dirty="0"/>
              <a:t> 예외 처리 고급</a:t>
            </a:r>
            <a:r>
              <a:rPr lang="en-US" altLang="ko-KR" sz="2400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7C0236B5-D739-4F5A-95B0-F0C4B5494829}"/>
              </a:ext>
            </a:extLst>
          </p:cNvPr>
          <p:cNvCxnSpPr/>
          <p:nvPr/>
        </p:nvCxnSpPr>
        <p:spPr>
          <a:xfrm>
            <a:off x="2247900" y="2451100"/>
            <a:ext cx="8255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BABF12A9-C453-474A-AD9F-58B618575F0B}"/>
              </a:ext>
            </a:extLst>
          </p:cNvPr>
          <p:cNvSpPr/>
          <p:nvPr/>
        </p:nvSpPr>
        <p:spPr>
          <a:xfrm>
            <a:off x="2641600" y="2451100"/>
            <a:ext cx="1612900" cy="165100"/>
          </a:xfrm>
          <a:custGeom>
            <a:avLst/>
            <a:gdLst>
              <a:gd name="connsiteX0" fmla="*/ 0 w 1612900"/>
              <a:gd name="connsiteY0" fmla="*/ 0 h 165100"/>
              <a:gd name="connsiteX1" fmla="*/ 0 w 1612900"/>
              <a:gd name="connsiteY1" fmla="*/ 165100 h 165100"/>
              <a:gd name="connsiteX2" fmla="*/ 1612900 w 1612900"/>
              <a:gd name="connsiteY2" fmla="*/ 165100 h 16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2900" h="165100">
                <a:moveTo>
                  <a:pt x="0" y="0"/>
                </a:moveTo>
                <a:lnTo>
                  <a:pt x="0" y="165100"/>
                </a:lnTo>
                <a:lnTo>
                  <a:pt x="1612900" y="16510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A3DD762-3410-44FB-98FD-E2321E8F33E2}"/>
              </a:ext>
            </a:extLst>
          </p:cNvPr>
          <p:cNvSpPr txBox="1"/>
          <p:nvPr/>
        </p:nvSpPr>
        <p:spPr>
          <a:xfrm>
            <a:off x="4226683" y="2451100"/>
            <a:ext cx="3327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예외 객체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FE870993-A3D7-44CC-82D6-F27F92C10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74215"/>
              </p:ext>
            </p:extLst>
          </p:nvPr>
        </p:nvGraphicFramePr>
        <p:xfrm>
          <a:off x="1521583" y="3274060"/>
          <a:ext cx="4368800" cy="1000125"/>
        </p:xfrm>
        <a:graphic>
          <a:graphicData uri="http://schemas.openxmlformats.org/drawingml/2006/table">
            <a:tbl>
              <a:tblPr/>
              <a:tblGrid>
                <a:gridCol w="2159000">
                  <a:extLst>
                    <a:ext uri="{9D8B030D-6E8A-4147-A177-3AD203B41FA5}">
                      <a16:colId xmlns:a16="http://schemas.microsoft.com/office/drawing/2014/main" xmlns="" val="392891015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1734637415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이름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8959835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 이름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4426924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 메시지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19630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127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예외 객체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자바스크립트의 배열 크기가 한정되어 있기 때문에 배열을 너무 크게 선언하면 오류를 발생하는 것을 이용해 이를 예외 처리하고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오류를 출력해보는 코드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자바스크립트의 배열 크기는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4,294,967,295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까지 가능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예외 정보 출력하기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8-2-1.html)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037046"/>
              </p:ext>
            </p:extLst>
          </p:nvPr>
        </p:nvGraphicFramePr>
        <p:xfrm>
          <a:off x="1523999" y="2296478"/>
          <a:ext cx="4991101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101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try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  const array = new Array(999999999999999)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} catch (exception)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console.log(exception)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console.log()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예외 이름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${exception.name}`)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예외 메시지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exception.message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8-2</a:t>
            </a:r>
            <a:r>
              <a:rPr lang="ko-KR" altLang="en-US" dirty="0"/>
              <a:t> 예외 처리 고급</a:t>
            </a:r>
            <a:r>
              <a:rPr lang="en-US" altLang="ko-KR" sz="2400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6C601E6C-893E-446B-8E0B-1524666936BB}"/>
              </a:ext>
            </a:extLst>
          </p:cNvPr>
          <p:cNvGrpSpPr/>
          <p:nvPr/>
        </p:nvGrpSpPr>
        <p:grpSpPr>
          <a:xfrm>
            <a:off x="6883974" y="2515448"/>
            <a:ext cx="4184075" cy="2310870"/>
            <a:chOff x="5872784" y="2515448"/>
            <a:chExt cx="5195266" cy="286935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91A20251-FB3B-4204-90C6-5769676CB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2784" y="2515448"/>
              <a:ext cx="5195266" cy="286935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67226FC3-99F3-42F6-9A60-E15C80C09054}"/>
                </a:ext>
              </a:extLst>
            </p:cNvPr>
            <p:cNvSpPr/>
            <p:nvPr/>
          </p:nvSpPr>
          <p:spPr>
            <a:xfrm>
              <a:off x="6348413" y="3822700"/>
              <a:ext cx="4319588" cy="495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D9FEEC1D-689C-4B98-AA54-AE51161B266F}"/>
              </a:ext>
            </a:extLst>
          </p:cNvPr>
          <p:cNvCxnSpPr/>
          <p:nvPr/>
        </p:nvCxnSpPr>
        <p:spPr>
          <a:xfrm>
            <a:off x="7899400" y="3568260"/>
            <a:ext cx="1244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2C574A8-76ED-41B0-9584-C831492F1F29}"/>
              </a:ext>
            </a:extLst>
          </p:cNvPr>
          <p:cNvCxnSpPr/>
          <p:nvPr/>
        </p:nvCxnSpPr>
        <p:spPr>
          <a:xfrm>
            <a:off x="9283700" y="3555560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FF027D4E-D0C6-419D-B44F-ECEF28A084A9}"/>
              </a:ext>
            </a:extLst>
          </p:cNvPr>
          <p:cNvSpPr/>
          <p:nvPr/>
        </p:nvSpPr>
        <p:spPr>
          <a:xfrm>
            <a:off x="8048625" y="3580960"/>
            <a:ext cx="342900" cy="202219"/>
          </a:xfrm>
          <a:custGeom>
            <a:avLst/>
            <a:gdLst>
              <a:gd name="connsiteX0" fmla="*/ 342900 w 342900"/>
              <a:gd name="connsiteY0" fmla="*/ 0 h 241300"/>
              <a:gd name="connsiteX1" fmla="*/ 342900 w 342900"/>
              <a:gd name="connsiteY1" fmla="*/ 241300 h 241300"/>
              <a:gd name="connsiteX2" fmla="*/ 0 w 342900"/>
              <a:gd name="connsiteY2" fmla="*/ 241300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" h="241300">
                <a:moveTo>
                  <a:pt x="342900" y="0"/>
                </a:moveTo>
                <a:lnTo>
                  <a:pt x="342900" y="241300"/>
                </a:lnTo>
                <a:lnTo>
                  <a:pt x="0" y="24130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3FC9C582-CFBC-44E8-9CC2-C16B68AC6946}"/>
              </a:ext>
            </a:extLst>
          </p:cNvPr>
          <p:cNvSpPr/>
          <p:nvPr/>
        </p:nvSpPr>
        <p:spPr>
          <a:xfrm flipH="1">
            <a:off x="9420225" y="3555561"/>
            <a:ext cx="456982" cy="227618"/>
          </a:xfrm>
          <a:custGeom>
            <a:avLst/>
            <a:gdLst>
              <a:gd name="connsiteX0" fmla="*/ 342900 w 342900"/>
              <a:gd name="connsiteY0" fmla="*/ 0 h 241300"/>
              <a:gd name="connsiteX1" fmla="*/ 342900 w 342900"/>
              <a:gd name="connsiteY1" fmla="*/ 241300 h 241300"/>
              <a:gd name="connsiteX2" fmla="*/ 0 w 342900"/>
              <a:gd name="connsiteY2" fmla="*/ 241300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" h="241300">
                <a:moveTo>
                  <a:pt x="342900" y="0"/>
                </a:moveTo>
                <a:lnTo>
                  <a:pt x="342900" y="241300"/>
                </a:lnTo>
                <a:lnTo>
                  <a:pt x="0" y="24130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A752889-5F55-49A1-A403-447210875A6E}"/>
              </a:ext>
            </a:extLst>
          </p:cNvPr>
          <p:cNvSpPr txBox="1"/>
          <p:nvPr/>
        </p:nvSpPr>
        <p:spPr>
          <a:xfrm>
            <a:off x="7051675" y="3636274"/>
            <a:ext cx="9937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파일 이름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1C74B1C-24AC-42E6-92CD-545CCA9B9A9F}"/>
              </a:ext>
            </a:extLst>
          </p:cNvPr>
          <p:cNvSpPr txBox="1"/>
          <p:nvPr/>
        </p:nvSpPr>
        <p:spPr>
          <a:xfrm>
            <a:off x="9911303" y="3629290"/>
            <a:ext cx="9937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줄 번호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55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 latinLnBrk="0">
              <a:defRPr/>
            </a:pPr>
            <a:r>
              <a:rPr lang="ko-KR" altLang="en-US" sz="4100" b="1" kern="1200" dirty="0">
                <a:solidFill>
                  <a:srgbClr val="4BB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시작하기전에</a:t>
            </a:r>
            <a:endParaRPr lang="en-US" altLang="ko-KR" sz="4100" b="1" kern="1200" dirty="0">
              <a:solidFill>
                <a:srgbClr val="4BB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03868AD-5FB7-A947-B715-20B0C939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97502D5-0DE6-43F9-8F2E-D2C7BA7481E7}"/>
              </a:ext>
            </a:extLst>
          </p:cNvPr>
          <p:cNvSpPr/>
          <p:nvPr/>
        </p:nvSpPr>
        <p:spPr>
          <a:xfrm>
            <a:off x="4976031" y="963877"/>
            <a:ext cx="6500853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altLang="ko-KR" dirty="0"/>
          </a:p>
          <a:p>
            <a:r>
              <a:rPr lang="ko-KR" altLang="en-US" b="1" dirty="0"/>
              <a:t>예제 다운로드 및 동영상 강의</a:t>
            </a:r>
            <a:endParaRPr lang="en-US" altLang="ko-KR" b="1" dirty="0"/>
          </a:p>
          <a:p>
            <a:r>
              <a:rPr lang="en-US" altLang="ko-KR" sz="1600" dirty="0"/>
              <a:t>https://hanbit.co.kr/store/books/look.php?p_code=B8393055290</a:t>
            </a:r>
          </a:p>
          <a:p>
            <a:endParaRPr lang="en-US" altLang="ko-KR" sz="1600" dirty="0"/>
          </a:p>
          <a:p>
            <a:pPr lvl="0"/>
            <a:r>
              <a:rPr lang="ko-KR" altLang="en-US" b="1" dirty="0">
                <a:solidFill>
                  <a:prstClr val="black"/>
                </a:solidFill>
              </a:rPr>
              <a:t>저자 </a:t>
            </a:r>
            <a:r>
              <a:rPr lang="en-US" altLang="ko-KR" b="1" dirty="0">
                <a:solidFill>
                  <a:prstClr val="black"/>
                </a:solidFill>
              </a:rPr>
              <a:t>: </a:t>
            </a:r>
            <a:r>
              <a:rPr lang="ko-KR" altLang="en-US" b="1" dirty="0">
                <a:solidFill>
                  <a:prstClr val="black"/>
                </a:solidFill>
              </a:rPr>
              <a:t>윤인성</a:t>
            </a:r>
            <a:endParaRPr lang="en-US" altLang="ko-KR" b="1" dirty="0">
              <a:solidFill>
                <a:prstClr val="black"/>
              </a:solidFill>
            </a:endParaRPr>
          </a:p>
          <a:p>
            <a:pPr lvl="0"/>
            <a:endParaRPr lang="ko-KR" altLang="en-US" sz="1600" dirty="0">
              <a:solidFill>
                <a:prstClr val="black"/>
              </a:solidFill>
            </a:endParaRPr>
          </a:p>
          <a:p>
            <a:pPr lvl="0"/>
            <a:r>
              <a:rPr lang="ko-KR" altLang="en-US" sz="1600" dirty="0">
                <a:solidFill>
                  <a:prstClr val="black"/>
                </a:solidFill>
              </a:rPr>
              <a:t>출근하는 게 싫어서 책을 집필하기 시작했다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현재 직업 특성상 집에서 나갈 이유가 별로 없다는 것에 굉장히 만족하는 성격이기도 하다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홍차와 커피를 좋아하며 기타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가야금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그림 그리기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스컬핑 등이 취미이다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저서로는 </a:t>
            </a:r>
            <a:r>
              <a:rPr lang="en-US" altLang="ko-KR" sz="1600" dirty="0">
                <a:solidFill>
                  <a:prstClr val="black"/>
                </a:solidFill>
              </a:rPr>
              <a:t>『</a:t>
            </a:r>
            <a:r>
              <a:rPr lang="ko-KR" altLang="en-US" sz="1600" dirty="0">
                <a:solidFill>
                  <a:prstClr val="black"/>
                </a:solidFill>
              </a:rPr>
              <a:t>혼자 공부하는 파이썬</a:t>
            </a:r>
            <a:r>
              <a:rPr lang="en-US" altLang="ko-KR" sz="1600" dirty="0">
                <a:solidFill>
                  <a:prstClr val="black"/>
                </a:solidFill>
              </a:rPr>
              <a:t>』, 『IT </a:t>
            </a:r>
            <a:r>
              <a:rPr lang="en-US" altLang="ko-KR" sz="1600" dirty="0" err="1">
                <a:solidFill>
                  <a:prstClr val="black"/>
                </a:solidFill>
              </a:rPr>
              <a:t>CookBook</a:t>
            </a:r>
            <a:r>
              <a:rPr lang="en-US" altLang="ko-KR" sz="1600" dirty="0">
                <a:solidFill>
                  <a:prstClr val="black"/>
                </a:solidFill>
              </a:rPr>
              <a:t>, HTML5 </a:t>
            </a:r>
            <a:r>
              <a:rPr lang="ko-KR" altLang="en-US" sz="1600" dirty="0">
                <a:solidFill>
                  <a:prstClr val="black"/>
                </a:solidFill>
              </a:rPr>
              <a:t>웹 프로그래밍</a:t>
            </a:r>
            <a:r>
              <a:rPr lang="en-US" altLang="ko-KR" sz="1600" dirty="0">
                <a:solidFill>
                  <a:prstClr val="black"/>
                </a:solidFill>
              </a:rPr>
              <a:t>』, 『</a:t>
            </a:r>
            <a:r>
              <a:rPr lang="ko-KR" altLang="en-US" sz="1600" dirty="0">
                <a:solidFill>
                  <a:prstClr val="black"/>
                </a:solidFill>
              </a:rPr>
              <a:t>모던 웹을 위한 </a:t>
            </a:r>
            <a:r>
              <a:rPr lang="en-US" altLang="ko-KR" sz="1600" dirty="0" err="1">
                <a:solidFill>
                  <a:prstClr val="black"/>
                </a:solidFill>
              </a:rPr>
              <a:t>JavaScript+jQuery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ko-KR" altLang="en-US" sz="1600" dirty="0">
                <a:solidFill>
                  <a:prstClr val="black"/>
                </a:solidFill>
              </a:rPr>
              <a:t>입문</a:t>
            </a:r>
            <a:r>
              <a:rPr lang="en-US" altLang="ko-KR" sz="1600" dirty="0">
                <a:solidFill>
                  <a:prstClr val="black"/>
                </a:solidFill>
              </a:rPr>
              <a:t>』, 『</a:t>
            </a:r>
            <a:r>
              <a:rPr lang="ko-KR" altLang="en-US" sz="1600" dirty="0">
                <a:solidFill>
                  <a:prstClr val="black"/>
                </a:solidFill>
              </a:rPr>
              <a:t>모던 웹을 위한 </a:t>
            </a:r>
            <a:r>
              <a:rPr lang="en-US" altLang="ko-KR" sz="1600" dirty="0">
                <a:solidFill>
                  <a:prstClr val="black"/>
                </a:solidFill>
              </a:rPr>
              <a:t>Node.js </a:t>
            </a:r>
            <a:r>
              <a:rPr lang="ko-KR" altLang="en-US" sz="1600" dirty="0">
                <a:solidFill>
                  <a:prstClr val="black"/>
                </a:solidFill>
              </a:rPr>
              <a:t>프로그래밍</a:t>
            </a:r>
            <a:r>
              <a:rPr lang="en-US" altLang="ko-KR" sz="1600" dirty="0">
                <a:solidFill>
                  <a:prstClr val="black"/>
                </a:solidFill>
              </a:rPr>
              <a:t>』, 『</a:t>
            </a:r>
            <a:r>
              <a:rPr lang="ko-KR" altLang="en-US" sz="1600" dirty="0">
                <a:solidFill>
                  <a:prstClr val="black"/>
                </a:solidFill>
              </a:rPr>
              <a:t>모던 웹 디자인을 위한 </a:t>
            </a:r>
            <a:r>
              <a:rPr lang="en-US" altLang="ko-KR" sz="1600" dirty="0">
                <a:solidFill>
                  <a:prstClr val="black"/>
                </a:solidFill>
              </a:rPr>
              <a:t>HTML5+CSS3 </a:t>
            </a:r>
            <a:r>
              <a:rPr lang="ko-KR" altLang="en-US" sz="1600" dirty="0">
                <a:solidFill>
                  <a:prstClr val="black"/>
                </a:solidFill>
              </a:rPr>
              <a:t>입문</a:t>
            </a:r>
            <a:r>
              <a:rPr lang="en-US" altLang="ko-KR" sz="1600" dirty="0">
                <a:solidFill>
                  <a:prstClr val="black"/>
                </a:solidFill>
              </a:rPr>
              <a:t>』 </a:t>
            </a:r>
            <a:r>
              <a:rPr lang="ko-KR" altLang="en-US" sz="1600" dirty="0">
                <a:solidFill>
                  <a:prstClr val="black"/>
                </a:solidFill>
              </a:rPr>
              <a:t>등이 있으며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역서로는 </a:t>
            </a:r>
            <a:r>
              <a:rPr lang="en-US" altLang="ko-KR" sz="1600" dirty="0">
                <a:solidFill>
                  <a:prstClr val="black"/>
                </a:solidFill>
              </a:rPr>
              <a:t>『</a:t>
            </a:r>
            <a:r>
              <a:rPr lang="en-US" altLang="ko-KR" sz="1600" dirty="0" err="1">
                <a:solidFill>
                  <a:prstClr val="black"/>
                </a:solidFill>
              </a:rPr>
              <a:t>TopCoder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ko-KR" altLang="en-US" sz="1600" dirty="0">
                <a:solidFill>
                  <a:prstClr val="black"/>
                </a:solidFill>
              </a:rPr>
              <a:t>알고리즘 트레이닝</a:t>
            </a:r>
            <a:r>
              <a:rPr lang="en-US" altLang="ko-KR" sz="1600" dirty="0">
                <a:solidFill>
                  <a:prstClr val="black"/>
                </a:solidFill>
              </a:rPr>
              <a:t>』, 『</a:t>
            </a:r>
            <a:r>
              <a:rPr lang="ko-KR" altLang="en-US" sz="1600" dirty="0">
                <a:solidFill>
                  <a:prstClr val="black"/>
                </a:solidFill>
              </a:rPr>
              <a:t>자바 퍼즐러</a:t>
            </a:r>
            <a:r>
              <a:rPr lang="en-US" altLang="ko-KR" sz="1600" dirty="0">
                <a:solidFill>
                  <a:prstClr val="black"/>
                </a:solidFill>
              </a:rPr>
              <a:t>』, 『</a:t>
            </a:r>
            <a:r>
              <a:rPr lang="ko-KR" altLang="en-US" sz="1600" dirty="0">
                <a:solidFill>
                  <a:prstClr val="black"/>
                </a:solidFill>
              </a:rPr>
              <a:t>소셜 코딩으로 이끄는 </a:t>
            </a:r>
            <a:r>
              <a:rPr lang="en-US" altLang="ko-KR" sz="1600" dirty="0">
                <a:solidFill>
                  <a:prstClr val="black"/>
                </a:solidFill>
              </a:rPr>
              <a:t>GitHub </a:t>
            </a:r>
            <a:r>
              <a:rPr lang="ko-KR" altLang="en-US" sz="1600" dirty="0">
                <a:solidFill>
                  <a:prstClr val="black"/>
                </a:solidFill>
              </a:rPr>
              <a:t>실천 기술</a:t>
            </a:r>
            <a:r>
              <a:rPr lang="en-US" altLang="ko-KR" sz="1600" dirty="0">
                <a:solidFill>
                  <a:prstClr val="black"/>
                </a:solidFill>
              </a:rPr>
              <a:t>』, 『Nature of Code』 </a:t>
            </a:r>
            <a:r>
              <a:rPr lang="ko-KR" altLang="en-US" sz="1600" dirty="0">
                <a:solidFill>
                  <a:prstClr val="black"/>
                </a:solidFill>
              </a:rPr>
              <a:t>등이 있다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  <a:endParaRPr lang="en-US" altLang="ko-KR" sz="1600" dirty="0"/>
          </a:p>
        </p:txBody>
      </p:sp>
      <p:sp>
        <p:nvSpPr>
          <p:cNvPr id="10" name="바닥글 개체 틀 36">
            <a:extLst>
              <a:ext uri="{FF2B5EF4-FFF2-40B4-BE49-F238E27FC236}">
                <a16:creationId xmlns:a16="http://schemas.microsoft.com/office/drawing/2014/main" xmlns="" id="{5220374A-E2BF-4F2C-BE2B-8A4F0B1BCC3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667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예외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강제 발생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예외를 강제로 발생시킬 때는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throw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키워드를 사용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자바스크립트 콘솔에서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 throw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구문을 사용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287508"/>
              </p:ext>
            </p:extLst>
          </p:nvPr>
        </p:nvGraphicFramePr>
        <p:xfrm>
          <a:off x="1524000" y="1674178"/>
          <a:ext cx="40513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단순하게 예외를 발생시킵니다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throw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문자열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조금 더 자세하게 예외를 발생시킵니다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throw new Error(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문자열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8-2</a:t>
            </a:r>
            <a:r>
              <a:rPr lang="ko-KR" altLang="en-US" dirty="0"/>
              <a:t> 예외 처리 고급</a:t>
            </a:r>
            <a:r>
              <a:rPr lang="en-US" altLang="ko-KR" sz="2400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xmlns="" id="{CB897D58-65E7-47C9-8451-83CF85A87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730042"/>
              </p:ext>
            </p:extLst>
          </p:nvPr>
        </p:nvGraphicFramePr>
        <p:xfrm>
          <a:off x="1524000" y="3684225"/>
          <a:ext cx="40513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&gt; throw '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문자열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ⓧ Uncaught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문자열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&gt; throw new Error('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문자열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ⓧ Uncaught Error: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문자열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    at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파일 이름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줄 번호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128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예외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강제 발생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divide()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함수 예시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함수 내부에는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으로 나눌 때 ‘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으로는 나눌 수 없습니다’라는 오류를 발생하도록 작성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예외 강제로 발생시키고 잡기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8-2-2.html)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8-2</a:t>
            </a:r>
            <a:r>
              <a:rPr lang="ko-KR" altLang="en-US" dirty="0"/>
              <a:t> 예외 처리 고급</a:t>
            </a:r>
            <a:r>
              <a:rPr lang="en-US" altLang="ko-KR" sz="2400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xmlns="" id="{CB897D58-65E7-47C9-8451-83CF85A87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93093"/>
              </p:ext>
            </p:extLst>
          </p:nvPr>
        </p:nvGraphicFramePr>
        <p:xfrm>
          <a:off x="1523999" y="1926545"/>
          <a:ext cx="4824413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413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02   function divide(a, b)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03     if (b === 0)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04       throw '0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으로는 나눌 수 없습니다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05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06     return a / b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07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09   console.log(divide(10, 2))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10   console.log(divide(10, 0))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11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94FE7CD-A425-46C7-930B-E3D06F2D7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0" y="3276600"/>
            <a:ext cx="4460092" cy="142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27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예외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강제 발생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예외를 강제로 발생시키기 소스 코드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ea typeface="+mn-ea"/>
              </a:rPr>
              <a:t>(8-2-3.html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자바스크립트는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undefined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와 </a:t>
            </a:r>
            <a:r>
              <a:rPr lang="en-US" altLang="ko-KR" b="0" i="0" u="none" strike="noStrike" baseline="0" dirty="0" err="1">
                <a:solidFill>
                  <a:srgbClr val="000000"/>
                </a:solidFill>
                <a:latin typeface="+mn-ea"/>
                <a:ea typeface="+mn-ea"/>
              </a:rPr>
              <a:t>NaN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이라는 값이 있어서 다른 프로그래밍 언어에 비해서 예외를 많이 발생하지는 않음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그렇기 때문에 사용자에게 함수를 잘못 사용했다는 것을 강제로라도 인지시켜줄 필요가 존재함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8-2</a:t>
            </a:r>
            <a:r>
              <a:rPr lang="ko-KR" altLang="en-US" dirty="0"/>
              <a:t> 예외 처리 고급</a:t>
            </a:r>
            <a:r>
              <a:rPr lang="en-US" altLang="ko-KR" sz="2400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xmlns="" id="{CB897D58-65E7-47C9-8451-83CF85A87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10474"/>
              </p:ext>
            </p:extLst>
          </p:nvPr>
        </p:nvGraphicFramePr>
        <p:xfrm>
          <a:off x="1524000" y="1647145"/>
          <a:ext cx="4824413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413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02   function test(object)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03     console.log(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object.a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object.b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04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06   test({})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07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E99A469-CB45-4823-AD52-E1494DCBD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782" y="1820257"/>
            <a:ext cx="2149764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45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예외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강제 발생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예외를 강제로 발생시켜서 사용 유도하기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8-2-4.html)</a:t>
            </a:r>
          </a:p>
          <a:p>
            <a:pPr lvl="3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이렇게 코드를 작성하면 사용자가 코드의 문제점을 인지하고 해결할 수 있음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8-2</a:t>
            </a:r>
            <a:r>
              <a:rPr lang="ko-KR" altLang="en-US" dirty="0"/>
              <a:t> 예외 처리 고급</a:t>
            </a:r>
            <a:r>
              <a:rPr lang="en-US" altLang="ko-KR" sz="2400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xmlns="" id="{CB897D58-65E7-47C9-8451-83CF85A87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419547"/>
              </p:ext>
            </p:extLst>
          </p:nvPr>
        </p:nvGraphicFramePr>
        <p:xfrm>
          <a:off x="1510854" y="1996107"/>
          <a:ext cx="61722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22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02   function test(object)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03     if (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object.a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!== undefined &amp;&amp;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object.b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!== undefined)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04       console.log(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object.a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object.b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05     } else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06       throw new Error("a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속성과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속성을 지정하지 않았습니다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07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08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10   test({})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11&lt;/script&gt;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E59FAFB-EE0E-444C-B60C-52904C65A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861893"/>
            <a:ext cx="71437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67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마무리①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xmlns="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2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예외 객체는 예외와 관련된 정보를 담은 객체를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throw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구문은 예외를 강제로 발생시킬 때 사용하는 구문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</p:txBody>
      </p:sp>
    </p:spTree>
    <p:extLst>
      <p:ext uri="{BB962C8B-B14F-4D97-AF65-F5344CB8AC3E}">
        <p14:creationId xmlns:p14="http://schemas.microsoft.com/office/powerpoint/2010/main" val="3460335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마무리②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xmlns="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 중 예외를 강제로 발생시킬 때 사용하는 키워드는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914400" lvl="2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① raise 		② exception 	③ trigger 		④ throw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 중에서 예외 객체를 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e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라는 변수로서 추출하는 방법으로 옳은 것은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xmlns="" id="{C9E7BE66-18D4-4747-B8DF-F8830BF24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757472"/>
              </p:ext>
            </p:extLst>
          </p:nvPr>
        </p:nvGraphicFramePr>
        <p:xfrm>
          <a:off x="1524000" y="2852738"/>
          <a:ext cx="35052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try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 catch (e)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xmlns="" id="{3610534A-9D33-4378-97D0-1C48B750E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418747"/>
              </p:ext>
            </p:extLst>
          </p:nvPr>
        </p:nvGraphicFramePr>
        <p:xfrm>
          <a:off x="5842000" y="2852738"/>
          <a:ext cx="35052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try (e)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 catch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xmlns="" id="{A63C3365-57FC-4558-A4ED-FF37E131B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614067"/>
              </p:ext>
            </p:extLst>
          </p:nvPr>
        </p:nvGraphicFramePr>
        <p:xfrm>
          <a:off x="1524000" y="4528322"/>
          <a:ext cx="3505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try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 catch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const e 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this.exception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xmlns="" id="{5133B90F-C47A-4458-95F9-0D4DA4279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049447"/>
              </p:ext>
            </p:extLst>
          </p:nvPr>
        </p:nvGraphicFramePr>
        <p:xfrm>
          <a:off x="5842000" y="4528322"/>
          <a:ext cx="35052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031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try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 catch as e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7A340AC-1A97-45F0-AB70-1078F6C1B1C1}"/>
              </a:ext>
            </a:extLst>
          </p:cNvPr>
          <p:cNvSpPr txBox="1"/>
          <p:nvPr/>
        </p:nvSpPr>
        <p:spPr>
          <a:xfrm>
            <a:off x="1108502" y="26680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EADE10C-DCA7-4CBC-8094-C33790A85B22}"/>
              </a:ext>
            </a:extLst>
          </p:cNvPr>
          <p:cNvSpPr txBox="1"/>
          <p:nvPr/>
        </p:nvSpPr>
        <p:spPr>
          <a:xfrm>
            <a:off x="5444698" y="26749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8533F88-9320-4FE6-A087-BEA8D8752C9A}"/>
              </a:ext>
            </a:extLst>
          </p:cNvPr>
          <p:cNvSpPr txBox="1"/>
          <p:nvPr/>
        </p:nvSpPr>
        <p:spPr>
          <a:xfrm>
            <a:off x="1108502" y="43573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8362664-0B49-43D6-8087-1C5BD81A704D}"/>
              </a:ext>
            </a:extLst>
          </p:cNvPr>
          <p:cNvSpPr txBox="1"/>
          <p:nvPr/>
        </p:nvSpPr>
        <p:spPr>
          <a:xfrm>
            <a:off x="5426502" y="43515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3391905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마무리②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xmlns="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 코드의 실행 결과를 예측해보기</a:t>
            </a: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xmlns="" id="{5133B90F-C47A-4458-95F9-0D4DA4279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838014"/>
              </p:ext>
            </p:extLst>
          </p:nvPr>
        </p:nvGraphicFramePr>
        <p:xfrm>
          <a:off x="1524000" y="1711179"/>
          <a:ext cx="4572000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031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try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console.log('try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구문입니다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’)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const array = ['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’]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array.forEach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(() =&gt;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  throw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예외를 강제로 발생시킵니다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’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})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 catch (e)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console.log('catch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구문입니다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’)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 finally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console.log('finally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구문입니다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’)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BB023CE9-CBA0-4CE3-A8ED-5F71902EA8BF}"/>
              </a:ext>
            </a:extLst>
          </p:cNvPr>
          <p:cNvGrpSpPr/>
          <p:nvPr/>
        </p:nvGrpSpPr>
        <p:grpSpPr>
          <a:xfrm>
            <a:off x="6462712" y="1836737"/>
            <a:ext cx="3811587" cy="3135802"/>
            <a:chOff x="4691062" y="2116137"/>
            <a:chExt cx="3265488" cy="262255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A07434BE-3CC9-4B25-A47E-49CBE6A0D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1062" y="2119312"/>
              <a:ext cx="2809875" cy="261937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xmlns="" id="{0AD44C57-D8CC-4FA8-8092-F9EB055F1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32650" y="2116137"/>
              <a:ext cx="723900" cy="2600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530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301C5D93-70E4-4CBC-BBF8-FCC3AFED189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2930D5A-3073-42CB-919C-264D9ED34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8"/>
            <a:ext cx="11505693" cy="5222377"/>
          </a:xfrm>
        </p:spPr>
        <p:txBody>
          <a:bodyPr numCol="2" spcCol="180000">
            <a:normAutofit fontScale="77500" lnSpcReduction="20000"/>
          </a:bodyPr>
          <a:lstStyle/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CHAPTER 01: </a:t>
            </a:r>
            <a:r>
              <a:rPr lang="ko-KR" altLang="en-US" sz="2300" b="1" dirty="0"/>
              <a:t>자바스크립트 개요와 개발환경 설정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자바스크립트 개발환경 설치와 자바스크립트 프로그래밍 기본 용어 학습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CHAPTER 02: </a:t>
            </a:r>
            <a:r>
              <a:rPr lang="ko-KR" altLang="en-US" sz="2300" b="1" dirty="0"/>
              <a:t>자료와 변수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프로그램 개발의 첫걸음</a:t>
            </a:r>
            <a:r>
              <a:rPr lang="en-US" altLang="ko-KR" sz="2200" dirty="0"/>
              <a:t>. </a:t>
            </a:r>
            <a:r>
              <a:rPr lang="ko-KR" altLang="en-US" sz="2200" dirty="0"/>
              <a:t>자료형과 변수 학습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CHAPTER 03: </a:t>
            </a:r>
            <a:r>
              <a:rPr lang="ko-KR" altLang="en-US" sz="2300" b="1" dirty="0"/>
              <a:t>조건문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프로그램의 흐름을 변화시키는 요소</a:t>
            </a:r>
            <a:r>
              <a:rPr lang="en-US" altLang="ko-KR" sz="2200" dirty="0"/>
              <a:t>. </a:t>
            </a:r>
            <a:r>
              <a:rPr lang="ko-KR" altLang="en-US" sz="2200" dirty="0"/>
              <a:t>조건문의 </a:t>
            </a:r>
            <a:r>
              <a:rPr lang="en-US" altLang="ko-KR" sz="2200" dirty="0"/>
              <a:t/>
            </a:r>
            <a:br>
              <a:rPr lang="en-US" altLang="ko-KR" sz="2200" dirty="0"/>
            </a:br>
            <a:r>
              <a:rPr lang="ko-KR" altLang="en-US" sz="2200" dirty="0"/>
              <a:t>종류를 알아보고 사용 방법을 이해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CHAPTER 04: </a:t>
            </a:r>
            <a:r>
              <a:rPr lang="ko-KR" altLang="en-US" sz="2300" b="1" dirty="0"/>
              <a:t>반복문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배열의 개념과 문법을 익혀 </a:t>
            </a:r>
            <a:r>
              <a:rPr lang="en-US" altLang="ko-KR" sz="2200" dirty="0"/>
              <a:t>while </a:t>
            </a:r>
            <a:r>
              <a:rPr lang="ko-KR" altLang="en-US" sz="2200" dirty="0"/>
              <a:t>반복문과 </a:t>
            </a:r>
            <a:r>
              <a:rPr lang="en-US" altLang="ko-KR" sz="2200" dirty="0"/>
              <a:t/>
            </a:r>
            <a:br>
              <a:rPr lang="en-US" altLang="ko-KR" sz="2200" dirty="0"/>
            </a:br>
            <a:r>
              <a:rPr lang="en-US" altLang="ko-KR" sz="2200" dirty="0"/>
              <a:t>for </a:t>
            </a:r>
            <a:r>
              <a:rPr lang="ko-KR" altLang="en-US" sz="2200" dirty="0"/>
              <a:t>반복문 학습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CHAPTER 05: </a:t>
            </a:r>
            <a:r>
              <a:rPr lang="ko-KR" altLang="en-US" sz="2300" b="1" dirty="0"/>
              <a:t>함수 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다양한 형태의 함수를 만들기와 매개변수를 다루는 방법 이해</a:t>
            </a:r>
            <a:endParaRPr lang="en-US" altLang="ko-KR" sz="2200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CHAPER 06: </a:t>
            </a:r>
            <a:r>
              <a:rPr lang="ko-KR" altLang="en-US" sz="2300" b="1" dirty="0"/>
              <a:t>객체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객체의 속성과 메소드</a:t>
            </a:r>
            <a:r>
              <a:rPr lang="en-US" altLang="ko-KR" sz="2200" dirty="0"/>
              <a:t>, </a:t>
            </a:r>
            <a:r>
              <a:rPr lang="ko-KR" altLang="en-US" sz="2200" dirty="0"/>
              <a:t>생성</a:t>
            </a:r>
            <a:r>
              <a:rPr lang="en-US" altLang="ko-KR" sz="2200" dirty="0"/>
              <a:t>,</a:t>
            </a:r>
            <a:r>
              <a:rPr lang="ko-KR" altLang="en-US" sz="2200" dirty="0"/>
              <a:t> 관리하는 기본 문법</a:t>
            </a:r>
            <a:r>
              <a:rPr lang="en-US" altLang="ko-KR" sz="2200" dirty="0"/>
              <a:t> </a:t>
            </a:r>
            <a:r>
              <a:rPr lang="ko-KR" altLang="en-US" sz="2200" dirty="0"/>
              <a:t>학습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CHAPER 07: </a:t>
            </a:r>
            <a:r>
              <a:rPr lang="ko-KR" altLang="en-US" sz="2300" b="1" dirty="0"/>
              <a:t>문서 객체 모델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200" dirty="0" err="1"/>
              <a:t>DOMContentLoaded</a:t>
            </a:r>
            <a:r>
              <a:rPr lang="en-US" altLang="ko-KR" sz="2200" dirty="0"/>
              <a:t> </a:t>
            </a:r>
            <a:r>
              <a:rPr lang="ko-KR" altLang="en-US" sz="2200" dirty="0"/>
              <a:t>이벤트를 사용한 문서 객체 조작과 다양한 이벤트의 사용 방법 이해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CHAPER 08: </a:t>
            </a:r>
            <a:r>
              <a:rPr lang="ko-KR" altLang="en-US" sz="2300" b="1" dirty="0"/>
              <a:t>예외 처리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구문 오류와 예외를 구분하고</a:t>
            </a:r>
            <a:r>
              <a:rPr lang="en-US" altLang="ko-KR" sz="2200" dirty="0"/>
              <a:t>, </a:t>
            </a:r>
            <a:r>
              <a:rPr lang="ko-KR" altLang="en-US" sz="2200" dirty="0"/>
              <a:t>예외 처리의 필요성과 예외를 강제로 발생시키는 방법을 이해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CHAPER 09: </a:t>
            </a:r>
            <a:r>
              <a:rPr lang="ko-KR" altLang="en-US" sz="2300" b="1" dirty="0"/>
              <a:t>클래스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객체 지향을 이해하고 클래스의 개념과 문법 학습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CHAPER 10: </a:t>
            </a:r>
            <a:r>
              <a:rPr lang="ko-KR" altLang="en-US" sz="2300" b="1" dirty="0"/>
              <a:t>리액트 라이브러리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리액트 라이브러리 사용 방법과 간단한 애플리케이션을 만드는 방법 학습</a:t>
            </a:r>
            <a:endParaRPr lang="en-US" altLang="ko-KR" sz="2200" dirty="0"/>
          </a:p>
          <a:p>
            <a:pPr>
              <a:buClr>
                <a:schemeClr val="tx1"/>
              </a:buClr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19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7389A846-A623-F04D-A5F3-1E4377CC92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1225" y="814388"/>
            <a:ext cx="11280775" cy="1354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CHAPTER 08: </a:t>
            </a:r>
            <a:r>
              <a:rPr lang="ko-KR" altLang="en-US" dirty="0"/>
              <a:t>예외 처리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4D0B1B5-3110-43A4-8AEC-886CC2D20C21}"/>
              </a:ext>
            </a:extLst>
          </p:cNvPr>
          <p:cNvSpPr txBox="1"/>
          <p:nvPr/>
        </p:nvSpPr>
        <p:spPr>
          <a:xfrm>
            <a:off x="1195754" y="2317102"/>
            <a:ext cx="10034954" cy="2868406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r>
              <a:rPr lang="en-US" altLang="ko-KR" dirty="0"/>
              <a:t>SECTION 8-1 </a:t>
            </a:r>
            <a:r>
              <a:rPr lang="ko-KR" altLang="en-US" dirty="0"/>
              <a:t>구문 오류와 예외</a:t>
            </a:r>
            <a:endParaRPr lang="en-US" altLang="ko-KR" dirty="0"/>
          </a:p>
          <a:p>
            <a:r>
              <a:rPr lang="en-US" altLang="ko-KR" dirty="0"/>
              <a:t>SECTION 8-2 </a:t>
            </a:r>
            <a:r>
              <a:rPr lang="ko-KR" altLang="en-US" dirty="0"/>
              <a:t>예외 처리 고급</a:t>
            </a:r>
            <a:endParaRPr lang="en-US" altLang="ko-KR" dirty="0"/>
          </a:p>
        </p:txBody>
      </p:sp>
      <p:sp>
        <p:nvSpPr>
          <p:cNvPr id="12" name="바닥글 개체 틀 36">
            <a:extLst>
              <a:ext uri="{FF2B5EF4-FFF2-40B4-BE49-F238E27FC236}">
                <a16:creationId xmlns:a16="http://schemas.microsoft.com/office/drawing/2014/main" xmlns="" id="{8D9C2507-1000-48C0-BCD3-1F511BF9F7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98318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sz="3600" b="1" dirty="0">
                <a:cs typeface="+mj-cs"/>
              </a:rPr>
              <a:t>CHAPTER </a:t>
            </a:r>
            <a:r>
              <a:rPr lang="en-US" altLang="ko-KR" sz="3600" b="1" dirty="0">
                <a:cs typeface="+mj-cs"/>
              </a:rPr>
              <a:t>08 </a:t>
            </a:r>
            <a:r>
              <a:rPr lang="ko-KR" altLang="en-US" sz="3600" b="1" dirty="0">
                <a:cs typeface="+mj-cs"/>
              </a:rPr>
              <a:t>예외 처리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7CCBA41-B0B5-444D-A186-6592307FAB7C}"/>
              </a:ext>
            </a:extLst>
          </p:cNvPr>
          <p:cNvSpPr txBox="1"/>
          <p:nvPr/>
        </p:nvSpPr>
        <p:spPr>
          <a:xfrm>
            <a:off x="630465" y="3991169"/>
            <a:ext cx="10328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구문 오류와 예외를 구분하고</a:t>
            </a:r>
            <a:r>
              <a:rPr lang="en-US" altLang="ko-KR" sz="1600" dirty="0"/>
              <a:t>, </a:t>
            </a:r>
            <a:r>
              <a:rPr lang="ko-KR" altLang="en-US" sz="1600" dirty="0"/>
              <a:t>예외 처리의 필요성과 예외를 강제로 발생시키는 방법을 이해</a:t>
            </a:r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오류의 종류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구문 오류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(syntax error):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프로그램 실행 전에 발생하는 오류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예외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(exception)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또는 런타임 오류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(runtime error):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 프로그램 실행 중에 발생하는 오류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구문 오류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console.log()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메소드를 입력할 때 마지막에 닫는 괄호를 입력하지 않아서 괄호가 제대로 닫히지 않은 경우의 예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괄호가 닫히지 않았다고 바로 알려주므로 해당 위치의 괄호를 제대로 닫아주면 오류를 해결</a:t>
            </a: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927391"/>
              </p:ext>
            </p:extLst>
          </p:nvPr>
        </p:nvGraphicFramePr>
        <p:xfrm>
          <a:off x="1718939" y="2651760"/>
          <a:ext cx="462947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9474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  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프로그램 시작 확인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console.log("#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프로그램이 시작되었습니다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!")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구문 오류가 발생하는 부분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괄호를 닫지 않는 실수를 했습니다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8-1</a:t>
            </a:r>
            <a:r>
              <a:rPr lang="ko-KR" altLang="en-US" dirty="0"/>
              <a:t> 구문 오류와 예외</a:t>
            </a:r>
            <a:r>
              <a:rPr lang="en-US" altLang="ko-KR" sz="2400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6C6436C1-4B79-42AA-9F46-C9E1E66969B4}"/>
              </a:ext>
            </a:extLst>
          </p:cNvPr>
          <p:cNvSpPr txBox="1"/>
          <p:nvPr/>
        </p:nvSpPr>
        <p:spPr>
          <a:xfrm>
            <a:off x="6348413" y="3898463"/>
            <a:ext cx="23852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함수 뒤에 괄호를 </a:t>
            </a:r>
            <a:r>
              <a:rPr lang="ko-KR" altLang="en-US" sz="1400">
                <a:solidFill>
                  <a:srgbClr val="FF0000"/>
                </a:solidFill>
              </a:rPr>
              <a:t>닫지 않음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xmlns="" id="{A0F3AC4B-FB18-4972-A996-F01CD4EE4DDE}"/>
              </a:ext>
            </a:extLst>
          </p:cNvPr>
          <p:cNvSpPr/>
          <p:nvPr/>
        </p:nvSpPr>
        <p:spPr>
          <a:xfrm>
            <a:off x="6013938" y="3856892"/>
            <a:ext cx="363416" cy="199293"/>
          </a:xfrm>
          <a:custGeom>
            <a:avLst/>
            <a:gdLst>
              <a:gd name="connsiteX0" fmla="*/ 0 w 363416"/>
              <a:gd name="connsiteY0" fmla="*/ 0 h 199293"/>
              <a:gd name="connsiteX1" fmla="*/ 0 w 363416"/>
              <a:gd name="connsiteY1" fmla="*/ 199293 h 199293"/>
              <a:gd name="connsiteX2" fmla="*/ 363416 w 363416"/>
              <a:gd name="connsiteY2" fmla="*/ 199293 h 19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416" h="199293">
                <a:moveTo>
                  <a:pt x="0" y="0"/>
                </a:moveTo>
                <a:lnTo>
                  <a:pt x="0" y="199293"/>
                </a:lnTo>
                <a:lnTo>
                  <a:pt x="363416" y="199293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xmlns="" id="{FAF82DF8-7B07-4CAF-B4A4-861568C56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939" y="4369266"/>
            <a:ext cx="9896108" cy="98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오류의 종류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예외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console.log()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메소드를 입력할 때 마지막에 닫는 괄호를 입력하지 않아서 괄호가 제대로 닫히지 않은 경우의 예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+mn-ea"/>
                <a:ea typeface="+mn-ea"/>
              </a:rPr>
              <a:t>console.rog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줄을 읽는 순간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rog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라는 식별자가 없어서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undefined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인데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이를 함수 호출 형태로 사용하니 “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+mn-ea"/>
                <a:ea typeface="+mn-ea"/>
              </a:rPr>
              <a:t>console.rog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는 함수가 아니에요”라고 오류를 출력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오탈자 수정을 통해서 간단하게 해결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오탈자를 고치는 것만으로는 해결할 수 없는 예외도 있음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633597"/>
              </p:ext>
            </p:extLst>
          </p:nvPr>
        </p:nvGraphicFramePr>
        <p:xfrm>
          <a:off x="1531371" y="1983544"/>
          <a:ext cx="462947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9474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프로그램 시작 확인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console.log("#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프로그램이 시작되었습니다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!")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구문 오류가 발생하는 부분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console.rog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("log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를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rog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로 잘못 입력했습니다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8-1</a:t>
            </a:r>
            <a:r>
              <a:rPr lang="ko-KR" altLang="en-US" dirty="0"/>
              <a:t> 구문 오류와 예외</a:t>
            </a:r>
            <a:r>
              <a:rPr lang="en-US" altLang="ko-KR" sz="2400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6C6436C1-4B79-42AA-9F46-C9E1E66969B4}"/>
              </a:ext>
            </a:extLst>
          </p:cNvPr>
          <p:cNvSpPr txBox="1"/>
          <p:nvPr/>
        </p:nvSpPr>
        <p:spPr>
          <a:xfrm>
            <a:off x="6160845" y="3230247"/>
            <a:ext cx="23852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식별자를 잘못 입력</a:t>
            </a: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xmlns="" id="{A0F3AC4B-FB18-4972-A996-F01CD4EE4DDE}"/>
              </a:ext>
            </a:extLst>
          </p:cNvPr>
          <p:cNvSpPr/>
          <p:nvPr/>
        </p:nvSpPr>
        <p:spPr>
          <a:xfrm>
            <a:off x="2579078" y="3188677"/>
            <a:ext cx="3610708" cy="175846"/>
          </a:xfrm>
          <a:custGeom>
            <a:avLst/>
            <a:gdLst>
              <a:gd name="connsiteX0" fmla="*/ 0 w 363416"/>
              <a:gd name="connsiteY0" fmla="*/ 0 h 199293"/>
              <a:gd name="connsiteX1" fmla="*/ 0 w 363416"/>
              <a:gd name="connsiteY1" fmla="*/ 199293 h 199293"/>
              <a:gd name="connsiteX2" fmla="*/ 363416 w 363416"/>
              <a:gd name="connsiteY2" fmla="*/ 199293 h 19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416" h="199293">
                <a:moveTo>
                  <a:pt x="0" y="0"/>
                </a:moveTo>
                <a:lnTo>
                  <a:pt x="0" y="199293"/>
                </a:lnTo>
                <a:lnTo>
                  <a:pt x="363416" y="199293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3ACF068-4778-452B-8B00-ADB06C376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808326"/>
            <a:ext cx="8488973" cy="12435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13798BE-B209-4A11-9D2B-CA86BAC43347}"/>
              </a:ext>
            </a:extLst>
          </p:cNvPr>
          <p:cNvSpPr txBox="1"/>
          <p:nvPr/>
        </p:nvSpPr>
        <p:spPr>
          <a:xfrm>
            <a:off x="4161692" y="4188440"/>
            <a:ext cx="5568461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solidFill>
                  <a:srgbClr val="FF0000"/>
                </a:solidFill>
              </a:rPr>
              <a:t>일단 코드가 실행되었으므로 첫 번째 </a:t>
            </a:r>
            <a:r>
              <a:rPr lang="en-US" altLang="ko-KR" sz="1400" dirty="0">
                <a:solidFill>
                  <a:srgbClr val="FF0000"/>
                </a:solidFill>
              </a:rPr>
              <a:t>console.log() </a:t>
            </a:r>
            <a:r>
              <a:rPr lang="ko-KR" altLang="en-US" sz="1400" dirty="0">
                <a:solidFill>
                  <a:srgbClr val="FF0000"/>
                </a:solidFill>
              </a:rPr>
              <a:t>메소드는 실행됨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A53B94A1-887D-4492-B6CE-C78B5F0DE184}"/>
              </a:ext>
            </a:extLst>
          </p:cNvPr>
          <p:cNvCxnSpPr/>
          <p:nvPr/>
        </p:nvCxnSpPr>
        <p:spPr>
          <a:xfrm>
            <a:off x="4161692" y="4326942"/>
            <a:ext cx="328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103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기본 예외 처리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b="0" i="0" u="none" strike="noStrike" baseline="0" dirty="0" err="1">
                <a:solidFill>
                  <a:srgbClr val="000000"/>
                </a:solidFill>
                <a:latin typeface="+mn-ea"/>
                <a:ea typeface="+mn-ea"/>
              </a:rPr>
              <a:t>querySelector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메소드로 추출된 문서 객체가 없는 경우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8-1-1.html)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41824"/>
              </p:ext>
            </p:extLst>
          </p:nvPr>
        </p:nvGraphicFramePr>
        <p:xfrm>
          <a:off x="1524000" y="1725653"/>
          <a:ext cx="546295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2954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&lt;body&gt;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&lt;/body&gt;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document.addEventListener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() =&gt;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const h1 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document.querySelector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('h1')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h1.textContent =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})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8-1</a:t>
            </a:r>
            <a:r>
              <a:rPr lang="ko-KR" altLang="en-US" dirty="0"/>
              <a:t> 구문 오류와 예외</a:t>
            </a:r>
            <a:r>
              <a:rPr lang="en-US" altLang="ko-KR" sz="2400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0D4DB3D-CF39-4980-9744-4B6B9E436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245935"/>
            <a:ext cx="7160968" cy="138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18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기본 예외 처리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기본 예외 처리 소스 코드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8-1-2.html)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02182"/>
              </p:ext>
            </p:extLst>
          </p:nvPr>
        </p:nvGraphicFramePr>
        <p:xfrm>
          <a:off x="1524000" y="1677307"/>
          <a:ext cx="5462954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2954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&lt;body&gt;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&lt;/body&gt;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document.addEventListener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() =&gt;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const h1 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document.querySelector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('h1')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if (h1)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  h1.textContent =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’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} else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    console.log('h1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태그를 추출할 수 없습니다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  })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8-1</a:t>
            </a:r>
            <a:r>
              <a:rPr lang="ko-KR" altLang="en-US" dirty="0"/>
              <a:t> 구문 오류와 예외</a:t>
            </a:r>
            <a:r>
              <a:rPr lang="en-US" altLang="ko-KR" sz="2400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6F7499A-8462-451B-811B-2BD2BD3AAA6E}"/>
              </a:ext>
            </a:extLst>
          </p:cNvPr>
          <p:cNvSpPr txBox="1"/>
          <p:nvPr/>
        </p:nvSpPr>
        <p:spPr>
          <a:xfrm>
            <a:off x="5118100" y="3167261"/>
            <a:ext cx="52575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h1</a:t>
            </a:r>
            <a:r>
              <a:rPr lang="ko-KR" altLang="en-US" sz="1400" b="0" dirty="0">
                <a:solidFill>
                  <a:srgbClr val="FF0000"/>
                </a:solidFill>
              </a:rPr>
              <a:t>이 존재하면 </a:t>
            </a:r>
            <a:r>
              <a:rPr lang="en-US" altLang="ko-KR" sz="1400" b="0" dirty="0">
                <a:solidFill>
                  <a:srgbClr val="FF0000"/>
                </a:solidFill>
              </a:rPr>
              <a:t>true</a:t>
            </a:r>
            <a:r>
              <a:rPr lang="ko-KR" altLang="en-US" sz="1400" b="0" dirty="0">
                <a:solidFill>
                  <a:srgbClr val="FF0000"/>
                </a:solidFill>
              </a:rPr>
              <a:t>로 변환되고</a:t>
            </a:r>
            <a:r>
              <a:rPr lang="en-US" altLang="ko-KR" sz="1400" b="0" dirty="0">
                <a:solidFill>
                  <a:srgbClr val="FF0000"/>
                </a:solidFill>
              </a:rPr>
              <a:t>, </a:t>
            </a:r>
            <a:r>
              <a:rPr lang="ko-KR" altLang="en-US" sz="1400" b="0" dirty="0">
                <a:solidFill>
                  <a:srgbClr val="FF0000"/>
                </a:solidFill>
              </a:rPr>
              <a:t>존재하지 않으면 </a:t>
            </a:r>
            <a:r>
              <a:rPr lang="en-US" altLang="ko-KR" sz="1400" b="0" dirty="0">
                <a:solidFill>
                  <a:srgbClr val="FF0000"/>
                </a:solidFill>
              </a:rPr>
              <a:t>false</a:t>
            </a:r>
            <a:r>
              <a:rPr lang="ko-KR" altLang="en-US" sz="1400" b="0" dirty="0">
                <a:solidFill>
                  <a:srgbClr val="FF0000"/>
                </a:solidFill>
              </a:rPr>
              <a:t>로 변환됨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CE50A989-52D8-479E-8FF5-55105AC3C629}"/>
              </a:ext>
            </a:extLst>
          </p:cNvPr>
          <p:cNvCxnSpPr/>
          <p:nvPr/>
        </p:nvCxnSpPr>
        <p:spPr>
          <a:xfrm>
            <a:off x="2819400" y="3307987"/>
            <a:ext cx="228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5F0FBA0-1341-4F9E-8043-6F5855652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494" y="3706949"/>
            <a:ext cx="3740150" cy="109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30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25754</TotalTime>
  <Words>2179</Words>
  <Application>Microsoft Office PowerPoint</Application>
  <PresentationFormat>와이드스크린</PresentationFormat>
  <Paragraphs>573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YoonV YoonMyungjo100Std_OTF</vt:lpstr>
      <vt:lpstr>맑은 고딕</vt:lpstr>
      <vt:lpstr>맑은 고딕</vt:lpstr>
      <vt:lpstr>시스템 서체</vt:lpstr>
      <vt:lpstr>Arial</vt:lpstr>
      <vt:lpstr>Calibri</vt:lpstr>
      <vt:lpstr>Wingdings</vt:lpstr>
      <vt:lpstr>Office 테마</vt:lpstr>
      <vt:lpstr>혼자 공부하는 자바스크립트</vt:lpstr>
      <vt:lpstr>시작하기전에</vt:lpstr>
      <vt:lpstr>이 책의 학습 목표</vt:lpstr>
      <vt:lpstr>Contents</vt:lpstr>
      <vt:lpstr>PowerPoint 프레젠테이션</vt:lpstr>
      <vt:lpstr>SECTION 8-1 구문 오류와 예외(1)</vt:lpstr>
      <vt:lpstr>SECTION 8-1 구문 오류와 예외(2)</vt:lpstr>
      <vt:lpstr>SECTION 8-1 구문 오류와 예외(3)</vt:lpstr>
      <vt:lpstr>SECTION 8-1 구문 오류와 예외(4)</vt:lpstr>
      <vt:lpstr>SECTION 8-1 구문 오류와 예외(5)</vt:lpstr>
      <vt:lpstr>SECTION 8-1 구문 오류와 예외(6)</vt:lpstr>
      <vt:lpstr>SECTION 8-1 구문 오류와 예외(7)</vt:lpstr>
      <vt:lpstr>[좀 더 알아보기①] finally 구문을 사용하는 이유</vt:lpstr>
      <vt:lpstr>[좀 더 알아보기②] finally 구문을 사용하는 이유</vt:lpstr>
      <vt:lpstr>[마무리①]</vt:lpstr>
      <vt:lpstr>[마무리②]</vt:lpstr>
      <vt:lpstr>[마무리③]</vt:lpstr>
      <vt:lpstr>SECTION 8-2 예외 처리 고급(1)</vt:lpstr>
      <vt:lpstr>SECTION 8-2 예외 처리 고급(2)</vt:lpstr>
      <vt:lpstr>SECTION 8-2 예외 처리 고급(3)</vt:lpstr>
      <vt:lpstr>SECTION 8-2 예외 처리 고급(4)</vt:lpstr>
      <vt:lpstr>SECTION 8-2 예외 처리 고급(5)</vt:lpstr>
      <vt:lpstr>SECTION 8-2 예외 처리 고급(6)</vt:lpstr>
      <vt:lpstr>[마무리①]</vt:lpstr>
      <vt:lpstr>[마무리②]</vt:lpstr>
      <vt:lpstr>[마무리②]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KSW</cp:lastModifiedBy>
  <cp:revision>628</cp:revision>
  <dcterms:created xsi:type="dcterms:W3CDTF">2020-01-31T07:25:46Z</dcterms:created>
  <dcterms:modified xsi:type="dcterms:W3CDTF">2021-02-26T01:47:22Z</dcterms:modified>
</cp:coreProperties>
</file>