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333" r:id="rId2"/>
    <p:sldId id="2101" r:id="rId3"/>
    <p:sldId id="2334" r:id="rId4"/>
    <p:sldId id="2345" r:id="rId5"/>
    <p:sldId id="2341" r:id="rId6"/>
    <p:sldId id="2383" r:id="rId7"/>
    <p:sldId id="2504" r:id="rId8"/>
    <p:sldId id="2505" r:id="rId9"/>
    <p:sldId id="2506" r:id="rId10"/>
    <p:sldId id="2507" r:id="rId11"/>
    <p:sldId id="2509" r:id="rId12"/>
    <p:sldId id="2510" r:id="rId13"/>
    <p:sldId id="2511" r:id="rId14"/>
    <p:sldId id="2513" r:id="rId15"/>
    <p:sldId id="2512" r:id="rId16"/>
    <p:sldId id="2514" r:id="rId17"/>
    <p:sldId id="2515" r:id="rId18"/>
    <p:sldId id="2516" r:id="rId19"/>
    <p:sldId id="2439" r:id="rId20"/>
    <p:sldId id="2494" r:id="rId21"/>
    <p:sldId id="2517" r:id="rId22"/>
    <p:sldId id="2518" r:id="rId23"/>
    <p:sldId id="2496" r:id="rId24"/>
    <p:sldId id="2519" r:id="rId25"/>
    <p:sldId id="2520" r:id="rId26"/>
    <p:sldId id="2521" r:id="rId27"/>
    <p:sldId id="2522" r:id="rId28"/>
    <p:sldId id="2523" r:id="rId29"/>
    <p:sldId id="2524" r:id="rId30"/>
    <p:sldId id="2525" r:id="rId31"/>
    <p:sldId id="2526" r:id="rId32"/>
    <p:sldId id="2527" r:id="rId33"/>
    <p:sldId id="2528" r:id="rId34"/>
    <p:sldId id="2529" r:id="rId35"/>
    <p:sldId id="2530" r:id="rId36"/>
    <p:sldId id="2531" r:id="rId37"/>
    <p:sldId id="2532" r:id="rId38"/>
    <p:sldId id="2533" r:id="rId39"/>
    <p:sldId id="2534" r:id="rId40"/>
    <p:sldId id="2535" r:id="rId41"/>
    <p:sldId id="2536" r:id="rId42"/>
    <p:sldId id="2537" r:id="rId43"/>
    <p:sldId id="2538" r:id="rId44"/>
    <p:sldId id="2469" r:id="rId45"/>
    <p:sldId id="2539" r:id="rId46"/>
    <p:sldId id="250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15" d="100"/>
          <a:sy n="115" d="100"/>
        </p:scale>
        <p:origin x="306" y="132"/>
      </p:cViewPr>
      <p:guideLst>
        <p:guide orient="horz" pos="2341"/>
        <p:guide pos="3817"/>
        <p:guide pos="3999"/>
        <p:guide orient="horz" pos="3543"/>
        <p:guide pos="960"/>
        <p:guide orient="horz" pos="1865"/>
        <p:guide orient="horz" pos="550"/>
        <p:guide pos="438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xmlns="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xmlns="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xmlns="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자바스크립트</a:t>
            </a:r>
            <a:endParaRPr lang="x-none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09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FDB7C0-AFF4-4C8E-B02F-6D4EF72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99" y="1066888"/>
            <a:ext cx="2611058" cy="3591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getSumOf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getAverageOf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라는 이름으로 함수를 만들고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매개변수로 학생 객체를 받아 총합과 평균을 구하는 프로그램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9-1-3.html)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76699"/>
              </p:ext>
            </p:extLst>
          </p:nvPr>
        </p:nvGraphicFramePr>
        <p:xfrm>
          <a:off x="1524000" y="2362596"/>
          <a:ext cx="64775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let output =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for (const s of students)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  output += `${s.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console.log(output)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0F8B84-8C6A-49E8-8FA5-8B62FB0BD943}"/>
              </a:ext>
            </a:extLst>
          </p:cNvPr>
          <p:cNvSpPr txBox="1"/>
          <p:nvPr/>
        </p:nvSpPr>
        <p:spPr>
          <a:xfrm>
            <a:off x="8501505" y="3351707"/>
            <a:ext cx="2887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객체를 활용하는 부분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8CC7006-B507-4954-B22A-69EAC4202894}"/>
              </a:ext>
            </a:extLst>
          </p:cNvPr>
          <p:cNvCxnSpPr/>
          <p:nvPr/>
        </p:nvCxnSpPr>
        <p:spPr>
          <a:xfrm>
            <a:off x="8115300" y="3454400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89869E39-C594-4487-B122-7F0E6FD3144B}"/>
              </a:ext>
            </a:extLst>
          </p:cNvPr>
          <p:cNvSpPr/>
          <p:nvPr/>
        </p:nvSpPr>
        <p:spPr>
          <a:xfrm>
            <a:off x="7556500" y="2755900"/>
            <a:ext cx="558800" cy="157479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9E4FBC2-E1C5-46A8-8A7F-D07AFAFAE47D}"/>
              </a:ext>
            </a:extLst>
          </p:cNvPr>
          <p:cNvSpPr txBox="1"/>
          <p:nvPr/>
        </p:nvSpPr>
        <p:spPr>
          <a:xfrm>
            <a:off x="1299361" y="2206246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</p:spTree>
    <p:extLst>
      <p:ext uri="{BB962C8B-B14F-4D97-AF65-F5344CB8AC3E}">
        <p14:creationId xmlns:p14="http://schemas.microsoft.com/office/powerpoint/2010/main" val="273227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객체의 기능을 메소드로 추가하기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9-1-4.html):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getSum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메소드와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getAverage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52700"/>
              </p:ext>
            </p:extLst>
          </p:nvPr>
        </p:nvGraphicFramePr>
        <p:xfrm>
          <a:off x="1524000" y="1574801"/>
          <a:ext cx="6477534" cy="490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902595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students = []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87,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90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76,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94,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86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52,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 })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students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객체 모두에 메소드를 추가합니다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for (const student of students)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student.getSum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student.getAverage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()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  return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 4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}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let output =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for (const s of students) {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output += `${s.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s.getSum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1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s.getAverage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}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console.log(output)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0F8B84-8C6A-49E8-8FA5-8B62FB0BD943}"/>
              </a:ext>
            </a:extLst>
          </p:cNvPr>
          <p:cNvSpPr txBox="1"/>
          <p:nvPr/>
        </p:nvSpPr>
        <p:spPr>
          <a:xfrm>
            <a:off x="8501505" y="3351707"/>
            <a:ext cx="2887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객체를 활용하는 부분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8CC7006-B507-4954-B22A-69EAC4202894}"/>
              </a:ext>
            </a:extLst>
          </p:cNvPr>
          <p:cNvCxnSpPr/>
          <p:nvPr/>
        </p:nvCxnSpPr>
        <p:spPr>
          <a:xfrm>
            <a:off x="8115300" y="3454400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89869E39-C594-4487-B122-7F0E6FD3144B}"/>
              </a:ext>
            </a:extLst>
          </p:cNvPr>
          <p:cNvSpPr/>
          <p:nvPr/>
        </p:nvSpPr>
        <p:spPr>
          <a:xfrm>
            <a:off x="7556500" y="2755900"/>
            <a:ext cx="558800" cy="157479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499BD38E-C4B9-4F69-AF91-A0B6A5E5F986}"/>
              </a:ext>
            </a:extLst>
          </p:cNvPr>
          <p:cNvSpPr/>
          <p:nvPr/>
        </p:nvSpPr>
        <p:spPr>
          <a:xfrm>
            <a:off x="8648481" y="5789240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920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객체의 기능을 메소드로 추가하기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생성하는 함수 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소스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51084"/>
              </p:ext>
            </p:extLst>
          </p:nvPr>
        </p:nvGraphicFramePr>
        <p:xfrm>
          <a:off x="1524000" y="1574801"/>
          <a:ext cx="6477534" cy="490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902595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return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속성을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 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return `${this.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this.getAverage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}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074976B-9D84-48D5-8505-39C42302EA76}"/>
              </a:ext>
            </a:extLst>
          </p:cNvPr>
          <p:cNvSpPr txBox="1"/>
          <p:nvPr/>
        </p:nvSpPr>
        <p:spPr>
          <a:xfrm>
            <a:off x="5987928" y="6325727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09435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객체의 기능을 메소드로 추가하기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생성하는 함수 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9-1-5.html)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3939"/>
              </p:ext>
            </p:extLst>
          </p:nvPr>
        </p:nvGraphicFramePr>
        <p:xfrm>
          <a:off x="1524000" y="1713300"/>
          <a:ext cx="647753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476485">
                <a:tc>
                  <a:txBody>
                    <a:bodyPr/>
                    <a:lstStyle/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const students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87, 98, 88, 90))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92, 98, 96, 88))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76, 96, 94, 86))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createStudent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98, 52, 98, 92))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let output =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for (const s of students)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  output +=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s.toString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  console.log(output)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&lt;/script&gt;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9C8CFE-8612-429D-AD85-8EE9F54780DB}"/>
              </a:ext>
            </a:extLst>
          </p:cNvPr>
          <p:cNvSpPr txBox="1"/>
          <p:nvPr/>
        </p:nvSpPr>
        <p:spPr>
          <a:xfrm>
            <a:off x="1322808" y="1574801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B18BD3EE-C649-4E9F-B90C-05A29FCD2B81}"/>
              </a:ext>
            </a:extLst>
          </p:cNvPr>
          <p:cNvSpPr/>
          <p:nvPr/>
        </p:nvSpPr>
        <p:spPr>
          <a:xfrm>
            <a:off x="8648481" y="5624513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237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클래스 선언하기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클래스와 프로토타입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클래스의 형태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인스턴스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클래스를 기반으로 만든 객체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76121"/>
          <a:ext cx="26728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이름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0E4D7A70-47AF-45C1-B68D-3F4C183A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05015"/>
              </p:ext>
            </p:extLst>
          </p:nvPr>
        </p:nvGraphicFramePr>
        <p:xfrm>
          <a:off x="1524000" y="3046828"/>
          <a:ext cx="267286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306433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 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F4C4F85-F565-4144-87A9-222CDB2854F4}"/>
              </a:ext>
            </a:extLst>
          </p:cNvPr>
          <p:cNvGrpSpPr/>
          <p:nvPr/>
        </p:nvGrpSpPr>
        <p:grpSpPr>
          <a:xfrm>
            <a:off x="4819192" y="1927041"/>
            <a:ext cx="6141237" cy="2910133"/>
            <a:chOff x="4687032" y="2661138"/>
            <a:chExt cx="6141237" cy="29101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6DD73166-05C2-4CA2-92C7-FA517A92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032" y="2661138"/>
              <a:ext cx="6141237" cy="29101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03351358-1204-4458-8189-6920A633AE7C}"/>
                </a:ext>
              </a:extLst>
            </p:cNvPr>
            <p:cNvSpPr/>
            <p:nvPr/>
          </p:nvSpPr>
          <p:spPr>
            <a:xfrm>
              <a:off x="6928338" y="2672862"/>
              <a:ext cx="2286000" cy="422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9E56C5-03D7-495A-B140-417D9A2B9D83}"/>
              </a:ext>
            </a:extLst>
          </p:cNvPr>
          <p:cNvSpPr txBox="1"/>
          <p:nvPr/>
        </p:nvSpPr>
        <p:spPr>
          <a:xfrm>
            <a:off x="5249537" y="4892510"/>
            <a:ext cx="2191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붕어빵 틀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D17698-B926-486C-99D5-34672C4723FA}"/>
              </a:ext>
            </a:extLst>
          </p:cNvPr>
          <p:cNvSpPr txBox="1"/>
          <p:nvPr/>
        </p:nvSpPr>
        <p:spPr>
          <a:xfrm>
            <a:off x="8954028" y="4848898"/>
            <a:ext cx="2191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실체화된 붕어빵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인스턴</a:t>
            </a:r>
            <a:r>
              <a:rPr lang="ko-KR" altLang="en-US" sz="1600" dirty="0" err="1">
                <a:solidFill>
                  <a:srgbClr val="FF0000"/>
                </a:solidFill>
              </a:rPr>
              <a:t>스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2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클래스 선언하기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학생을 나타내는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Student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클래스를 만들고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인스턴스를 생성하는 코드를 작성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클래스 선언하고 인스턴스 생성하기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9-1-6.html)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23130"/>
              </p:ext>
            </p:extLst>
          </p:nvPr>
        </p:nvGraphicFramePr>
        <p:xfrm>
          <a:off x="1523999" y="1976121"/>
          <a:ext cx="4824413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클래스를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class Student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학생을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const student = new Student()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학생 리스트를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const students = [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new Student(),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new Student(),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new Student(),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new Student()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D2C3896-BEA3-419C-AED4-6C6B5A16ED41}"/>
              </a:ext>
            </a:extLst>
          </p:cNvPr>
          <p:cNvCxnSpPr/>
          <p:nvPr/>
        </p:nvCxnSpPr>
        <p:spPr>
          <a:xfrm>
            <a:off x="3619500" y="2657475"/>
            <a:ext cx="97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76A3F51-FA91-40DB-B659-5FA0E6F638F3}"/>
              </a:ext>
            </a:extLst>
          </p:cNvPr>
          <p:cNvSpPr txBox="1"/>
          <p:nvPr/>
        </p:nvSpPr>
        <p:spPr>
          <a:xfrm>
            <a:off x="4601160" y="2503586"/>
            <a:ext cx="3052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클래스 이름은 첫 글자를 대문자로</a:t>
            </a:r>
          </a:p>
        </p:txBody>
      </p:sp>
    </p:spTree>
    <p:extLst>
      <p:ext uri="{BB962C8B-B14F-4D97-AF65-F5344CB8AC3E}">
        <p14:creationId xmlns:p14="http://schemas.microsoft.com/office/powerpoint/2010/main" val="92567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생성자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(constructor)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생성자는 클래스를 기반으로 인스턴스를 생성할 때 처음 호출되는 메소드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따라서 생성자에서는 속성을 추가하는 등 객체의 초기화 처리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생성자 함수와 속성 추가하기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9-1-7.html)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6626"/>
              </p:ext>
            </p:extLst>
          </p:nvPr>
        </p:nvGraphicFramePr>
        <p:xfrm>
          <a:off x="1524000" y="2256693"/>
          <a:ext cx="482441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class Student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constructor 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const students = []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87, 98, 88, 90))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92, 98, 96, 88))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76, 96, 94, 86))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98, 52, 98, 92))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08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(method)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추가하기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9-1-8.html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78804"/>
              </p:ext>
            </p:extLst>
          </p:nvPr>
        </p:nvGraphicFramePr>
        <p:xfrm>
          <a:off x="1524000" y="1633978"/>
          <a:ext cx="561535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3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class Student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  constructor 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 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  return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return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/ 4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    return `${this.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this.getSum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this.getAverage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()}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  }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F129E94-6532-48EE-9E19-D4A71D84D95C}"/>
              </a:ext>
            </a:extLst>
          </p:cNvPr>
          <p:cNvSpPr txBox="1"/>
          <p:nvPr/>
        </p:nvSpPr>
        <p:spPr>
          <a:xfrm>
            <a:off x="5519005" y="5854451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181739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(method)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추가하기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9-1-8.html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02605"/>
              </p:ext>
            </p:extLst>
          </p:nvPr>
        </p:nvGraphicFramePr>
        <p:xfrm>
          <a:off x="1524000" y="1633978"/>
          <a:ext cx="561535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35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525808">
                <a:tc>
                  <a:txBody>
                    <a:bodyPr/>
                    <a:lstStyle/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const students = []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87, 98, 88, 90))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92, 98, 96, 88))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76, 96, 94, 86))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Student('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98, 52, 98, 92))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  let output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\n’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for (const s of students)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    output +=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s.toString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  }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   console.log(output)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6F9646-B471-4DB7-9177-D9CBE023E433}"/>
              </a:ext>
            </a:extLst>
          </p:cNvPr>
          <p:cNvSpPr txBox="1"/>
          <p:nvPr/>
        </p:nvSpPr>
        <p:spPr>
          <a:xfrm>
            <a:off x="1215953" y="1550746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29D9394-83EA-43E0-929D-58625FB822B2}"/>
              </a:ext>
            </a:extLst>
          </p:cNvPr>
          <p:cNvSpPr/>
          <p:nvPr/>
        </p:nvSpPr>
        <p:spPr>
          <a:xfrm>
            <a:off x="8355404" y="4684752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831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 지향 패러다임은 객체를 우선적으로 생각해서 프로그램을 만든다는 방법론을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추상화는 프로그램에서 필요한 요소만을 사용해서 객체를 표현하는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클래스는 객체를 안전하고 효율적으로 만들 수 있게 해주는 문법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인스턴스는 클래스를 기반으로 생성한 객체를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생성자는 클래스를 기반으로 인스턴스를 생성할 때 처음 호출되는 메소드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옳지 않은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 내부에서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this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객체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인스턴스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의미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 생성자를 만들 때는 클래스 이름과 같은 메소드를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인스턴스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 가진 속성과 메소드에 접근할 때는 온점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(.)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을 사용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④ 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클래스는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class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키워드로 만듦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53786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en-US" altLang="ko-KR" sz="1600" dirty="0"/>
              <a:t>https://hanbit.co.kr/store/books/look.php?p_code=B8393055290</a:t>
            </a:r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윤인성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endParaRPr lang="ko-KR" altLang="en-US" sz="1600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출근하는 게 싫어서 책을 집필하기 시작했다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 직업 특성상 집에서 나갈 이유가 별로 없다는 것에 굉장히 만족하는 성격이기도 하다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홍차와 커피를 좋아하며 기타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가야금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그림 그리기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스컬핑 등이 취미이다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저서로는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ko-KR" altLang="en-US" sz="1600" dirty="0">
                <a:solidFill>
                  <a:prstClr val="black"/>
                </a:solidFill>
              </a:rPr>
              <a:t>혼자 공부하는 파이썬</a:t>
            </a:r>
            <a:r>
              <a:rPr lang="en-US" altLang="ko-KR" sz="1600" dirty="0">
                <a:solidFill>
                  <a:prstClr val="black"/>
                </a:solidFill>
              </a:rPr>
              <a:t>』, 『IT </a:t>
            </a:r>
            <a:r>
              <a:rPr lang="en-US" altLang="ko-KR" sz="1600" dirty="0" err="1">
                <a:solidFill>
                  <a:prstClr val="black"/>
                </a:solidFill>
              </a:rPr>
              <a:t>CookBook</a:t>
            </a:r>
            <a:r>
              <a:rPr lang="en-US" altLang="ko-KR" sz="1600" dirty="0">
                <a:solidFill>
                  <a:prstClr val="black"/>
                </a:solidFill>
              </a:rPr>
              <a:t>, HTML5 </a:t>
            </a:r>
            <a:r>
              <a:rPr lang="ko-KR" altLang="en-US" sz="1600" dirty="0">
                <a:solidFill>
                  <a:prstClr val="black"/>
                </a:solidFill>
              </a:rPr>
              <a:t>웹 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 err="1">
                <a:solidFill>
                  <a:prstClr val="black"/>
                </a:solidFill>
              </a:rPr>
              <a:t>JavaScript+jQuery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>
                <a:solidFill>
                  <a:prstClr val="black"/>
                </a:solidFill>
              </a:rPr>
              <a:t>Node.js </a:t>
            </a:r>
            <a:r>
              <a:rPr lang="ko-KR" altLang="en-US" sz="1600" dirty="0">
                <a:solidFill>
                  <a:prstClr val="black"/>
                </a:solidFill>
              </a:rPr>
              <a:t>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 디자인을 위한 </a:t>
            </a:r>
            <a:r>
              <a:rPr lang="en-US" altLang="ko-KR" sz="1600" dirty="0">
                <a:solidFill>
                  <a:prstClr val="black"/>
                </a:solidFill>
              </a:rPr>
              <a:t>HTML5+CSS3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 </a:t>
            </a:r>
            <a:r>
              <a:rPr lang="ko-KR" altLang="en-US" sz="1600" dirty="0">
                <a:solidFill>
                  <a:prstClr val="black"/>
                </a:solidFill>
              </a:rPr>
              <a:t>등이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역서로는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en-US" altLang="ko-KR" sz="1600" dirty="0" err="1">
                <a:solidFill>
                  <a:prstClr val="black"/>
                </a:solidFill>
              </a:rPr>
              <a:t>TopCoder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알고리즘 트레이닝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자바 퍼즐러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소셜 코딩으로 이끄는 </a:t>
            </a:r>
            <a:r>
              <a:rPr lang="en-US" altLang="ko-KR" sz="1600" dirty="0">
                <a:solidFill>
                  <a:prstClr val="black"/>
                </a:solidFill>
              </a:rPr>
              <a:t>GitHub </a:t>
            </a:r>
            <a:r>
              <a:rPr lang="ko-KR" altLang="en-US" sz="1600" dirty="0">
                <a:solidFill>
                  <a:prstClr val="black"/>
                </a:solidFill>
              </a:rPr>
              <a:t>실천 기술</a:t>
            </a:r>
            <a:r>
              <a:rPr lang="en-US" altLang="ko-KR" sz="1600" dirty="0">
                <a:solidFill>
                  <a:prstClr val="black"/>
                </a:solidFill>
              </a:rPr>
              <a:t>』, 『Nature of Code』 </a:t>
            </a:r>
            <a:r>
              <a:rPr lang="ko-KR" altLang="en-US" sz="1600" dirty="0">
                <a:solidFill>
                  <a:prstClr val="black"/>
                </a:solidFill>
              </a:rPr>
              <a:t>등이 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xmlns="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38846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여러 가지 프로그램에 들어 있는 객체를 생각해보면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예를 들어 배달 애플리케이션이라면 가게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메뉴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주문 내역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리뷰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회원 등의 객체를 생각해볼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또 이러한 객체의 속성을 생각해볼 수도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가게 객체라면 이름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주소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영업시간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전화번호 등의 속성을 생각해볼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가지 정도의 프로그램을 살펴보면서 다음과 같이 정리해보기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440CD712-608A-4CAD-823D-CDE7F759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26997"/>
              </p:ext>
            </p:extLst>
          </p:nvPr>
        </p:nvGraphicFramePr>
        <p:xfrm>
          <a:off x="1959219" y="2611010"/>
          <a:ext cx="7124700" cy="3343275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xmlns="" val="74489203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713961982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xmlns="" val="20568988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2275953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</a:t>
                      </a:r>
                      <a:b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영업시간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목록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0919831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0759617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3288805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5989586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1111364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412663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3599513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1342515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9624597"/>
                  </a:ext>
                </a:extLst>
              </a:tr>
              <a:tr h="25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4128889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5808932"/>
                  </a:ext>
                </a:extLst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300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8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같은 객체라도 프로그램에 따라서 속성이 달라질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배달 애플리케이션에서 가게 정보는 이름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주소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전화번호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메뉴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리뷰 등을 저장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세금 관리 애플리케이션에서는 가게 정보 중 메뉴와 리뷰 같은 것은 필요 없음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대신 사업자등록증 번호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매출 상세 목록 등이 필요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이처럼 같은 것을 나타내는 객체라도 다른 속성을 갖게 되는 것을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가지 정도 생각해보기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6DDDFC-8B6F-4F4B-86FF-4381CA5E9C42}"/>
              </a:ext>
            </a:extLst>
          </p:cNvPr>
          <p:cNvSpPr txBox="1"/>
          <p:nvPr/>
        </p:nvSpPr>
        <p:spPr>
          <a:xfrm>
            <a:off x="1395046" y="2567353"/>
            <a:ext cx="9626522" cy="34756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dirty="0"/>
              <a:t>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35106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</a:t>
            </a:r>
            <a:r>
              <a:rPr lang="en-US" altLang="ko-KR" dirty="0"/>
              <a:t>④]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프로그램에는 다양한 기능이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음식 애플리케이션이라면 “어떤 버튼을 누르면 가게에 전화가 걸린다”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메뉴를 주문할 수 있다”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리뷰 목록에 리뷰를 추가할 수 있다” 등의 기능을 생각해볼 수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그리고 이런 기능은 어떤 객체와 연결되어 있는 경우가 많음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가게에 전화가 걸린다”는 가게와 연결된 기능일 것이며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어떤 버튼을 누르면 메뉴를 주문할 수 있다”는 장바구니와 메뉴가 함께 연결된 기능일 것임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여러 프로그램을 살펴보고 기능들이 어떤 객체와 연결되어 있을 지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가지 정도 생각해보기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6DDDFC-8B6F-4F4B-86FF-4381CA5E9C42}"/>
              </a:ext>
            </a:extLst>
          </p:cNvPr>
          <p:cNvSpPr txBox="1"/>
          <p:nvPr/>
        </p:nvSpPr>
        <p:spPr>
          <a:xfrm>
            <a:off x="1395046" y="3194304"/>
            <a:ext cx="9626522" cy="2572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dirty="0"/>
              <a:t>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24056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Rectangle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이라는 사각형을 나타내는 클래스를 선언하고 사용하는 예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Rectangle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클래스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9-2-1.html):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getPerimeter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getArea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23323"/>
              </p:ext>
            </p:extLst>
          </p:nvPr>
        </p:nvGraphicFramePr>
        <p:xfrm>
          <a:off x="1491042" y="1965770"/>
          <a:ext cx="51170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02   class Rectangle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03     constructor (width, height)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04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width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height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사각형의 둘레를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10       return 2 * (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사각형의 넓이를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15       return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17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   const rectangle = new Rectangle(10, 20)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사각형의 둘레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rectangle.getPerimeter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사각형의 넓이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rectangle.getArea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FD96DF9-1566-4C24-9C29-4658A410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70" y="4759424"/>
            <a:ext cx="2449390" cy="1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2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Square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라는 이름의 정사각형을 나타내는 클래스를 추가하기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Square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클래스 추가하기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9-2-2.html)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11641"/>
              </p:ext>
            </p:extLst>
          </p:nvPr>
        </p:nvGraphicFramePr>
        <p:xfrm>
          <a:off x="1491042" y="1965770"/>
          <a:ext cx="511702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Rectangle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constructor (width, height)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width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height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사각형의 둘레를 구하는 메소드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return 2 * 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사각형의 넓이를 구하는 메소드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F7C2CB-A085-498C-B69A-F5B6B056422F}"/>
              </a:ext>
            </a:extLst>
          </p:cNvPr>
          <p:cNvSpPr txBox="1"/>
          <p:nvPr/>
        </p:nvSpPr>
        <p:spPr>
          <a:xfrm>
            <a:off x="5319714" y="5937571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3542964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Square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클래스 추가하기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9-2-2.html)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86226"/>
              </p:ext>
            </p:extLst>
          </p:nvPr>
        </p:nvGraphicFramePr>
        <p:xfrm>
          <a:off x="1524000" y="1664484"/>
          <a:ext cx="5117022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2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20   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class Square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  constructor (length)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23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24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26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정사각형의 둘레를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27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28       return 4 *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29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31  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정사각형의 넓이를 구하는 메소드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32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33       return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endParaRPr lang="en-US" altLang="ko-KR" sz="13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34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35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37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38   const square = new Square(10)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39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40   console.log(`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41  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B834317-AEFE-465A-9246-8D048D80B0AF}"/>
              </a:ext>
            </a:extLst>
          </p:cNvPr>
          <p:cNvSpPr txBox="1"/>
          <p:nvPr/>
        </p:nvSpPr>
        <p:spPr>
          <a:xfrm>
            <a:off x="1372823" y="1525984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E04836-6F92-49F4-9AC3-E770AE0E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4709763"/>
            <a:ext cx="2631831" cy="13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67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inheritance)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상속은 클래스의 선언 코드를 중복해서 작성하지 않도록 함으로써 코드의 생산 효율을 올리는 문법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사각형 클래스와 정사각형 클래스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9-2-3.html)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42705"/>
              </p:ext>
            </p:extLst>
          </p:nvPr>
        </p:nvGraphicFramePr>
        <p:xfrm>
          <a:off x="1524000" y="1632635"/>
          <a:ext cx="3399692" cy="48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클래스 이름 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extends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부모클래스 이름 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25410"/>
              </p:ext>
            </p:extLst>
          </p:nvPr>
        </p:nvGraphicFramePr>
        <p:xfrm>
          <a:off x="1523999" y="2889250"/>
          <a:ext cx="4824413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Rectangle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constructor (width, height)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width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height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사각형의 둘레를 구하는 메소드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return 2 * 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1A65A6B-41DC-4110-BD97-4DE04E341181}"/>
              </a:ext>
            </a:extLst>
          </p:cNvPr>
          <p:cNvSpPr txBox="1"/>
          <p:nvPr/>
        </p:nvSpPr>
        <p:spPr>
          <a:xfrm>
            <a:off x="5190760" y="5992668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</p:spTree>
    <p:extLst>
      <p:ext uri="{BB962C8B-B14F-4D97-AF65-F5344CB8AC3E}">
        <p14:creationId xmlns:p14="http://schemas.microsoft.com/office/powerpoint/2010/main" val="4209564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상속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inheritance)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사각형 클래스와 정사각형 클래스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9-2-3.html)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55927"/>
              </p:ext>
            </p:extLst>
          </p:nvPr>
        </p:nvGraphicFramePr>
        <p:xfrm>
          <a:off x="1524000" y="1672897"/>
          <a:ext cx="482441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사각형의 넓이를 구하는 메소드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this.width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this.height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  class Square extends Rectangle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  super(length, length)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   const square = new Square(10, 20)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31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9AEBA9-8258-4252-B8AE-4DA022902A35}"/>
              </a:ext>
            </a:extLst>
          </p:cNvPr>
          <p:cNvSpPr txBox="1"/>
          <p:nvPr/>
        </p:nvSpPr>
        <p:spPr>
          <a:xfrm>
            <a:off x="1349770" y="1542352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0857C9-61BD-4E0D-B257-94E31B08242D}"/>
              </a:ext>
            </a:extLst>
          </p:cNvPr>
          <p:cNvSpPr txBox="1"/>
          <p:nvPr/>
        </p:nvSpPr>
        <p:spPr>
          <a:xfrm>
            <a:off x="5380892" y="3832359"/>
            <a:ext cx="440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부모의 생성자 함수를 호출하는 코드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7967E51-E491-4E6C-AEF4-8A285176A41F}"/>
              </a:ext>
            </a:extLst>
          </p:cNvPr>
          <p:cNvSpPr txBox="1"/>
          <p:nvPr/>
        </p:nvSpPr>
        <p:spPr>
          <a:xfrm>
            <a:off x="5380892" y="3140996"/>
            <a:ext cx="440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Square </a:t>
            </a:r>
            <a:r>
              <a:rPr lang="ko-KR" altLang="en-US" sz="1400" b="0" dirty="0">
                <a:solidFill>
                  <a:srgbClr val="FF0000"/>
                </a:solidFill>
              </a:rPr>
              <a:t>클래스가 자식 클래스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302DD3A-A84A-4292-8BDC-211E98B903BB}"/>
              </a:ext>
            </a:extLst>
          </p:cNvPr>
          <p:cNvSpPr txBox="1"/>
          <p:nvPr/>
        </p:nvSpPr>
        <p:spPr>
          <a:xfrm>
            <a:off x="4771292" y="4205409"/>
            <a:ext cx="440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FF0000"/>
                </a:solidFill>
              </a:rPr>
              <a:t>getPerimeter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메소드와 </a:t>
            </a:r>
            <a:r>
              <a:rPr lang="en-US" altLang="ko-KR" sz="1400" b="0" dirty="0" err="1">
                <a:solidFill>
                  <a:srgbClr val="FF0000"/>
                </a:solidFill>
              </a:rPr>
              <a:t>getArea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메소드를 제거함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B68953-85BB-42D5-A145-79816374C56D}"/>
              </a:ext>
            </a:extLst>
          </p:cNvPr>
          <p:cNvSpPr txBox="1"/>
          <p:nvPr/>
        </p:nvSpPr>
        <p:spPr>
          <a:xfrm>
            <a:off x="6705600" y="5280358"/>
            <a:ext cx="4407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FF0000"/>
                </a:solidFill>
              </a:rPr>
              <a:t>getPerimeter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메소드와 </a:t>
            </a:r>
            <a:r>
              <a:rPr lang="en-US" altLang="ko-KR" sz="1400" b="0" dirty="0" err="1">
                <a:solidFill>
                  <a:srgbClr val="FF0000"/>
                </a:solidFill>
              </a:rPr>
              <a:t>getArea</a:t>
            </a:r>
            <a:r>
              <a:rPr lang="en-US" altLang="ko-KR" sz="1400" b="0" dirty="0">
                <a:solidFill>
                  <a:srgbClr val="FF0000"/>
                </a:solidFill>
              </a:rPr>
              <a:t>() </a:t>
            </a:r>
            <a:r>
              <a:rPr lang="ko-KR" altLang="en-US" sz="1400" b="0" dirty="0">
                <a:solidFill>
                  <a:srgbClr val="FF0000"/>
                </a:solidFill>
              </a:rPr>
              <a:t>메소드를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선언하지 않았지만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상속 받았으므로 사용할 수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28833BCC-3887-4453-84B0-282EC12D877D}"/>
              </a:ext>
            </a:extLst>
          </p:cNvPr>
          <p:cNvSpPr/>
          <p:nvPr/>
        </p:nvSpPr>
        <p:spPr>
          <a:xfrm>
            <a:off x="6348413" y="5445369"/>
            <a:ext cx="174230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0866138-D9BA-49ED-8757-69B6F7402D32}"/>
              </a:ext>
            </a:extLst>
          </p:cNvPr>
          <p:cNvCxnSpPr>
            <a:stCxn id="5" idx="2"/>
          </p:cNvCxnSpPr>
          <p:nvPr/>
        </p:nvCxnSpPr>
        <p:spPr>
          <a:xfrm>
            <a:off x="6522643" y="5599258"/>
            <a:ext cx="182957" cy="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7CD9FF9-2FBB-4829-8122-77FE45C7E133}"/>
              </a:ext>
            </a:extLst>
          </p:cNvPr>
          <p:cNvCxnSpPr/>
          <p:nvPr/>
        </p:nvCxnSpPr>
        <p:spPr>
          <a:xfrm>
            <a:off x="1922585" y="4402686"/>
            <a:ext cx="284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968E241-6300-4FF7-B2C2-C63BCD8AFAAC}"/>
              </a:ext>
            </a:extLst>
          </p:cNvPr>
          <p:cNvCxnSpPr>
            <a:cxnSpLocks/>
          </p:cNvCxnSpPr>
          <p:nvPr/>
        </p:nvCxnSpPr>
        <p:spPr>
          <a:xfrm>
            <a:off x="3833446" y="3963454"/>
            <a:ext cx="15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91D6EDD-2964-4296-B7ED-2133D1B6E307}"/>
              </a:ext>
            </a:extLst>
          </p:cNvPr>
          <p:cNvCxnSpPr/>
          <p:nvPr/>
        </p:nvCxnSpPr>
        <p:spPr>
          <a:xfrm>
            <a:off x="2801816" y="3614218"/>
            <a:ext cx="13711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C17BE9D-7217-4977-A80F-BF6A78467813}"/>
              </a:ext>
            </a:extLst>
          </p:cNvPr>
          <p:cNvSpPr/>
          <p:nvPr/>
        </p:nvSpPr>
        <p:spPr>
          <a:xfrm>
            <a:off x="3833446" y="3276600"/>
            <a:ext cx="1547446" cy="539262"/>
          </a:xfrm>
          <a:custGeom>
            <a:avLst/>
            <a:gdLst>
              <a:gd name="connsiteX0" fmla="*/ 0 w 1406769"/>
              <a:gd name="connsiteY0" fmla="*/ 339969 h 539262"/>
              <a:gd name="connsiteX1" fmla="*/ 0 w 1406769"/>
              <a:gd name="connsiteY1" fmla="*/ 539262 h 539262"/>
              <a:gd name="connsiteX2" fmla="*/ 902677 w 1406769"/>
              <a:gd name="connsiteY2" fmla="*/ 539262 h 539262"/>
              <a:gd name="connsiteX3" fmla="*/ 902677 w 1406769"/>
              <a:gd name="connsiteY3" fmla="*/ 0 h 539262"/>
              <a:gd name="connsiteX4" fmla="*/ 1406769 w 1406769"/>
              <a:gd name="connsiteY4" fmla="*/ 0 h 5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769" h="539262">
                <a:moveTo>
                  <a:pt x="0" y="339969"/>
                </a:moveTo>
                <a:lnTo>
                  <a:pt x="0" y="539262"/>
                </a:lnTo>
                <a:lnTo>
                  <a:pt x="902677" y="539262"/>
                </a:lnTo>
                <a:lnTo>
                  <a:pt x="902677" y="0"/>
                </a:lnTo>
                <a:lnTo>
                  <a:pt x="1406769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5D1D69C-F28E-47CF-B840-0F6AE441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712" y="1534933"/>
            <a:ext cx="2695518" cy="13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9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사각형 클래스와 정사각형 클래스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+mn-ea"/>
                <a:ea typeface="+mn-ea"/>
              </a:rPr>
              <a:t>9-2-4.html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0285"/>
              </p:ext>
            </p:extLst>
          </p:nvPr>
        </p:nvGraphicFramePr>
        <p:xfrm>
          <a:off x="1524000" y="1596697"/>
          <a:ext cx="56388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constructor (length)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const square = new Square(-10)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BCF0DCF-DE3B-4425-8E31-6B1F8A499470}"/>
              </a:ext>
            </a:extLst>
          </p:cNvPr>
          <p:cNvSpPr txBox="1"/>
          <p:nvPr/>
        </p:nvSpPr>
        <p:spPr>
          <a:xfrm>
            <a:off x="4867622" y="4228584"/>
            <a:ext cx="3306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길이에 음수를 넣어서 사용하고 있음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37665FF7-F892-4932-845E-9FB43BF42465}"/>
              </a:ext>
            </a:extLst>
          </p:cNvPr>
          <p:cNvSpPr/>
          <p:nvPr/>
        </p:nvSpPr>
        <p:spPr>
          <a:xfrm>
            <a:off x="4368800" y="4394200"/>
            <a:ext cx="495300" cy="165100"/>
          </a:xfrm>
          <a:custGeom>
            <a:avLst/>
            <a:gdLst>
              <a:gd name="connsiteX0" fmla="*/ 0 w 495300"/>
              <a:gd name="connsiteY0" fmla="*/ 165100 h 165100"/>
              <a:gd name="connsiteX1" fmla="*/ 0 w 495300"/>
              <a:gd name="connsiteY1" fmla="*/ 0 h 165100"/>
              <a:gd name="connsiteX2" fmla="*/ 495300 w 495300"/>
              <a:gd name="connsiteY2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165100">
                <a:moveTo>
                  <a:pt x="0" y="165100"/>
                </a:moveTo>
                <a:lnTo>
                  <a:pt x="0" y="0"/>
                </a:lnTo>
                <a:lnTo>
                  <a:pt x="49530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33F47A16-8CAA-4357-AEA6-1A68DCA1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384" y="2639694"/>
            <a:ext cx="2651675" cy="1334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CA55886-AE92-48A8-981A-1F268FB713D4}"/>
              </a:ext>
            </a:extLst>
          </p:cNvPr>
          <p:cNvSpPr txBox="1"/>
          <p:nvPr/>
        </p:nvSpPr>
        <p:spPr>
          <a:xfrm>
            <a:off x="1524000" y="5755193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※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현재 코드를 보면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ITC Garamond Std Lt"/>
              </a:rPr>
              <a:t>Square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객체를 생성할 때 생성자의 매개변수로 음수를 전달하고 있음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/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    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그런데 ‘길이’라는 것은 음수가 나올 수 없는 값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YoonV YoonMyungjo100Std_OTF"/>
              </a:rPr>
              <a:t>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27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조건문을 활용해서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0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이하의 경우 예외를 발생시켜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클래스의 사용자에게 불가함을 인지시킴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길이에 음수가 들어가지 않게 수정하기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9-2-5.html)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09638"/>
              </p:ext>
            </p:extLst>
          </p:nvPr>
        </p:nvGraphicFramePr>
        <p:xfrm>
          <a:off x="1524000" y="1939597"/>
          <a:ext cx="563880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5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04     constructor (length) {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05       if (length &lt;= 0) {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06         throw '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.’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07      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08      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11    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15   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5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16   const square = new Square(-10)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17   console.log(`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18   console.log(`</a:t>
                      </a:r>
                      <a:r>
                        <a:rPr lang="ko-KR" altLang="en-US" sz="15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5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500" b="0" dirty="0">
                          <a:solidFill>
                            <a:sysClr val="windowText" lastClr="000000"/>
                          </a:solidFill>
                        </a:rPr>
                        <a:t>19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BCF0DCF-DE3B-4425-8E31-6B1F8A499470}"/>
              </a:ext>
            </a:extLst>
          </p:cNvPr>
          <p:cNvSpPr txBox="1"/>
          <p:nvPr/>
        </p:nvSpPr>
        <p:spPr>
          <a:xfrm>
            <a:off x="5417655" y="3057723"/>
            <a:ext cx="414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throw </a:t>
            </a:r>
            <a:r>
              <a:rPr lang="ko-KR" altLang="en-US" sz="1400" dirty="0">
                <a:solidFill>
                  <a:srgbClr val="FF0000"/>
                </a:solidFill>
              </a:rPr>
              <a:t>키워드를 사용해서 강제로 오류를 발생시킴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D4C66D40-2EC8-4541-87BA-9612E5C14D2F}"/>
              </a:ext>
            </a:extLst>
          </p:cNvPr>
          <p:cNvCxnSpPr/>
          <p:nvPr/>
        </p:nvCxnSpPr>
        <p:spPr>
          <a:xfrm>
            <a:off x="5054600" y="32258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01E6D05-C38F-47D4-8CF3-BCEF5EA7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53" y="4432826"/>
            <a:ext cx="3642171" cy="9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05693" cy="5222377"/>
          </a:xfrm>
        </p:spPr>
        <p:txBody>
          <a:bodyPr numCol="2" spcCol="180000">
            <a:normAutofit fontScale="77500" lnSpcReduction="20000"/>
          </a:bodyPr>
          <a:lstStyle/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자바스크립트 개요와 개발환경 설정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자바스크립트 개발환경 설치와 자바스크립트 프로그래밍 기본 용어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02: </a:t>
            </a:r>
            <a:r>
              <a:rPr lang="ko-KR" altLang="en-US" sz="2300" b="1" dirty="0"/>
              <a:t>자료와 변수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 개발의 첫걸음</a:t>
            </a:r>
            <a:r>
              <a:rPr lang="en-US" altLang="ko-KR" sz="2200" dirty="0"/>
              <a:t>. </a:t>
            </a:r>
            <a:r>
              <a:rPr lang="ko-KR" altLang="en-US" sz="2200" dirty="0"/>
              <a:t>자료형과 변수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03: </a:t>
            </a:r>
            <a:r>
              <a:rPr lang="ko-KR" altLang="en-US" sz="2300" b="1" dirty="0"/>
              <a:t>조건문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프로그램의 흐름을 변화시키는 요소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조건문의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/>
              <a:t>종류를 알아보고 사용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반복문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배열의 개념과 문법을 익혀 </a:t>
            </a:r>
            <a:r>
              <a:rPr lang="en-US" altLang="ko-KR" sz="2200" dirty="0"/>
              <a:t>while </a:t>
            </a:r>
            <a:r>
              <a:rPr lang="ko-KR" altLang="en-US" sz="2200" dirty="0"/>
              <a:t>반복문과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for </a:t>
            </a:r>
            <a:r>
              <a:rPr lang="ko-KR" altLang="en-US" sz="2200" dirty="0"/>
              <a:t>반복문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함수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다양한 형태의 함수를 만들기와 매개변수를 다루는 방법 이해</a:t>
            </a:r>
            <a:endParaRPr lang="en-US" altLang="ko-KR" sz="2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객체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객체의 속성과 메소드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</a:t>
            </a:r>
            <a:r>
              <a:rPr lang="en-US" altLang="ko-KR" sz="2200" dirty="0"/>
              <a:t>,</a:t>
            </a:r>
            <a:r>
              <a:rPr lang="ko-KR" altLang="en-US" sz="2200" dirty="0"/>
              <a:t> 관리하는 기본 문법</a:t>
            </a:r>
            <a:r>
              <a:rPr lang="en-US" altLang="ko-KR" sz="2200" dirty="0"/>
              <a:t> </a:t>
            </a:r>
            <a:r>
              <a:rPr lang="ko-KR" altLang="en-US" sz="2200" dirty="0"/>
              <a:t>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문서 객체 모델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DOMContentLoaded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이벤트를 사용한 문서 객체 조작과 다양한 이벤트의 사용 방법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예외 처리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구문 오류와 예외를 구분하고</a:t>
            </a:r>
            <a:r>
              <a:rPr lang="en-US" altLang="ko-KR" sz="2200" dirty="0"/>
              <a:t>, </a:t>
            </a:r>
            <a:r>
              <a:rPr lang="ko-KR" altLang="en-US" sz="2200" dirty="0"/>
              <a:t>예외 처리의 필요성과 예외를 강제로 발생시키는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09: </a:t>
            </a:r>
            <a:r>
              <a:rPr lang="ko-KR" altLang="en-US" sz="2300" b="1" dirty="0"/>
              <a:t>클래스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 지향을 이해하고 클래스의 개념과 문법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10: </a:t>
            </a:r>
            <a:r>
              <a:rPr lang="ko-KR" altLang="en-US" sz="2300" b="1" dirty="0"/>
              <a:t>리액트 라이브러리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리액트 라이브러리 사용 방법과 간단한 애플리케이션을 만드는 방법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앞의 코드만으로는 다음과 같이 생성자로 객체를 생성한 이후에 사용자가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length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속성을 변경하는 것을 막을 수 없음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사용자의 잘못된 사용 예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클래스 사용자가 클래스 속성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또는 메소드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을 의도하지 않은 방향으로 사용하는 것을 막아 클래스의 안정성을 확보하기 위해 나온 문법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5618"/>
              </p:ext>
            </p:extLst>
          </p:nvPr>
        </p:nvGraphicFramePr>
        <p:xfrm>
          <a:off x="1524000" y="2200547"/>
          <a:ext cx="56388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square = new Square(10)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-10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C08BEF-43DF-43A7-A020-F5E0C5567BF6}"/>
              </a:ext>
            </a:extLst>
          </p:cNvPr>
          <p:cNvSpPr txBox="1"/>
          <p:nvPr/>
        </p:nvSpPr>
        <p:spPr>
          <a:xfrm>
            <a:off x="4883150" y="2701978"/>
            <a:ext cx="429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이렇게 음수를 지정하는 것은 막을 수 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4F2AC66-58D2-4A76-9301-1A2BFC3C580E}"/>
              </a:ext>
            </a:extLst>
          </p:cNvPr>
          <p:cNvCxnSpPr/>
          <p:nvPr/>
        </p:nvCxnSpPr>
        <p:spPr>
          <a:xfrm>
            <a:off x="3492500" y="2855867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xmlns="" id="{5713679C-56DC-4D90-AB17-4B515D116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51255"/>
              </p:ext>
            </p:extLst>
          </p:nvPr>
        </p:nvGraphicFramePr>
        <p:xfrm>
          <a:off x="1524000" y="4313873"/>
          <a:ext cx="56388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클래스 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#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 이름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#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 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9EFF7B-25D9-4DDE-B901-325DD6221BE8}"/>
              </a:ext>
            </a:extLst>
          </p:cNvPr>
          <p:cNvSpPr txBox="1"/>
          <p:nvPr/>
        </p:nvSpPr>
        <p:spPr>
          <a:xfrm>
            <a:off x="4883150" y="4661416"/>
            <a:ext cx="429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속성과 메소드 이름 앞에 </a:t>
            </a:r>
            <a:r>
              <a:rPr lang="en-US" altLang="ko-KR" sz="1400" b="0" dirty="0">
                <a:solidFill>
                  <a:srgbClr val="FF0000"/>
                </a:solidFill>
              </a:rPr>
              <a:t>#</a:t>
            </a:r>
            <a:r>
              <a:rPr lang="ko-KR" altLang="en-US" sz="1400" b="0" dirty="0">
                <a:solidFill>
                  <a:srgbClr val="FF0000"/>
                </a:solidFill>
              </a:rPr>
              <a:t>을 붙임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F4253AD6-FE6F-4477-8724-BD1034626D9C}"/>
              </a:ext>
            </a:extLst>
          </p:cNvPr>
          <p:cNvCxnSpPr/>
          <p:nvPr/>
        </p:nvCxnSpPr>
        <p:spPr>
          <a:xfrm>
            <a:off x="3492500" y="481530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ight Bracket 12">
            <a:extLst>
              <a:ext uri="{FF2B5EF4-FFF2-40B4-BE49-F238E27FC236}">
                <a16:creationId xmlns:a16="http://schemas.microsoft.com/office/drawing/2014/main" xmlns="" id="{96491A2A-E4AB-4919-BF68-F5109DEFDE9B}"/>
              </a:ext>
            </a:extLst>
          </p:cNvPr>
          <p:cNvSpPr/>
          <p:nvPr/>
        </p:nvSpPr>
        <p:spPr>
          <a:xfrm>
            <a:off x="3263900" y="4661416"/>
            <a:ext cx="228600" cy="405879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62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9-2-6.html)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04107"/>
              </p:ext>
            </p:extLst>
          </p:nvPr>
        </p:nvGraphicFramePr>
        <p:xfrm>
          <a:off x="1524000" y="1634979"/>
          <a:ext cx="5638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const square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BDABFE4-F97D-4B3E-8351-3A2AB5894EF5}"/>
              </a:ext>
            </a:extLst>
          </p:cNvPr>
          <p:cNvSpPr txBox="1"/>
          <p:nvPr/>
        </p:nvSpPr>
        <p:spPr>
          <a:xfrm>
            <a:off x="3316530" y="2313086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위치에 해당 속성을 </a:t>
            </a:r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속성으로 사용하겠다고 미리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CFB80E3-35FD-4116-B9EA-AD87F5FF4C94}"/>
              </a:ext>
            </a:extLst>
          </p:cNvPr>
          <p:cNvCxnSpPr/>
          <p:nvPr/>
        </p:nvCxnSpPr>
        <p:spPr>
          <a:xfrm>
            <a:off x="2801815" y="2443529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41C6ACC-E26C-49F1-A5EA-75C58CCD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94" y="4461970"/>
            <a:ext cx="2389310" cy="12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6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9-2-7.html)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9987"/>
              </p:ext>
            </p:extLst>
          </p:nvPr>
        </p:nvGraphicFramePr>
        <p:xfrm>
          <a:off x="1524000" y="1634979"/>
          <a:ext cx="5638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.’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const square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-10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 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BDABFE4-F97D-4B3E-8351-3A2AB5894EF5}"/>
              </a:ext>
            </a:extLst>
          </p:cNvPr>
          <p:cNvSpPr txBox="1"/>
          <p:nvPr/>
        </p:nvSpPr>
        <p:spPr>
          <a:xfrm>
            <a:off x="3238500" y="2317173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위치에 해당 속성을 </a:t>
            </a:r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속성으로 사용하겠다고 미리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CFB80E3-35FD-4116-B9EA-AD87F5FF4C94}"/>
              </a:ext>
            </a:extLst>
          </p:cNvPr>
          <p:cNvCxnSpPr/>
          <p:nvPr/>
        </p:nvCxnSpPr>
        <p:spPr>
          <a:xfrm>
            <a:off x="2723785" y="2447616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17E2DB-4483-4651-AEC9-646BCDF4648C}"/>
              </a:ext>
            </a:extLst>
          </p:cNvPr>
          <p:cNvSpPr txBox="1"/>
          <p:nvPr/>
        </p:nvSpPr>
        <p:spPr>
          <a:xfrm>
            <a:off x="4596954" y="5470624"/>
            <a:ext cx="3926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클래스 내부의 </a:t>
            </a:r>
            <a:r>
              <a:rPr lang="en-US" altLang="ko-KR" sz="1400" b="0" dirty="0">
                <a:solidFill>
                  <a:srgbClr val="FF0000"/>
                </a:solidFill>
              </a:rPr>
              <a:t>length </a:t>
            </a:r>
            <a:r>
              <a:rPr lang="ko-KR" altLang="en-US" sz="1400" b="0" dirty="0">
                <a:solidFill>
                  <a:srgbClr val="FF0000"/>
                </a:solidFill>
              </a:rPr>
              <a:t>속성을 사용하여 변경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0D2E17A-FA62-4ABC-A897-ABC8A9523A2C}"/>
              </a:ext>
            </a:extLst>
          </p:cNvPr>
          <p:cNvCxnSpPr>
            <a:cxnSpLocks/>
          </p:cNvCxnSpPr>
          <p:nvPr/>
        </p:nvCxnSpPr>
        <p:spPr>
          <a:xfrm>
            <a:off x="3571510" y="5624513"/>
            <a:ext cx="1025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A12219-D854-45FA-9938-D62C9B9B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96" y="3930492"/>
            <a:ext cx="2586404" cy="13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9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#length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속성을 사용하면 다음과 같은 오류를 발생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private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 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(3)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9-2-8.html)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75378"/>
              </p:ext>
            </p:extLst>
          </p:nvPr>
        </p:nvGraphicFramePr>
        <p:xfrm>
          <a:off x="1524000" y="1917165"/>
          <a:ext cx="457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사각형 클래스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      if (length &lt;= 0)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        throw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 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 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    const square = new Square(10)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    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square.#length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 = -10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    console.log(`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정사각형의 둘레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square.getPerimeter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    console.log(`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정사각형의 넓이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</a:rPr>
                        <a:t>square.getArea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()}`)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BDABFE4-F97D-4B3E-8351-3A2AB5894EF5}"/>
              </a:ext>
            </a:extLst>
          </p:cNvPr>
          <p:cNvSpPr txBox="1"/>
          <p:nvPr/>
        </p:nvSpPr>
        <p:spPr>
          <a:xfrm>
            <a:off x="3047311" y="2479684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이 위치에 해당 속성을 </a:t>
            </a:r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속성으로 사용하겠다고 미리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CFB80E3-35FD-4116-B9EA-AD87F5FF4C94}"/>
              </a:ext>
            </a:extLst>
          </p:cNvPr>
          <p:cNvCxnSpPr/>
          <p:nvPr/>
        </p:nvCxnSpPr>
        <p:spPr>
          <a:xfrm>
            <a:off x="2532596" y="2610127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89AA1F-19D6-4672-AF8A-BA4AB5D10BCB}"/>
              </a:ext>
            </a:extLst>
          </p:cNvPr>
          <p:cNvSpPr txBox="1"/>
          <p:nvPr/>
        </p:nvSpPr>
        <p:spPr>
          <a:xfrm>
            <a:off x="5146431" y="5190501"/>
            <a:ext cx="639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클래스 내부의 </a:t>
            </a:r>
            <a:r>
              <a:rPr lang="en-US" altLang="ko-KR" sz="1400" b="0" dirty="0">
                <a:solidFill>
                  <a:srgbClr val="FF0000"/>
                </a:solidFill>
              </a:rPr>
              <a:t>#length </a:t>
            </a:r>
            <a:r>
              <a:rPr lang="ko-KR" altLang="en-US" sz="1400" b="0" dirty="0">
                <a:solidFill>
                  <a:srgbClr val="FF0000"/>
                </a:solidFill>
              </a:rPr>
              <a:t>속성을 사용하여 변경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D9B9044-668D-47AB-B0CD-4D7006B59E0A}"/>
              </a:ext>
            </a:extLst>
          </p:cNvPr>
          <p:cNvCxnSpPr>
            <a:cxnSpLocks/>
          </p:cNvCxnSpPr>
          <p:nvPr/>
        </p:nvCxnSpPr>
        <p:spPr>
          <a:xfrm>
            <a:off x="3341077" y="5337738"/>
            <a:ext cx="180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BA6FA80-0C19-47C6-8E97-798DCEA6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11" y="5861531"/>
            <a:ext cx="7481887" cy="8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(getter)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와 세터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(setter)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 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9-2-9.html)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42004"/>
              </p:ext>
            </p:extLst>
          </p:nvPr>
        </p:nvGraphicFramePr>
        <p:xfrm>
          <a:off x="1523999" y="1635811"/>
          <a:ext cx="5498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12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this.setLength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(length)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if (value &lt;= 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    throw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BDABFE4-F97D-4B3E-8351-3A2AB5894EF5}"/>
              </a:ext>
            </a:extLst>
          </p:cNvPr>
          <p:cNvSpPr txBox="1"/>
          <p:nvPr/>
        </p:nvSpPr>
        <p:spPr>
          <a:xfrm>
            <a:off x="5971965" y="4425715"/>
            <a:ext cx="4696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함수를 사용하므로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내부에서 예외 처리 등을 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CFB80E3-35FD-4116-B9EA-AD87F5FF4C94}"/>
              </a:ext>
            </a:extLst>
          </p:cNvPr>
          <p:cNvCxnSpPr/>
          <p:nvPr/>
        </p:nvCxnSpPr>
        <p:spPr>
          <a:xfrm>
            <a:off x="5457250" y="4556158"/>
            <a:ext cx="468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9FC7B97-251E-486F-806D-00127BB181A5}"/>
              </a:ext>
            </a:extLst>
          </p:cNvPr>
          <p:cNvSpPr txBox="1"/>
          <p:nvPr/>
        </p:nvSpPr>
        <p:spPr>
          <a:xfrm>
            <a:off x="5439508" y="5262764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xmlns="" id="{72A820FB-D7F3-4213-8795-C610767DD295}"/>
              </a:ext>
            </a:extLst>
          </p:cNvPr>
          <p:cNvSpPr/>
          <p:nvPr/>
        </p:nvSpPr>
        <p:spPr>
          <a:xfrm>
            <a:off x="4771292" y="3974123"/>
            <a:ext cx="668216" cy="1248066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40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(getter)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와 세터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(setter) 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 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9-2-9.html)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94372"/>
              </p:ext>
            </p:extLst>
          </p:nvPr>
        </p:nvGraphicFramePr>
        <p:xfrm>
          <a:off x="1524411" y="1730554"/>
          <a:ext cx="559190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908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18  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21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getPerimeter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4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22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getArea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26   const square = new Square(10)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변의 길이는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square.getLength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 발생시키기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30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square.setLength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(-10)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F8335B-8B11-41B9-86C7-CB59263C9132}"/>
              </a:ext>
            </a:extLst>
          </p:cNvPr>
          <p:cNvSpPr txBox="1"/>
          <p:nvPr/>
        </p:nvSpPr>
        <p:spPr>
          <a:xfrm>
            <a:off x="1384546" y="1600110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4B0F8D-F8DC-4E50-AFA1-7967F10F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36" y="4706179"/>
            <a:ext cx="4577495" cy="11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21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get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키워드와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set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 조합하기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9-2-10.html)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xmlns="" id="{D8F67C19-175D-4FC4-8BB7-7FE551431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39474"/>
              </p:ext>
            </p:extLst>
          </p:nvPr>
        </p:nvGraphicFramePr>
        <p:xfrm>
          <a:off x="1524000" y="1707107"/>
          <a:ext cx="5052646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46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정사각형 클래스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Square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#length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constructor (length)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get length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  get perimeter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* 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DE9A0F0-585B-46F5-AA62-5F5A6CC7875A}"/>
              </a:ext>
            </a:extLst>
          </p:cNvPr>
          <p:cNvSpPr txBox="1"/>
          <p:nvPr/>
        </p:nvSpPr>
        <p:spPr>
          <a:xfrm>
            <a:off x="5756031" y="5805327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04A710-4C50-4A77-A257-856AA43B1BA4}"/>
              </a:ext>
            </a:extLst>
          </p:cNvPr>
          <p:cNvSpPr txBox="1"/>
          <p:nvPr/>
        </p:nvSpPr>
        <p:spPr>
          <a:xfrm>
            <a:off x="5395375" y="3095449"/>
            <a:ext cx="359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0" dirty="0" err="1">
                <a:solidFill>
                  <a:srgbClr val="FF0000"/>
                </a:solidFill>
              </a:rPr>
              <a:t>this.length</a:t>
            </a:r>
            <a:r>
              <a:rPr lang="ko-KR" altLang="en-US" sz="1400" b="0" dirty="0">
                <a:solidFill>
                  <a:srgbClr val="FF0000"/>
                </a:solidFill>
              </a:rPr>
              <a:t>에 값을 지정하면</a:t>
            </a:r>
            <a:r>
              <a:rPr lang="en-US" altLang="ko-KR" sz="1400" b="0" dirty="0">
                <a:solidFill>
                  <a:srgbClr val="FF0000"/>
                </a:solidFill>
              </a:rPr>
              <a:t>,</a:t>
            </a:r>
          </a:p>
          <a:p>
            <a:pPr latinLnBrk="1"/>
            <a:r>
              <a:rPr lang="en-US" altLang="ko-KR" sz="1400" b="0" dirty="0">
                <a:solidFill>
                  <a:srgbClr val="FF0000"/>
                </a:solidFill>
              </a:rPr>
              <a:t>set length (length) </a:t>
            </a:r>
            <a:r>
              <a:rPr lang="ko-KR" altLang="en-US" sz="1400" b="0" dirty="0">
                <a:solidFill>
                  <a:srgbClr val="FF0000"/>
                </a:solidFill>
              </a:rPr>
              <a:t>메소드 부분이 호출됨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1A31C485-08AC-4B53-8AC5-F71C676E1265}"/>
              </a:ext>
            </a:extLst>
          </p:cNvPr>
          <p:cNvCxnSpPr/>
          <p:nvPr/>
        </p:nvCxnSpPr>
        <p:spPr>
          <a:xfrm>
            <a:off x="4050323" y="3358662"/>
            <a:ext cx="121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14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게터와 세터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get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키워드와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set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 조합하기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9-2-10.html)</a:t>
            </a: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53930"/>
              </p:ext>
            </p:extLst>
          </p:nvPr>
        </p:nvGraphicFramePr>
        <p:xfrm>
          <a:off x="1524000" y="1707107"/>
          <a:ext cx="505264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46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get area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  set length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클래스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31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32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 변의 길이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squareA.length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33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둘레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squareA.perimeter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34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넓이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squareA.area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예외 발생시키기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37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Square(-10)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040F27-419B-42D6-BF36-FE0EF5F91CCA}"/>
              </a:ext>
            </a:extLst>
          </p:cNvPr>
          <p:cNvSpPr txBox="1"/>
          <p:nvPr/>
        </p:nvSpPr>
        <p:spPr>
          <a:xfrm>
            <a:off x="1368353" y="1624603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781B1D-2F8D-4707-B0EB-D61A05967559}"/>
              </a:ext>
            </a:extLst>
          </p:cNvPr>
          <p:cNvSpPr txBox="1"/>
          <p:nvPr/>
        </p:nvSpPr>
        <p:spPr>
          <a:xfrm>
            <a:off x="6096000" y="5035939"/>
            <a:ext cx="359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속성을 사용하는 형태로 사용하면</a:t>
            </a:r>
            <a:r>
              <a:rPr lang="en-US" altLang="ko-KR" sz="1400" b="0" dirty="0">
                <a:solidFill>
                  <a:srgbClr val="FF0000"/>
                </a:solidFill>
              </a:rPr>
              <a:t>,</a:t>
            </a:r>
          </a:p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자동으로 게터와 세터가 호출됨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9DAC0926-B297-49D9-9F1A-943737A97E34}"/>
              </a:ext>
            </a:extLst>
          </p:cNvPr>
          <p:cNvSpPr/>
          <p:nvPr/>
        </p:nvSpPr>
        <p:spPr>
          <a:xfrm>
            <a:off x="5345723" y="4970585"/>
            <a:ext cx="316523" cy="65392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94D7CE3-C778-4850-A3B4-BA44042C0F6D}"/>
              </a:ext>
            </a:extLst>
          </p:cNvPr>
          <p:cNvCxnSpPr/>
          <p:nvPr/>
        </p:nvCxnSpPr>
        <p:spPr>
          <a:xfrm>
            <a:off x="5662246" y="5310554"/>
            <a:ext cx="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7F440D8-6290-4BB2-AF59-20871646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74" y="2766646"/>
            <a:ext cx="3847042" cy="17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9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키워드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9-2-11.html)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65039"/>
              </p:ext>
            </p:extLst>
          </p:nvPr>
        </p:nvGraphicFramePr>
        <p:xfrm>
          <a:off x="1524000" y="1567710"/>
          <a:ext cx="505264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46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class Square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  #length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static #counter = 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     static get counter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 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Square.#counter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constructor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Square.#counter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+= 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  static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perimeterOf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      return length * 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    static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areaOf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     return length *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2793EF-0938-4F9C-B999-B786BCDD97BE}"/>
              </a:ext>
            </a:extLst>
          </p:cNvPr>
          <p:cNvSpPr txBox="1"/>
          <p:nvPr/>
        </p:nvSpPr>
        <p:spPr>
          <a:xfrm>
            <a:off x="4596954" y="2221245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private </a:t>
            </a:r>
            <a:r>
              <a:rPr lang="ko-KR" altLang="en-US" sz="1400" b="0" dirty="0">
                <a:solidFill>
                  <a:srgbClr val="FF0000"/>
                </a:solidFill>
              </a:rPr>
              <a:t>특성과 </a:t>
            </a:r>
            <a:r>
              <a:rPr lang="en-US" altLang="ko-KR" sz="1400" b="0" dirty="0">
                <a:solidFill>
                  <a:srgbClr val="FF0000"/>
                </a:solidFill>
              </a:rPr>
              <a:t>static </a:t>
            </a:r>
            <a:r>
              <a:rPr lang="ko-KR" altLang="en-US" sz="1400" b="0" dirty="0">
                <a:solidFill>
                  <a:srgbClr val="FF0000"/>
                </a:solidFill>
              </a:rPr>
              <a:t>특성은 한꺼번에 적용할 수도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C1E3AC-F4AB-44E7-9614-511E821815F5}"/>
              </a:ext>
            </a:extLst>
          </p:cNvPr>
          <p:cNvSpPr txBox="1"/>
          <p:nvPr/>
        </p:nvSpPr>
        <p:spPr>
          <a:xfrm>
            <a:off x="5251939" y="5801695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A720EDD-B814-4BBF-96FB-4F0AF3622A00}"/>
              </a:ext>
            </a:extLst>
          </p:cNvPr>
          <p:cNvCxnSpPr/>
          <p:nvPr/>
        </p:nvCxnSpPr>
        <p:spPr>
          <a:xfrm>
            <a:off x="4050323" y="2391508"/>
            <a:ext cx="416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60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속성과 메소드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static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키워드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9-2-11.html)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클래스의 고급 기능</a:t>
            </a:r>
            <a:r>
              <a:rPr lang="en-US" altLang="ko-KR" sz="2400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57837"/>
              </p:ext>
            </p:extLst>
          </p:nvPr>
        </p:nvGraphicFramePr>
        <p:xfrm>
          <a:off x="1524000" y="1686948"/>
          <a:ext cx="8124093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09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    get length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22     get perimeter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4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23     get area () { return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*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25     set length (length)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       if (length &lt;=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         throw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길이는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보다 커야 합니다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28  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29 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this.#length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31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33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static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속성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34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35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Square(20)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36   const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squareC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new Square(30)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37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지금까지 생성된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Square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인스턴스는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Square.counter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개입니다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39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static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메소드 사용하기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39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 변의 길이가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인 정사각형의 둘레는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Square.perimeterOf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(20)}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40   console.log(`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 변의 길이가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인 정사각형의 둘레는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Square.areaOf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(30)}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41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77B203B-6062-4A52-A197-8FCB722CB76D}"/>
              </a:ext>
            </a:extLst>
          </p:cNvPr>
          <p:cNvSpPr txBox="1"/>
          <p:nvPr/>
        </p:nvSpPr>
        <p:spPr>
          <a:xfrm>
            <a:off x="1251121" y="1584285"/>
            <a:ext cx="1735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앞쪽에 이어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C38E80B-ACAA-4B87-8E31-2F65BCF6B59B}"/>
              </a:ext>
            </a:extLst>
          </p:cNvPr>
          <p:cNvGrpSpPr/>
          <p:nvPr/>
        </p:nvGrpSpPr>
        <p:grpSpPr>
          <a:xfrm>
            <a:off x="6127541" y="3128355"/>
            <a:ext cx="4801947" cy="1365738"/>
            <a:chOff x="5586046" y="1651247"/>
            <a:chExt cx="4801947" cy="13657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FCD1DCC-6512-49B8-8050-74A945931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205"/>
            <a:stretch/>
          </p:blipFill>
          <p:spPr>
            <a:xfrm>
              <a:off x="9671539" y="1651247"/>
              <a:ext cx="716454" cy="13657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6DC730B7-F13E-4BFC-93FA-512D2473A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205"/>
            <a:stretch/>
          </p:blipFill>
          <p:spPr>
            <a:xfrm>
              <a:off x="5586046" y="1651247"/>
              <a:ext cx="4167554" cy="1365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18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09: </a:t>
            </a:r>
            <a:r>
              <a:rPr lang="ko-KR" altLang="en-US" dirty="0"/>
              <a:t>클래스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9-1 </a:t>
            </a:r>
            <a:r>
              <a:rPr lang="ko-KR" altLang="en-US" dirty="0"/>
              <a:t>클래스의 기본 기능</a:t>
            </a:r>
            <a:endParaRPr lang="en-US" altLang="ko-KR" dirty="0"/>
          </a:p>
          <a:p>
            <a:r>
              <a:rPr lang="en-US" altLang="ko-KR" dirty="0"/>
              <a:t>SECTION 9-2 </a:t>
            </a:r>
            <a:r>
              <a:rPr lang="ko-KR" altLang="en-US" dirty="0"/>
              <a:t>클래스의 고급 기능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xmlns="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LifeCycle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간단한 클래스를 선언하고 사용하기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LifeCycle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클래스에는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a(), b(), c()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이름의 메소드가 있고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call()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이름의 메소드에서 이를 호출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메소드에서 순서대로 메소드 호출하기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9-2-12.html)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</a:t>
            </a:r>
            <a:r>
              <a:rPr lang="ko-KR" altLang="en-US" dirty="0"/>
              <a:t>오버라이드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46333"/>
              </p:ext>
            </p:extLst>
          </p:nvPr>
        </p:nvGraphicFramePr>
        <p:xfrm>
          <a:off x="1524000" y="1857718"/>
          <a:ext cx="511126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262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call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this.c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a () { console.log('a()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b () { console.log('b()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  c () { console.log('c()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인스턴스를 생성합니다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  new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().call()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9EE435A-9654-4EFA-99B8-3D66F3C4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12" y="4290393"/>
            <a:ext cx="334089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56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LifeCycle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클래스를 상속받는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Child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이름의 클래스를 선언하고 내부에서 부모에 있던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a()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이름의 메소드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만들기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오버라이드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9-2-13.html)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ko-KR" altLang="en-US" dirty="0"/>
              <a:t>오버라이드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66803"/>
              </p:ext>
            </p:extLst>
          </p:nvPr>
        </p:nvGraphicFramePr>
        <p:xfrm>
          <a:off x="1524000" y="1857718"/>
          <a:ext cx="45720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클래스를 선언합니다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03   class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04     call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this.a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this.b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07      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this.c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10     a () { console.log('a()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11     b () { console.log('b()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12     c () { console.log('c()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15   class Child extends </a:t>
                      </a:r>
                      <a:r>
                        <a:rPr lang="en-US" altLang="ko-KR" sz="13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16     a ()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17       console.log('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자식의 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a() </a:t>
                      </a:r>
                      <a:r>
                        <a:rPr lang="ko-KR" altLang="en-US" sz="1300" b="0" dirty="0">
                          <a:solidFill>
                            <a:sysClr val="windowText" lastClr="000000"/>
                          </a:solidFill>
                        </a:rPr>
                        <a:t>메소드입니다</a:t>
                      </a:r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18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19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21   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300" b="0" dirty="0">
                          <a:solidFill>
                            <a:srgbClr val="FF0000"/>
                          </a:solidFill>
                        </a:rPr>
                        <a:t>인스턴스를 생성합니다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22   new Child().call()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ysClr val="windowText" lastClr="000000"/>
                          </a:solidFill>
                        </a:rPr>
                        <a:t>23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BE195CB-6D3D-4D1A-B947-DCFAF70EB7FC}"/>
              </a:ext>
            </a:extLst>
          </p:cNvPr>
          <p:cNvSpPr txBox="1"/>
          <p:nvPr/>
        </p:nvSpPr>
        <p:spPr>
          <a:xfrm>
            <a:off x="5638800" y="5022751"/>
            <a:ext cx="1318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오버라이드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334012BC-BB3E-4C51-A9E6-DBF9DC87C786}"/>
              </a:ext>
            </a:extLst>
          </p:cNvPr>
          <p:cNvSpPr/>
          <p:nvPr/>
        </p:nvSpPr>
        <p:spPr>
          <a:xfrm>
            <a:off x="4596954" y="4924425"/>
            <a:ext cx="422721" cy="55245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994F0F5-1953-480D-9174-56D090058083}"/>
              </a:ext>
            </a:extLst>
          </p:cNvPr>
          <p:cNvCxnSpPr/>
          <p:nvPr/>
        </p:nvCxnSpPr>
        <p:spPr>
          <a:xfrm>
            <a:off x="5019675" y="5169098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8041730-5CDB-44DF-B540-4CBFE440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8" y="4572000"/>
            <a:ext cx="3070793" cy="15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6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부모에 있던 메소드의 내용도 사용하고 싶다면 다음과 같이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super.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형태의 코드를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super.a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는 부모의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a()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실행하는 코드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부모에 있던 내용 가져오기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9-2-14.html)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알아보기③</a:t>
            </a:r>
            <a:r>
              <a:rPr lang="en-US" altLang="ko-KR" dirty="0"/>
              <a:t>] </a:t>
            </a:r>
            <a:r>
              <a:rPr lang="ko-KR" altLang="en-US" dirty="0"/>
              <a:t>오버라이드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0766"/>
              </p:ext>
            </p:extLst>
          </p:nvPr>
        </p:nvGraphicFramePr>
        <p:xfrm>
          <a:off x="1524000" y="1857718"/>
          <a:ext cx="4572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클래스를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class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 /*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생략 *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class Child extends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LifeCycle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a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super.a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console.log('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자식의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a()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인스턴스를 생성합니다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new Child().call()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53B8CA-FD92-421C-BB99-32B0A53F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3" y="2960688"/>
            <a:ext cx="3373315" cy="20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39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316161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자바스크립트는 내부적으로 어떤 객체를 문자열로 만들 때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toString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호출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따라서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toString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오버라이드하면 내부적으로 문자열로 변환되는 형태를 바꿀 수 있음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메소드 오버라이드하기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9-2-15.html)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알아보기④</a:t>
            </a:r>
            <a:r>
              <a:rPr lang="en-US" altLang="ko-KR" dirty="0"/>
              <a:t>] </a:t>
            </a:r>
            <a:r>
              <a:rPr lang="ko-KR" altLang="en-US" dirty="0"/>
              <a:t>오버라이드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57399BBD-8C0E-4659-9E39-E4B7F4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73984"/>
              </p:ext>
            </p:extLst>
          </p:nvPr>
        </p:nvGraphicFramePr>
        <p:xfrm>
          <a:off x="1523999" y="1857718"/>
          <a:ext cx="4736123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class Pet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constructor (name, age)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this.name = name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age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toString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  return 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${this.name}\n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const pet = new Pet('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6)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alert(pet)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  console.log(pet + 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E7CBA4-0BC9-4EB7-B89C-041A7B4A03B8}"/>
              </a:ext>
            </a:extLst>
          </p:cNvPr>
          <p:cNvSpPr txBox="1"/>
          <p:nvPr/>
        </p:nvSpPr>
        <p:spPr>
          <a:xfrm>
            <a:off x="7092264" y="3798399"/>
            <a:ext cx="1318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오버라이드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xmlns="" id="{3A130842-D121-444B-B701-3E499DEF9682}"/>
              </a:ext>
            </a:extLst>
          </p:cNvPr>
          <p:cNvSpPr/>
          <p:nvPr/>
        </p:nvSpPr>
        <p:spPr>
          <a:xfrm>
            <a:off x="6050418" y="3700073"/>
            <a:ext cx="422721" cy="55245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D742F65-3BF6-4501-93E6-0E6AFD262411}"/>
              </a:ext>
            </a:extLst>
          </p:cNvPr>
          <p:cNvCxnSpPr/>
          <p:nvPr/>
        </p:nvCxnSpPr>
        <p:spPr>
          <a:xfrm>
            <a:off x="6473139" y="3944746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A55ACD-D4C3-4A26-A54E-8FC26774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806" y="2708008"/>
            <a:ext cx="2403752" cy="29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5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상속은 어떤 클래스가 갖고 있는 유산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속성과 메소드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을 기반으로 새로운 클래스를 만드는 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private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메소드는 클래스 내부에서만 접근할 수 있는 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게터는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get◯◯()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값을 확인하는 기능을 가진 메소드를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세터는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set◯◯()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형태로 값을 지정하는 기능을 가진 메소드를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오버라이드는 부모가 갖고 있는 메소드와 같은 이름으로 메소드를 선언해서 덮어 쓰는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 클래스 상속을 할 때 사용하는 키워드는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extend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extends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based 	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derive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 자식 클래스에서 부모 클래스를 호출할 때 사용하는 식별자는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parent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super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mother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upper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3460335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중에서 정적 속성을 만들 때 사용하는 키워드는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static 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silent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dynamic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noisy 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중에서 외부에서 접근할 수 없는 속성을 만들 때 사용하는 기호는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private  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public 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@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 	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#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latin typeface="YoonV YoonMyungjo100Std_OTF"/>
              </a:rPr>
              <a:t>다음 중에서 옳지 않은 것은</a:t>
            </a:r>
            <a:r>
              <a:rPr lang="en-US" altLang="ko-KR" dirty="0"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static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키워드를 붙인 속성과 메소드는 클래스 이름을 기반으로 사용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   	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속성을 만들 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#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ITC Garamond Std Lt"/>
              </a:rPr>
              <a:t>기호를 붙이면 클래스 외부에서는 접근할 수 없음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	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만들 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#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기호를 붙이면 클래스 외부에서는 접근할 수 없음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#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기호를 붙인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private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속성과 메소드는 상속받은 클래스에서는 사용할 수 있음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1055211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xmlns="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다음 코드의 실행 결과를 예측해보기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6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5133B90F-C47A-4458-95F9-0D4DA427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70700"/>
              </p:ext>
            </p:extLst>
          </p:nvPr>
        </p:nvGraphicFramePr>
        <p:xfrm>
          <a:off x="1524000" y="1711179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class Parent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test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console.log("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Parent.test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extends Parent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test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super.test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console.log("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ChildA.test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extends Parent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test ()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console.log("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ChildB.test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메소드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super.test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new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().test()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new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ChildB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().test()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B023CE9-CBA0-4CE3-A8ED-5F71902EA8BF}"/>
              </a:ext>
            </a:extLst>
          </p:cNvPr>
          <p:cNvGrpSpPr/>
          <p:nvPr/>
        </p:nvGrpSpPr>
        <p:grpSpPr>
          <a:xfrm>
            <a:off x="6462712" y="1836737"/>
            <a:ext cx="3811587" cy="3135802"/>
            <a:chOff x="4691062" y="2116137"/>
            <a:chExt cx="3265488" cy="26225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A07434BE-3CC9-4B25-A47E-49CBE6A0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062" y="2119312"/>
              <a:ext cx="2809875" cy="26193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0AD44C57-D8CC-4FA8-8092-F9EB055F1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650" y="2116137"/>
              <a:ext cx="723900" cy="260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530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09 </a:t>
            </a:r>
            <a:r>
              <a:rPr lang="ko-KR" altLang="en-US" sz="3600" b="1" dirty="0">
                <a:cs typeface="+mj-cs"/>
              </a:rPr>
              <a:t>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지향을 이해하고 클래스의 개념과 문법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 지향 패러다임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깃허브 통계에 따르면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자바스크립트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자바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파이썬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PHP, C#, C++,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루비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C,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오브젝티브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스칼라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스위프트 등의 프로그래밍 언어가 많이 사용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를 제외한 모든 프로그래밍 언어는 객체 지향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Object Oriented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이라는 패러다임을 기반으로 만들어진 프로그래밍 언어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객체 지향 패러다임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 지향 프로그래밍 객체를 만들고 객체들의 상호작용을 중심으로 개발하는 방법론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객체 지향 프로그래밍 언어들은 클래스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(class)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라는 문법으로 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(object)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를 효율적이고 안전하게 만들어 객체 지향 패러다임을 쉽게 프로그래밍에 적용할 수 있도록 도와줌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추상화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(abstraction)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복잡한 자료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모듈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시스템 등으로부터 핵심적인 개념과 기능을 간추려내는 것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즉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프로그램에 필요한 요소만 사용해서 객체를 표현하는 것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  <a:ea typeface="+mn-ea"/>
              </a:rPr>
              <a:t>같은 형태의 개체 만들기</a:t>
            </a:r>
            <a:endParaRPr lang="en-US" altLang="ko-KR" sz="1800" dirty="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YoonV YoonMyungjo100Std_OTF"/>
                <a:ea typeface="+mn-ea"/>
              </a:rPr>
              <a:t>학생 성적 관리 프로그램</a:t>
            </a:r>
            <a:endParaRPr lang="en-US" altLang="ko-KR" sz="1600" dirty="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YoonV YoonMyungjo100Std_OTF"/>
                <a:ea typeface="+mn-ea"/>
              </a:rPr>
              <a:t>학생이라는 객체가 필요하고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  <a:ea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  <a:ea typeface="+mn-ea"/>
              </a:rPr>
              <a:t>학생들로부터 성적 관리에 필요한 공통사항을 추출하는데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  <a:ea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YoonV YoonMyungjo100Std_OTF"/>
                <a:ea typeface="+mn-ea"/>
              </a:rPr>
              <a:t>이를 추상화라고 함</a:t>
            </a:r>
            <a:endParaRPr lang="en-US" altLang="ko-KR" sz="1400" dirty="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YoonV YoonMyungjo100Std_OTF"/>
                <a:ea typeface="+mn-ea"/>
              </a:rPr>
              <a:t>학생들이 여러 명이므로 추출한 요소는 배열을 이용해 관리</a:t>
            </a:r>
            <a:endParaRPr lang="en-US" altLang="ko-KR" sz="1400" dirty="0">
              <a:solidFill>
                <a:srgbClr val="000000"/>
              </a:solidFill>
              <a:latin typeface="YoonV YoonMyungjo100Std_OTF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같은 형태의 객체 만들기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학생 성적 관리 프로그램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객체와 배열 조합하기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9-1-1.html)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03350"/>
              </p:ext>
            </p:extLst>
          </p:nvPr>
        </p:nvGraphicFramePr>
        <p:xfrm>
          <a:off x="1498067" y="2019696"/>
          <a:ext cx="64775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const students 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students.push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({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국어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87,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88,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과학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90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students.push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({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별이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국어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92,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96,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과학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88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students.push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({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겨울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국어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76,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96,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94,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과학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86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students.push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({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국어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52,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98,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과학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92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alert(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JSON.stringify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(students, null,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C6436C1-4B79-42AA-9F46-C9E1E66969B4}"/>
              </a:ext>
            </a:extLst>
          </p:cNvPr>
          <p:cNvSpPr txBox="1"/>
          <p:nvPr/>
        </p:nvSpPr>
        <p:spPr>
          <a:xfrm>
            <a:off x="1992047" y="4979271"/>
            <a:ext cx="2744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객체를 </a:t>
            </a:r>
            <a:r>
              <a:rPr lang="en-US" altLang="ko-KR" sz="1400" dirty="0">
                <a:solidFill>
                  <a:srgbClr val="FF0000"/>
                </a:solidFill>
              </a:rPr>
              <a:t>JSON </a:t>
            </a:r>
            <a:r>
              <a:rPr lang="ko-KR" altLang="en-US" sz="1400" dirty="0">
                <a:solidFill>
                  <a:srgbClr val="FF0000"/>
                </a:solidFill>
              </a:rPr>
              <a:t>문자열로 변환할 때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사용하는 메소드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D84464B-AE7F-461F-87B0-6BCFC24C1AB8}"/>
              </a:ext>
            </a:extLst>
          </p:cNvPr>
          <p:cNvCxnSpPr/>
          <p:nvPr/>
        </p:nvCxnSpPr>
        <p:spPr>
          <a:xfrm>
            <a:off x="2336800" y="4522582"/>
            <a:ext cx="11811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6DC0894-C6BD-457A-90EA-CAFAE9072611}"/>
              </a:ext>
            </a:extLst>
          </p:cNvPr>
          <p:cNvCxnSpPr/>
          <p:nvPr/>
        </p:nvCxnSpPr>
        <p:spPr>
          <a:xfrm>
            <a:off x="2908300" y="4533900"/>
            <a:ext cx="0" cy="44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CD5539F-3852-4C1F-B173-476520CC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963616"/>
            <a:ext cx="30861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2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같은 형태의 객체 만들기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각각의 객체에 학생들의 성적 총합과 평균을 구하는 기능을 추가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 활용하기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9-1-2.html)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54331"/>
              </p:ext>
            </p:extLst>
          </p:nvPr>
        </p:nvGraphicFramePr>
        <p:xfrm>
          <a:off x="1498067" y="2019696"/>
          <a:ext cx="647753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students = []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87,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90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76,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94,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86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 })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let output =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\n'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for (const s of students) {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const sum = 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  const average = sum / 4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  output += `${s.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}\t${sum}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\t${average}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\n`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}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console.log(output)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&lt;/script&gt;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24FDE3-3D63-42E9-B2E5-F7B42232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99" y="3995703"/>
            <a:ext cx="3006725" cy="211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57406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getSumOf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getAverageOf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라는 이름으로 함수를 만들고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매개변수로 학생 객체를 받아 총합과 평균을 구하는 프로그램 만들기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객체를 처리하는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9-1-3.html)</a:t>
            </a:r>
            <a:endParaRPr lang="ko-KR" altLang="en-US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xmlns="" id="{311202D8-7C46-48DD-B6F6-092E191D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9121"/>
              </p:ext>
            </p:extLst>
          </p:nvPr>
        </p:nvGraphicFramePr>
        <p:xfrm>
          <a:off x="1524000" y="2362596"/>
          <a:ext cx="647753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534">
                  <a:extLst>
                    <a:ext uri="{9D8B030D-6E8A-4147-A177-3AD203B41FA5}">
                      <a16:colId xmlns:a16="http://schemas.microsoft.com/office/drawing/2014/main" xmlns="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const students = []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87,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90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88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겨울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76,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96,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94,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86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students.push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52,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98,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92 })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객체를 처리하는 함수를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(student)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return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수학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student.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getAverageOf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(student)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getSumOf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(student) / 4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클래스의 기본 기능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xmlns="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0F8B84-8C6A-49E8-8FA5-8B62FB0BD943}"/>
              </a:ext>
            </a:extLst>
          </p:cNvPr>
          <p:cNvSpPr txBox="1"/>
          <p:nvPr/>
        </p:nvSpPr>
        <p:spPr>
          <a:xfrm>
            <a:off x="8501505" y="4175323"/>
            <a:ext cx="3321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객체의 속성과 기능을 만드는 부분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8CC7006-B507-4954-B22A-69EAC4202894}"/>
              </a:ext>
            </a:extLst>
          </p:cNvPr>
          <p:cNvCxnSpPr/>
          <p:nvPr/>
        </p:nvCxnSpPr>
        <p:spPr>
          <a:xfrm>
            <a:off x="8115300" y="4330700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D2EFDEA-CA84-4FAE-9EC3-A6970C146472}"/>
              </a:ext>
            </a:extLst>
          </p:cNvPr>
          <p:cNvSpPr txBox="1"/>
          <p:nvPr/>
        </p:nvSpPr>
        <p:spPr>
          <a:xfrm>
            <a:off x="5987928" y="6243666"/>
            <a:ext cx="28776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▶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다음 쪽에 코드 이어짐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xmlns="" id="{89869E39-C594-4487-B122-7F0E6FD3144B}"/>
              </a:ext>
            </a:extLst>
          </p:cNvPr>
          <p:cNvSpPr/>
          <p:nvPr/>
        </p:nvSpPr>
        <p:spPr>
          <a:xfrm>
            <a:off x="7620000" y="2755900"/>
            <a:ext cx="495300" cy="345440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5F0F70C4-F966-471C-952A-5832B06EA8B4}"/>
              </a:ext>
            </a:extLst>
          </p:cNvPr>
          <p:cNvSpPr/>
          <p:nvPr/>
        </p:nvSpPr>
        <p:spPr>
          <a:xfrm>
            <a:off x="8648481" y="5789240"/>
            <a:ext cx="2740244" cy="4544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실행 결과는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9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2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같음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520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26026</TotalTime>
  <Words>5569</Words>
  <Application>Microsoft Office PowerPoint</Application>
  <PresentationFormat>와이드스크린</PresentationFormat>
  <Paragraphs>1041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8" baseType="lpstr">
      <vt:lpstr>PCSJUS+RixVeryGoodPM</vt:lpstr>
      <vt:lpstr>YoonV YoonGothic100Std_OTF</vt:lpstr>
      <vt:lpstr>YoonV YoonMyungjo100Std_OTF</vt:lpstr>
      <vt:lpstr>맑은 고딕</vt:lpstr>
      <vt:lpstr>맑은 고딕</vt:lpstr>
      <vt:lpstr>시스템 서체</vt:lpstr>
      <vt:lpstr>Arial</vt:lpstr>
      <vt:lpstr>Calibri</vt:lpstr>
      <vt:lpstr>Helvetica 45 Light</vt:lpstr>
      <vt:lpstr>ITC Garamond Std Lt</vt:lpstr>
      <vt:lpstr>Wingdings</vt:lpstr>
      <vt:lpstr>Office 테마</vt:lpstr>
      <vt:lpstr>혼자 공부하는 자바스크립트</vt:lpstr>
      <vt:lpstr>시작하기전에</vt:lpstr>
      <vt:lpstr>이 책의 학습 목표</vt:lpstr>
      <vt:lpstr>Contents</vt:lpstr>
      <vt:lpstr>PowerPoint 프레젠테이션</vt:lpstr>
      <vt:lpstr>SECTION 9-1 클래스의 기본 기능(1)</vt:lpstr>
      <vt:lpstr>SECTION 9-1 클래스의 기본 기능(2)</vt:lpstr>
      <vt:lpstr>SECTION 9-1 클래스의 기본 기능(3)</vt:lpstr>
      <vt:lpstr>SECTION 9-1 클래스의 기본 기능(4)</vt:lpstr>
      <vt:lpstr>SECTION 9-1 클래스의 기본 기능(5)</vt:lpstr>
      <vt:lpstr>SECTION 9-1 클래스의 기본 기능(6)</vt:lpstr>
      <vt:lpstr>SECTION 9-1 클래스의 기본 기능(7)</vt:lpstr>
      <vt:lpstr>SECTION 9-1 클래스의 기본 기능(8)</vt:lpstr>
      <vt:lpstr>SECTION 9-1 클래스의 기본 기능(9)</vt:lpstr>
      <vt:lpstr>SECTION 9-1 클래스의 기본 기능(10)</vt:lpstr>
      <vt:lpstr>SECTION 9-1 클래스의 기본 기능(11)</vt:lpstr>
      <vt:lpstr>SECTION 9-1 클래스의 기본 기능(12)</vt:lpstr>
      <vt:lpstr>SECTION 9-1 클래스의 기본 기능(13)</vt:lpstr>
      <vt:lpstr>[마무리①]</vt:lpstr>
      <vt:lpstr>[마무리②]</vt:lpstr>
      <vt:lpstr>[마무리③]</vt:lpstr>
      <vt:lpstr>[마무리④]</vt:lpstr>
      <vt:lpstr>SECTION 9-2 클래스의 고급 기능(1)</vt:lpstr>
      <vt:lpstr>SECTION 9-2 클래스의 고급 기능(2)</vt:lpstr>
      <vt:lpstr>SECTION 9-2 클래스의 고급 기능(3)</vt:lpstr>
      <vt:lpstr>SECTION 9-2 클래스의 고급 기능(4)</vt:lpstr>
      <vt:lpstr>SECTION 9-2 클래스의 고급 기능(5)</vt:lpstr>
      <vt:lpstr>SECTION 9-2 클래스의 고급 기능(6)</vt:lpstr>
      <vt:lpstr>SECTION 9-2 클래스의 고급 기능(7)</vt:lpstr>
      <vt:lpstr>SECTION 9-2 클래스의 고급 기능(8)</vt:lpstr>
      <vt:lpstr>SECTION 9-2 클래스의 고급 기능(9)</vt:lpstr>
      <vt:lpstr>SECTION 9-2 클래스의 고급 기능(10)</vt:lpstr>
      <vt:lpstr>SECTION 9-2 클래스의 고급 기능(11)</vt:lpstr>
      <vt:lpstr>SECTION 9-2 클래스의 고급 기능(12)</vt:lpstr>
      <vt:lpstr>SECTION 9-2 클래스의 고급 기능(13)</vt:lpstr>
      <vt:lpstr>SECTION 9-2 클래스의 고급 기능(14)</vt:lpstr>
      <vt:lpstr>SECTION 9-2 클래스의 고급 기능(15)</vt:lpstr>
      <vt:lpstr>SECTION 9-2 클래스의 고급 기능(16)</vt:lpstr>
      <vt:lpstr>SECTION 9-2 클래스의 고급 기능(17)</vt:lpstr>
      <vt:lpstr>[좀 더 알아보기①] 오버라이드</vt:lpstr>
      <vt:lpstr>[좀 더 알아보기②] 오버라이드</vt:lpstr>
      <vt:lpstr>[좀 더 알아보기③] 오버라이드</vt:lpstr>
      <vt:lpstr>[좀 더 알아보기④] 오버라이드</vt:lpstr>
      <vt:lpstr>[마무리①]</vt:lpstr>
      <vt:lpstr>[마무리②]</vt:lpstr>
      <vt:lpstr>[마무리③]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KSW</cp:lastModifiedBy>
  <cp:revision>658</cp:revision>
  <dcterms:created xsi:type="dcterms:W3CDTF">2020-01-31T07:25:46Z</dcterms:created>
  <dcterms:modified xsi:type="dcterms:W3CDTF">2021-02-26T02:06:47Z</dcterms:modified>
</cp:coreProperties>
</file>