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2333" r:id="rId2"/>
    <p:sldId id="2101" r:id="rId3"/>
    <p:sldId id="2334" r:id="rId4"/>
    <p:sldId id="2345" r:id="rId5"/>
    <p:sldId id="2341" r:id="rId6"/>
    <p:sldId id="2383" r:id="rId7"/>
    <p:sldId id="2541" r:id="rId8"/>
    <p:sldId id="2542" r:id="rId9"/>
    <p:sldId id="2543" r:id="rId10"/>
    <p:sldId id="2544" r:id="rId11"/>
    <p:sldId id="2546" r:id="rId12"/>
    <p:sldId id="2547" r:id="rId13"/>
    <p:sldId id="2548" r:id="rId14"/>
    <p:sldId id="2549" r:id="rId15"/>
    <p:sldId id="2550" r:id="rId16"/>
    <p:sldId id="2551" r:id="rId17"/>
    <p:sldId id="2552" r:id="rId18"/>
    <p:sldId id="2553" r:id="rId19"/>
    <p:sldId id="2554" r:id="rId20"/>
    <p:sldId id="2555" r:id="rId21"/>
    <p:sldId id="2556" r:id="rId22"/>
    <p:sldId id="2557" r:id="rId23"/>
    <p:sldId id="2558" r:id="rId24"/>
    <p:sldId id="2559" r:id="rId25"/>
    <p:sldId id="2560" r:id="rId26"/>
    <p:sldId id="2561" r:id="rId27"/>
    <p:sldId id="2562" r:id="rId28"/>
    <p:sldId id="2563" r:id="rId29"/>
    <p:sldId id="2564" r:id="rId30"/>
    <p:sldId id="2565" r:id="rId31"/>
    <p:sldId id="2566" r:id="rId32"/>
    <p:sldId id="2567" r:id="rId33"/>
    <p:sldId id="2439" r:id="rId34"/>
    <p:sldId id="2568" r:id="rId35"/>
    <p:sldId id="2569" r:id="rId36"/>
    <p:sldId id="2496" r:id="rId37"/>
    <p:sldId id="2570" r:id="rId38"/>
    <p:sldId id="2571" r:id="rId39"/>
    <p:sldId id="2572" r:id="rId40"/>
    <p:sldId id="2573" r:id="rId41"/>
    <p:sldId id="2574" r:id="rId42"/>
    <p:sldId id="2575" r:id="rId43"/>
    <p:sldId id="2576" r:id="rId44"/>
    <p:sldId id="2577" r:id="rId45"/>
    <p:sldId id="2578" r:id="rId46"/>
    <p:sldId id="2579" r:id="rId47"/>
    <p:sldId id="2580" r:id="rId48"/>
    <p:sldId id="2582" r:id="rId49"/>
    <p:sldId id="2581" r:id="rId50"/>
    <p:sldId id="2583" r:id="rId51"/>
    <p:sldId id="2584" r:id="rId52"/>
    <p:sldId id="2585" r:id="rId53"/>
    <p:sldId id="2586" r:id="rId54"/>
    <p:sldId id="2587" r:id="rId55"/>
    <p:sldId id="2588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3543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865" userDrawn="1">
          <p15:clr>
            <a:srgbClr val="A4A3A4"/>
          </p15:clr>
        </p15:guide>
        <p15:guide id="8" orient="horz" pos="550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436"/>
    <a:srgbClr val="A50021"/>
    <a:srgbClr val="4BB0A0"/>
    <a:srgbClr val="43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116" d="100"/>
          <a:sy n="116" d="100"/>
        </p:scale>
        <p:origin x="270" y="108"/>
      </p:cViewPr>
      <p:guideLst>
        <p:guide orient="horz" pos="2341"/>
        <p:guide pos="3817"/>
        <p:guide pos="3999"/>
        <p:guide orient="horz" pos="3543"/>
        <p:guide pos="960"/>
        <p:guide orient="horz" pos="1865"/>
        <p:guide orient="horz" pos="550"/>
        <p:guide pos="438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xmlns="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xmlns="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xmlns="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xmlns="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772532" cy="3591827"/>
          </a:xfrm>
        </p:spPr>
        <p:txBody>
          <a:bodyPr/>
          <a:lstStyle/>
          <a:p>
            <a:r>
              <a:rPr lang="ko-KR" altLang="en-US" sz="4400" dirty="0"/>
              <a:t>혼자 공부하는 자바스크립트</a:t>
            </a:r>
            <a:endParaRPr lang="x-none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10 </a:t>
            </a:r>
            <a:r>
              <a:rPr lang="ko-KR" altLang="en-US" dirty="0"/>
              <a:t>리액트 라이브러리 맛보기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FDB7C0-AFF4-4C8E-B02F-6D4EF72A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699" y="1066888"/>
            <a:ext cx="2611058" cy="3591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클래스 컴포넌트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루트 컴포넌트 출력을 클래스 컴포넌트로 구현하기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10-1-3.html)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BEA0E380-B939-4E80-910E-470DFA098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8293"/>
              </p:ext>
            </p:extLst>
          </p:nvPr>
        </p:nvGraphicFramePr>
        <p:xfrm>
          <a:off x="1524000" y="1266215"/>
          <a:ext cx="494713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138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컴포넌트 이름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&lt;h1&gt;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출력할 것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68098"/>
              </p:ext>
            </p:extLst>
          </p:nvPr>
        </p:nvGraphicFramePr>
        <p:xfrm>
          <a:off x="1524000" y="3172325"/>
          <a:ext cx="494713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138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return &lt;h1&gt;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리액트 기본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const container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&lt;/script&gt;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C29128F-DCE3-46CD-A852-E2F7F904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410" y="3868291"/>
            <a:ext cx="2866658" cy="1229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E45285-3FC2-472B-9B64-042B75D80D27}"/>
              </a:ext>
            </a:extLst>
          </p:cNvPr>
          <p:cNvSpPr txBox="1"/>
          <p:nvPr/>
        </p:nvSpPr>
        <p:spPr>
          <a:xfrm>
            <a:off x="5435248" y="3644065"/>
            <a:ext cx="2072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React.Component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 상속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56D968B-3F43-4526-A12D-C8C811932654}"/>
              </a:ext>
            </a:extLst>
          </p:cNvPr>
          <p:cNvSpPr txBox="1"/>
          <p:nvPr/>
        </p:nvSpPr>
        <p:spPr>
          <a:xfrm>
            <a:off x="5688877" y="5633120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App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컴포넌트로 변경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12EEBB-066B-4890-A420-1105A11B3C72}"/>
              </a:ext>
            </a:extLst>
          </p:cNvPr>
          <p:cNvSpPr txBox="1"/>
          <p:nvPr/>
        </p:nvSpPr>
        <p:spPr>
          <a:xfrm>
            <a:off x="8248812" y="5037016"/>
            <a:ext cx="241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u="none" strike="noStrike" baseline="0" dirty="0">
                <a:latin typeface="PCSJUS+RixVeryGoodPM"/>
              </a:rPr>
              <a:t>10-1-1.</a:t>
            </a:r>
            <a:r>
              <a:rPr lang="en-US" altLang="ko-KR" sz="1400" dirty="0">
                <a:latin typeface="PCSJUS+RixVeryGoodPM"/>
              </a:rPr>
              <a:t>html</a:t>
            </a:r>
            <a:r>
              <a:rPr lang="ko-KR" altLang="en-US" sz="1400" dirty="0">
                <a:latin typeface="PCSJUS+RixVeryGoodPM"/>
              </a:rPr>
              <a:t> 실행 결과와 동일</a:t>
            </a:r>
            <a:endParaRPr lang="ko-KR" alt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F602B63-968B-4B0A-AE36-C26AC9213C3F}"/>
              </a:ext>
            </a:extLst>
          </p:cNvPr>
          <p:cNvCxnSpPr/>
          <p:nvPr/>
        </p:nvCxnSpPr>
        <p:spPr>
          <a:xfrm>
            <a:off x="3481754" y="3949516"/>
            <a:ext cx="15122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251325E-77B7-4897-9224-D4A0F42004CF}"/>
              </a:ext>
            </a:extLst>
          </p:cNvPr>
          <p:cNvSpPr/>
          <p:nvPr/>
        </p:nvSpPr>
        <p:spPr>
          <a:xfrm>
            <a:off x="4196862" y="3880338"/>
            <a:ext cx="2157046" cy="257908"/>
          </a:xfrm>
          <a:custGeom>
            <a:avLst/>
            <a:gdLst>
              <a:gd name="connsiteX0" fmla="*/ 0 w 2157046"/>
              <a:gd name="connsiteY0" fmla="*/ 0 h 187569"/>
              <a:gd name="connsiteX1" fmla="*/ 0 w 2157046"/>
              <a:gd name="connsiteY1" fmla="*/ 187569 h 187569"/>
              <a:gd name="connsiteX2" fmla="*/ 2157046 w 2157046"/>
              <a:gd name="connsiteY2" fmla="*/ 187569 h 187569"/>
              <a:gd name="connsiteX3" fmla="*/ 2157046 w 2157046"/>
              <a:gd name="connsiteY3" fmla="*/ 82061 h 187569"/>
              <a:gd name="connsiteX0" fmla="*/ 0 w 2157046"/>
              <a:gd name="connsiteY0" fmla="*/ 0 h 187569"/>
              <a:gd name="connsiteX1" fmla="*/ 0 w 2157046"/>
              <a:gd name="connsiteY1" fmla="*/ 187569 h 187569"/>
              <a:gd name="connsiteX2" fmla="*/ 2157046 w 2157046"/>
              <a:gd name="connsiteY2" fmla="*/ 187569 h 187569"/>
              <a:gd name="connsiteX3" fmla="*/ 2157046 w 2157046"/>
              <a:gd name="connsiteY3" fmla="*/ 23446 h 187569"/>
              <a:gd name="connsiteX0" fmla="*/ 0 w 2157046"/>
              <a:gd name="connsiteY0" fmla="*/ 70339 h 257908"/>
              <a:gd name="connsiteX1" fmla="*/ 0 w 2157046"/>
              <a:gd name="connsiteY1" fmla="*/ 257908 h 257908"/>
              <a:gd name="connsiteX2" fmla="*/ 2157046 w 2157046"/>
              <a:gd name="connsiteY2" fmla="*/ 257908 h 257908"/>
              <a:gd name="connsiteX3" fmla="*/ 2157046 w 2157046"/>
              <a:gd name="connsiteY3" fmla="*/ 0 h 25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046" h="257908">
                <a:moveTo>
                  <a:pt x="0" y="70339"/>
                </a:moveTo>
                <a:lnTo>
                  <a:pt x="0" y="257908"/>
                </a:lnTo>
                <a:lnTo>
                  <a:pt x="2157046" y="257908"/>
                </a:lnTo>
                <a:lnTo>
                  <a:pt x="2157046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2DF409E8-A8AC-4C25-9630-007B1A30C1C8}"/>
              </a:ext>
            </a:extLst>
          </p:cNvPr>
          <p:cNvCxnSpPr/>
          <p:nvPr/>
        </p:nvCxnSpPr>
        <p:spPr>
          <a:xfrm>
            <a:off x="3587261" y="5898674"/>
            <a:ext cx="15122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10230B0-E874-4CB8-8AFA-4817434B8384}"/>
              </a:ext>
            </a:extLst>
          </p:cNvPr>
          <p:cNvSpPr/>
          <p:nvPr/>
        </p:nvSpPr>
        <p:spPr>
          <a:xfrm>
            <a:off x="4302369" y="5852942"/>
            <a:ext cx="2157046" cy="234462"/>
          </a:xfrm>
          <a:custGeom>
            <a:avLst/>
            <a:gdLst>
              <a:gd name="connsiteX0" fmla="*/ 0 w 2157046"/>
              <a:gd name="connsiteY0" fmla="*/ 0 h 187569"/>
              <a:gd name="connsiteX1" fmla="*/ 0 w 2157046"/>
              <a:gd name="connsiteY1" fmla="*/ 187569 h 187569"/>
              <a:gd name="connsiteX2" fmla="*/ 2157046 w 2157046"/>
              <a:gd name="connsiteY2" fmla="*/ 187569 h 187569"/>
              <a:gd name="connsiteX3" fmla="*/ 2157046 w 2157046"/>
              <a:gd name="connsiteY3" fmla="*/ 82061 h 187569"/>
              <a:gd name="connsiteX0" fmla="*/ 0 w 2157046"/>
              <a:gd name="connsiteY0" fmla="*/ 46893 h 234462"/>
              <a:gd name="connsiteX1" fmla="*/ 0 w 2157046"/>
              <a:gd name="connsiteY1" fmla="*/ 234462 h 234462"/>
              <a:gd name="connsiteX2" fmla="*/ 2157046 w 2157046"/>
              <a:gd name="connsiteY2" fmla="*/ 234462 h 234462"/>
              <a:gd name="connsiteX3" fmla="*/ 2145323 w 2157046"/>
              <a:gd name="connsiteY3" fmla="*/ 0 h 23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046" h="234462">
                <a:moveTo>
                  <a:pt x="0" y="46893"/>
                </a:moveTo>
                <a:lnTo>
                  <a:pt x="0" y="234462"/>
                </a:lnTo>
                <a:lnTo>
                  <a:pt x="2157046" y="234462"/>
                </a:lnTo>
                <a:cubicBezTo>
                  <a:pt x="2157046" y="199293"/>
                  <a:pt x="2145323" y="35169"/>
                  <a:pt x="2145323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클래스 컴포넌트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클래스 컴포넌트를 사용하면 클래스 메소드 내부에서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this.props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속성을 사용할 수 있음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컴포넌트의 속성 사용하기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소스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10-1-4.html)</a:t>
            </a:r>
            <a:endParaRPr lang="ko-KR" altLang="en-US" sz="1200" dirty="0"/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97082"/>
              </p:ext>
            </p:extLst>
          </p:nvPr>
        </p:nvGraphicFramePr>
        <p:xfrm>
          <a:off x="1523999" y="1955744"/>
          <a:ext cx="868680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1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return &lt;div&gt;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  &lt;h1&gt;{this.props.name}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님 안녕하세요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this.props.imgUrl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&lt;/div&gt;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const container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name="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imgUrl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="http://placedog.net/400/200" /&gt;, container)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&lt;/script&gt;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E45285-3FC2-472B-9B64-042B75D80D27}"/>
              </a:ext>
            </a:extLst>
          </p:cNvPr>
          <p:cNvSpPr txBox="1"/>
          <p:nvPr/>
        </p:nvSpPr>
        <p:spPr>
          <a:xfrm>
            <a:off x="4487226" y="3773342"/>
            <a:ext cx="3217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컴포넌트의 속성으로 전달된 값을 사용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12EEBB-066B-4890-A420-1105A11B3C72}"/>
              </a:ext>
            </a:extLst>
          </p:cNvPr>
          <p:cNvSpPr txBox="1"/>
          <p:nvPr/>
        </p:nvSpPr>
        <p:spPr>
          <a:xfrm>
            <a:off x="8602156" y="4515594"/>
            <a:ext cx="241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u="none" strike="noStrike" baseline="0" dirty="0">
                <a:latin typeface="PCSJUS+RixVeryGoodPM"/>
              </a:rPr>
              <a:t>10-1-2.</a:t>
            </a:r>
            <a:r>
              <a:rPr lang="en-US" altLang="ko-KR" sz="1400" dirty="0">
                <a:latin typeface="PCSJUS+RixVeryGoodPM"/>
              </a:rPr>
              <a:t>html</a:t>
            </a:r>
            <a:r>
              <a:rPr lang="ko-KR" altLang="en-US" sz="1400" dirty="0">
                <a:latin typeface="PCSJUS+RixVeryGoodPM"/>
              </a:rPr>
              <a:t> 실행 결과와 동일</a:t>
            </a:r>
            <a:endParaRPr lang="ko-KR" alt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F602B63-968B-4B0A-AE36-C26AC9213C3F}"/>
              </a:ext>
            </a:extLst>
          </p:cNvPr>
          <p:cNvCxnSpPr/>
          <p:nvPr/>
        </p:nvCxnSpPr>
        <p:spPr>
          <a:xfrm>
            <a:off x="2633990" y="3445302"/>
            <a:ext cx="15122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8583575-1305-44BA-91FE-9D2DB3C4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812" y="2137695"/>
            <a:ext cx="3139913" cy="243884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8D04E11-6FE4-4E66-AC80-5A7FA1E7D263}"/>
              </a:ext>
            </a:extLst>
          </p:cNvPr>
          <p:cNvCxnSpPr/>
          <p:nvPr/>
        </p:nvCxnSpPr>
        <p:spPr>
          <a:xfrm>
            <a:off x="3084677" y="3703332"/>
            <a:ext cx="15122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C19AB553-F917-4C6D-814D-F68BF3F8D148}"/>
              </a:ext>
            </a:extLst>
          </p:cNvPr>
          <p:cNvSpPr/>
          <p:nvPr/>
        </p:nvSpPr>
        <p:spPr>
          <a:xfrm>
            <a:off x="2954216" y="3446585"/>
            <a:ext cx="1564552" cy="480646"/>
          </a:xfrm>
          <a:custGeom>
            <a:avLst/>
            <a:gdLst>
              <a:gd name="connsiteX0" fmla="*/ 0 w 2379785"/>
              <a:gd name="connsiteY0" fmla="*/ 0 h 480646"/>
              <a:gd name="connsiteX1" fmla="*/ 0 w 2379785"/>
              <a:gd name="connsiteY1" fmla="*/ 480646 h 480646"/>
              <a:gd name="connsiteX2" fmla="*/ 2379785 w 2379785"/>
              <a:gd name="connsiteY2" fmla="*/ 480646 h 48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9785" h="480646">
                <a:moveTo>
                  <a:pt x="0" y="0"/>
                </a:moveTo>
                <a:lnTo>
                  <a:pt x="0" y="480646"/>
                </a:lnTo>
                <a:lnTo>
                  <a:pt x="2379785" y="48064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0CD0CD0C-4DD9-4709-B171-2C252EC73749}"/>
              </a:ext>
            </a:extLst>
          </p:cNvPr>
          <p:cNvSpPr/>
          <p:nvPr/>
        </p:nvSpPr>
        <p:spPr>
          <a:xfrm>
            <a:off x="3868615" y="3704492"/>
            <a:ext cx="0" cy="234462"/>
          </a:xfrm>
          <a:custGeom>
            <a:avLst/>
            <a:gdLst>
              <a:gd name="connsiteX0" fmla="*/ 0 w 0"/>
              <a:gd name="connsiteY0" fmla="*/ 0 h 234462"/>
              <a:gd name="connsiteX1" fmla="*/ 0 w 0"/>
              <a:gd name="connsiteY1" fmla="*/ 234462 h 23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34462">
                <a:moveTo>
                  <a:pt x="0" y="0"/>
                </a:moveTo>
                <a:lnTo>
                  <a:pt x="0" y="234462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63E275D-5137-4E0A-BBF7-3D118B398D81}"/>
              </a:ext>
            </a:extLst>
          </p:cNvPr>
          <p:cNvSpPr txBox="1"/>
          <p:nvPr/>
        </p:nvSpPr>
        <p:spPr>
          <a:xfrm>
            <a:off x="5534787" y="5681374"/>
            <a:ext cx="112242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속성을 지정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6978D181-D8D5-4183-9B2F-EEFDC6096C49}"/>
              </a:ext>
            </a:extLst>
          </p:cNvPr>
          <p:cNvCxnSpPr>
            <a:cxnSpLocks/>
          </p:cNvCxnSpPr>
          <p:nvPr/>
        </p:nvCxnSpPr>
        <p:spPr>
          <a:xfrm>
            <a:off x="3622431" y="5439508"/>
            <a:ext cx="49797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DFEAF66-D30D-4078-887C-E68D0763E78C}"/>
              </a:ext>
            </a:extLst>
          </p:cNvPr>
          <p:cNvCxnSpPr/>
          <p:nvPr/>
        </p:nvCxnSpPr>
        <p:spPr>
          <a:xfrm>
            <a:off x="6015801" y="5431644"/>
            <a:ext cx="0" cy="24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3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컴포넌트의 기본적인 속성과 메소드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클래스의 메소드 오버라이드하기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95632"/>
              </p:ext>
            </p:extLst>
          </p:nvPr>
        </p:nvGraphicFramePr>
        <p:xfrm>
          <a:off x="1524001" y="1639221"/>
          <a:ext cx="4572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constructor (props)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super(props)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생성자 코드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출력할 것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componentDidMount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컴포넌트가 화면에 출력될 때 호출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componentWillUnmount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컴포넌트가 화면에서 제거될 때 호출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610566E-211B-4D37-8F3D-AF54BCC6C082}"/>
              </a:ext>
            </a:extLst>
          </p:cNvPr>
          <p:cNvSpPr txBox="1"/>
          <p:nvPr/>
        </p:nvSpPr>
        <p:spPr>
          <a:xfrm>
            <a:off x="4637983" y="2157092"/>
            <a:ext cx="3736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생성자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생성자가 여러 일을 해주므로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super(props)</a:t>
            </a:r>
            <a:r>
              <a:rPr lang="ko-KR" altLang="en-US" sz="1400" dirty="0">
                <a:solidFill>
                  <a:srgbClr val="FF0000"/>
                </a:solidFill>
              </a:rPr>
              <a:t>를 사용해 부모 생성자를 호출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680CCDD-06FF-42D2-B93A-87FEE609A62F}"/>
              </a:ext>
            </a:extLst>
          </p:cNvPr>
          <p:cNvSpPr txBox="1"/>
          <p:nvPr/>
        </p:nvSpPr>
        <p:spPr>
          <a:xfrm>
            <a:off x="6059488" y="4022397"/>
            <a:ext cx="5238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컴포넌트가 내부적으로 특정 상황에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호출하는 메소드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이런 메소드를 라이프사이클 메소드라고 칭함</a:t>
            </a: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xmlns="" id="{A4D314EE-0D84-4778-B48A-052D623898D5}"/>
              </a:ext>
            </a:extLst>
          </p:cNvPr>
          <p:cNvSpPr/>
          <p:nvPr/>
        </p:nvSpPr>
        <p:spPr>
          <a:xfrm>
            <a:off x="3481754" y="1981200"/>
            <a:ext cx="410308" cy="86750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0081B6F-A76C-41C1-B31F-584D05357ECF}"/>
              </a:ext>
            </a:extLst>
          </p:cNvPr>
          <p:cNvCxnSpPr/>
          <p:nvPr/>
        </p:nvCxnSpPr>
        <p:spPr>
          <a:xfrm>
            <a:off x="3892062" y="2414954"/>
            <a:ext cx="704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ight Bracket 28">
            <a:extLst>
              <a:ext uri="{FF2B5EF4-FFF2-40B4-BE49-F238E27FC236}">
                <a16:creationId xmlns:a16="http://schemas.microsoft.com/office/drawing/2014/main" xmlns="" id="{5B1FC4BC-F8EA-4020-AF41-640BAEE62FD3}"/>
              </a:ext>
            </a:extLst>
          </p:cNvPr>
          <p:cNvSpPr/>
          <p:nvPr/>
        </p:nvSpPr>
        <p:spPr>
          <a:xfrm>
            <a:off x="5167199" y="3610709"/>
            <a:ext cx="410308" cy="140676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D0489A46-DCF5-48C1-91D3-F494D1556436}"/>
              </a:ext>
            </a:extLst>
          </p:cNvPr>
          <p:cNvCxnSpPr>
            <a:cxnSpLocks/>
          </p:cNvCxnSpPr>
          <p:nvPr/>
        </p:nvCxnSpPr>
        <p:spPr>
          <a:xfrm>
            <a:off x="5577507" y="4278924"/>
            <a:ext cx="389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9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컴포넌트의 기본적인 속성과 메소드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속성에는 출력할 값을 저장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속성 값을 변경할 때는 반드시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setState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메소드를 사용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setState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메소드로 속성의 값을 변경하면 컴포넌트는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render()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메소드를 호출해서 화면에 변경 사항을 출력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91718"/>
              </p:ext>
            </p:extLst>
          </p:nvPr>
        </p:nvGraphicFramePr>
        <p:xfrm>
          <a:off x="1524000" y="2362200"/>
          <a:ext cx="4572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상태 선언하기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생성자 위치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상태 변경하기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이외의 위치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변경할 속성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54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컴포넌트의 기본적인 속성과 메소드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리액트를 활용한 현재 시간 출력 프로그램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10-1-5.html)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1786"/>
              </p:ext>
            </p:extLst>
          </p:nvPr>
        </p:nvGraphicFramePr>
        <p:xfrm>
          <a:off x="1523999" y="1670538"/>
          <a:ext cx="5629273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27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constructor (props)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super(props)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  time: new Date()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return &lt;h1&gt;{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this.state.time.toLocaleTimeString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CD5EE1A-FFFF-4EAC-BEB5-E1C59B37041F}"/>
              </a:ext>
            </a:extLst>
          </p:cNvPr>
          <p:cNvSpPr txBox="1"/>
          <p:nvPr/>
        </p:nvSpPr>
        <p:spPr>
          <a:xfrm>
            <a:off x="4727332" y="2977394"/>
            <a:ext cx="4214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시간을 출력할 것이므로 </a:t>
            </a:r>
            <a:r>
              <a:rPr lang="en-US" altLang="ko-KR" sz="1400" dirty="0">
                <a:solidFill>
                  <a:srgbClr val="FF0000"/>
                </a:solidFill>
              </a:rPr>
              <a:t>state </a:t>
            </a:r>
            <a:r>
              <a:rPr lang="ko-KR" altLang="en-US" sz="1400" dirty="0">
                <a:solidFill>
                  <a:srgbClr val="FF0000"/>
                </a:solidFill>
              </a:rPr>
              <a:t>속성에 시간을 저장</a:t>
            </a: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xmlns="" id="{0EE131E8-570F-4CD8-8B21-67E2D348E27E}"/>
              </a:ext>
            </a:extLst>
          </p:cNvPr>
          <p:cNvSpPr/>
          <p:nvPr/>
        </p:nvSpPr>
        <p:spPr>
          <a:xfrm>
            <a:off x="4079631" y="2743200"/>
            <a:ext cx="199292" cy="68580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15D9D672-F5CA-42DF-B761-BF90E2C54BAB}"/>
              </a:ext>
            </a:extLst>
          </p:cNvPr>
          <p:cNvCxnSpPr/>
          <p:nvPr/>
        </p:nvCxnSpPr>
        <p:spPr>
          <a:xfrm>
            <a:off x="4278923" y="3114576"/>
            <a:ext cx="41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C1325F8-AF5B-4913-9D97-AB4BECCCAE36}"/>
              </a:ext>
            </a:extLst>
          </p:cNvPr>
          <p:cNvSpPr txBox="1"/>
          <p:nvPr/>
        </p:nvSpPr>
        <p:spPr>
          <a:xfrm>
            <a:off x="6919547" y="4438138"/>
            <a:ext cx="2760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state </a:t>
            </a:r>
            <a:r>
              <a:rPr lang="ko-KR" altLang="en-US" sz="1400" dirty="0">
                <a:solidFill>
                  <a:srgbClr val="FF0000"/>
                </a:solidFill>
              </a:rPr>
              <a:t>속성에 있는 값을 출력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5125C1C6-2602-496A-92B9-372E6AB1E489}"/>
              </a:ext>
            </a:extLst>
          </p:cNvPr>
          <p:cNvCxnSpPr/>
          <p:nvPr/>
        </p:nvCxnSpPr>
        <p:spPr>
          <a:xfrm>
            <a:off x="3200400" y="4384431"/>
            <a:ext cx="29271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6B93B5D6-9F7C-4DBB-9207-4263980B39D6}"/>
              </a:ext>
            </a:extLst>
          </p:cNvPr>
          <p:cNvSpPr/>
          <p:nvPr/>
        </p:nvSpPr>
        <p:spPr>
          <a:xfrm>
            <a:off x="4665785" y="4384431"/>
            <a:ext cx="2168769" cy="211015"/>
          </a:xfrm>
          <a:custGeom>
            <a:avLst/>
            <a:gdLst>
              <a:gd name="connsiteX0" fmla="*/ 0 w 2168769"/>
              <a:gd name="connsiteY0" fmla="*/ 0 h 211015"/>
              <a:gd name="connsiteX1" fmla="*/ 0 w 2168769"/>
              <a:gd name="connsiteY1" fmla="*/ 211015 h 211015"/>
              <a:gd name="connsiteX2" fmla="*/ 2168769 w 2168769"/>
              <a:gd name="connsiteY2" fmla="*/ 211015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8769" h="211015">
                <a:moveTo>
                  <a:pt x="0" y="0"/>
                </a:moveTo>
                <a:lnTo>
                  <a:pt x="0" y="211015"/>
                </a:lnTo>
                <a:lnTo>
                  <a:pt x="2168769" y="21101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DF8D83B-C716-41FF-8F34-A64125ED006F}"/>
              </a:ext>
            </a:extLst>
          </p:cNvPr>
          <p:cNvSpPr txBox="1"/>
          <p:nvPr/>
        </p:nvSpPr>
        <p:spPr>
          <a:xfrm>
            <a:off x="5480710" y="4793399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328774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컴포넌트의 기본적인 속성과 메소드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리액트를 활용한 현재 시간 출력 프로그램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10-1-5.html)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12756"/>
              </p:ext>
            </p:extLst>
          </p:nvPr>
        </p:nvGraphicFramePr>
        <p:xfrm>
          <a:off x="1523999" y="1725636"/>
          <a:ext cx="562927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27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altLang="ko-KR" sz="15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componentDidMount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컴포넌트가 화면에 출력되었을 때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this.timerId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(() =&gt;{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 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    time: new Date()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    })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  }, 1000)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}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componentWillUnmount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   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컴포넌트가 화면에서 제거될 때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   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clearInterval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this.timerId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  }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}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const container =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&lt;/script&gt;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022842-1A29-46C5-A21B-71995A88AF9A}"/>
              </a:ext>
            </a:extLst>
          </p:cNvPr>
          <p:cNvSpPr txBox="1"/>
          <p:nvPr/>
        </p:nvSpPr>
        <p:spPr>
          <a:xfrm>
            <a:off x="5427785" y="2806799"/>
            <a:ext cx="4214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setState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</a:rPr>
              <a:t>메소드를 사용해서 시간을 변경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xmlns="" id="{818D6E9B-3777-40D3-8692-BD4C7071CADC}"/>
              </a:ext>
            </a:extLst>
          </p:cNvPr>
          <p:cNvSpPr/>
          <p:nvPr/>
        </p:nvSpPr>
        <p:spPr>
          <a:xfrm>
            <a:off x="4712677" y="2676306"/>
            <a:ext cx="140677" cy="59787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8B56B0AA-22E0-4748-8763-AB7EF4D1F4CD}"/>
              </a:ext>
            </a:extLst>
          </p:cNvPr>
          <p:cNvCxnSpPr/>
          <p:nvPr/>
        </p:nvCxnSpPr>
        <p:spPr>
          <a:xfrm>
            <a:off x="4853354" y="2984083"/>
            <a:ext cx="43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9C0244F-E607-43AA-BA1B-48CD132D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2" y="4444512"/>
            <a:ext cx="3552825" cy="1485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4F14A92-1535-43FC-A6D4-F895E3298E5A}"/>
              </a:ext>
            </a:extLst>
          </p:cNvPr>
          <p:cNvSpPr txBox="1"/>
          <p:nvPr/>
        </p:nvSpPr>
        <p:spPr>
          <a:xfrm>
            <a:off x="1406198" y="1587136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</p:spTree>
    <p:extLst>
      <p:ext uri="{BB962C8B-B14F-4D97-AF65-F5344CB8AC3E}">
        <p14:creationId xmlns:p14="http://schemas.microsoft.com/office/powerpoint/2010/main" val="404391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컴포넌트에 이벤트를 연결할 때는 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메소드를 선언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메소드에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this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를 바인드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render()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메소드에서 출력하는 태그의 이벤트 속성에 메소드를 입력해서 이벤트를 연결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93419"/>
              </p:ext>
            </p:extLst>
          </p:nvPr>
        </p:nvGraphicFramePr>
        <p:xfrm>
          <a:off x="1524000" y="2697480"/>
          <a:ext cx="440787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7877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App extends </a:t>
                      </a:r>
                      <a:r>
                        <a:rPr lang="en-US" altLang="ko-KR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constructor (props) {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super(props)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this.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 이름 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this.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 이름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.bind(this)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render () {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&lt;h1 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이름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={this.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 이름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}&gt;&lt;/h1&gt;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ko-KR" alt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메소드 이름 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(event) {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이벤트가 호출될 때 실행할 코드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022842-1A29-46C5-A21B-71995A88AF9A}"/>
              </a:ext>
            </a:extLst>
          </p:cNvPr>
          <p:cNvSpPr txBox="1"/>
          <p:nvPr/>
        </p:nvSpPr>
        <p:spPr>
          <a:xfrm>
            <a:off x="6157545" y="3401181"/>
            <a:ext cx="2350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(2) </a:t>
            </a:r>
            <a:r>
              <a:rPr lang="ko-KR" altLang="en-US" sz="1400" dirty="0">
                <a:solidFill>
                  <a:srgbClr val="FF0000"/>
                </a:solidFill>
              </a:rPr>
              <a:t>메소드에 </a:t>
            </a:r>
            <a:r>
              <a:rPr lang="en-US" altLang="ko-KR" sz="1400" dirty="0">
                <a:solidFill>
                  <a:srgbClr val="FF0000"/>
                </a:solidFill>
              </a:rPr>
              <a:t>this</a:t>
            </a:r>
            <a:r>
              <a:rPr lang="ko-KR" altLang="en-US" sz="1400" dirty="0">
                <a:solidFill>
                  <a:srgbClr val="FF0000"/>
                </a:solidFill>
              </a:rPr>
              <a:t>를 바인드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8B56B0AA-22E0-4748-8763-AB7EF4D1F4CD}"/>
              </a:ext>
            </a:extLst>
          </p:cNvPr>
          <p:cNvCxnSpPr/>
          <p:nvPr/>
        </p:nvCxnSpPr>
        <p:spPr>
          <a:xfrm>
            <a:off x="5662246" y="3555070"/>
            <a:ext cx="43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457F2DC-8756-469C-A3DD-6F936A156330}"/>
              </a:ext>
            </a:extLst>
          </p:cNvPr>
          <p:cNvSpPr txBox="1"/>
          <p:nvPr/>
        </p:nvSpPr>
        <p:spPr>
          <a:xfrm>
            <a:off x="6157545" y="4300461"/>
            <a:ext cx="2350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(3) </a:t>
            </a:r>
            <a:r>
              <a:rPr lang="ko-KR" altLang="en-US" sz="1400" dirty="0">
                <a:solidFill>
                  <a:srgbClr val="FF0000"/>
                </a:solidFill>
              </a:rPr>
              <a:t>이벤트를 연결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496EDC0-67E5-4F57-8D5F-070DB733B4E1}"/>
              </a:ext>
            </a:extLst>
          </p:cNvPr>
          <p:cNvSpPr txBox="1"/>
          <p:nvPr/>
        </p:nvSpPr>
        <p:spPr>
          <a:xfrm>
            <a:off x="5793623" y="4784504"/>
            <a:ext cx="2350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(1) </a:t>
            </a:r>
            <a:r>
              <a:rPr lang="ko-KR" altLang="en-US" sz="1400" dirty="0">
                <a:solidFill>
                  <a:srgbClr val="FF0000"/>
                </a:solidFill>
              </a:rPr>
              <a:t>메소드를 선언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519E513-0B28-4231-99EF-E6E4C0138F6B}"/>
              </a:ext>
            </a:extLst>
          </p:cNvPr>
          <p:cNvCxnSpPr/>
          <p:nvPr/>
        </p:nvCxnSpPr>
        <p:spPr>
          <a:xfrm>
            <a:off x="2743200" y="4337538"/>
            <a:ext cx="23563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1CFCBFE6-421D-4615-B43B-5085E578A30C}"/>
              </a:ext>
            </a:extLst>
          </p:cNvPr>
          <p:cNvSpPr/>
          <p:nvPr/>
        </p:nvSpPr>
        <p:spPr>
          <a:xfrm>
            <a:off x="3903785" y="4337538"/>
            <a:ext cx="2215661" cy="128954"/>
          </a:xfrm>
          <a:custGeom>
            <a:avLst/>
            <a:gdLst>
              <a:gd name="connsiteX0" fmla="*/ 0 w 2215661"/>
              <a:gd name="connsiteY0" fmla="*/ 0 h 128954"/>
              <a:gd name="connsiteX1" fmla="*/ 0 w 2215661"/>
              <a:gd name="connsiteY1" fmla="*/ 128954 h 128954"/>
              <a:gd name="connsiteX2" fmla="*/ 2215661 w 2215661"/>
              <a:gd name="connsiteY2" fmla="*/ 128954 h 1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5661" h="128954">
                <a:moveTo>
                  <a:pt x="0" y="0"/>
                </a:moveTo>
                <a:lnTo>
                  <a:pt x="0" y="128954"/>
                </a:lnTo>
                <a:lnTo>
                  <a:pt x="2215661" y="128954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xmlns="" id="{85F029A7-9DEE-4D29-B9B1-3C6AD5CE1424}"/>
              </a:ext>
            </a:extLst>
          </p:cNvPr>
          <p:cNvSpPr/>
          <p:nvPr/>
        </p:nvSpPr>
        <p:spPr>
          <a:xfrm>
            <a:off x="4717508" y="4608238"/>
            <a:ext cx="382029" cy="64072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BF3304C-771D-438A-BDDB-85C1D4DB0BA1}"/>
              </a:ext>
            </a:extLst>
          </p:cNvPr>
          <p:cNvCxnSpPr/>
          <p:nvPr/>
        </p:nvCxnSpPr>
        <p:spPr>
          <a:xfrm>
            <a:off x="5099537" y="4938393"/>
            <a:ext cx="43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9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버튼을 클릭할 때 클릭한 횟수를 세는 코드 만들기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10-1-6.html)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52959"/>
              </p:ext>
            </p:extLst>
          </p:nvPr>
        </p:nvGraphicFramePr>
        <p:xfrm>
          <a:off x="1524000" y="1949864"/>
          <a:ext cx="440787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7877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count: 0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this.countUp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this.countUp.bind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022842-1A29-46C5-A21B-71995A88AF9A}"/>
              </a:ext>
            </a:extLst>
          </p:cNvPr>
          <p:cNvSpPr txBox="1"/>
          <p:nvPr/>
        </p:nvSpPr>
        <p:spPr>
          <a:xfrm>
            <a:off x="4919662" y="3290606"/>
            <a:ext cx="28575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클릭한 횟수를 출력할 것이므로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state </a:t>
            </a:r>
            <a:r>
              <a:rPr lang="ko-KR" altLang="en-US" sz="1400" dirty="0">
                <a:solidFill>
                  <a:srgbClr val="FF0000"/>
                </a:solidFill>
              </a:rPr>
              <a:t>속성에 일단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을 저장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xmlns="" id="{FA255299-F0B7-48C5-BEC0-C913C4D90366}"/>
              </a:ext>
            </a:extLst>
          </p:cNvPr>
          <p:cNvSpPr/>
          <p:nvPr/>
        </p:nvSpPr>
        <p:spPr>
          <a:xfrm>
            <a:off x="3446585" y="3259015"/>
            <a:ext cx="187569" cy="67993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84D8DAD-C342-4AC9-8407-ED06DBECDEFF}"/>
              </a:ext>
            </a:extLst>
          </p:cNvPr>
          <p:cNvCxnSpPr/>
          <p:nvPr/>
        </p:nvCxnSpPr>
        <p:spPr>
          <a:xfrm>
            <a:off x="3634154" y="3552216"/>
            <a:ext cx="96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7C04A15-5003-4121-82E5-F12DAA91B11E}"/>
              </a:ext>
            </a:extLst>
          </p:cNvPr>
          <p:cNvSpPr txBox="1"/>
          <p:nvPr/>
        </p:nvSpPr>
        <p:spPr>
          <a:xfrm>
            <a:off x="4115554" y="4824451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161338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버튼을 클릭할 때 클릭한 횟수를 세는 코드 만들기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10-1-6.html)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62538"/>
              </p:ext>
            </p:extLst>
          </p:nvPr>
        </p:nvGraphicFramePr>
        <p:xfrm>
          <a:off x="1524000" y="2093281"/>
          <a:ext cx="440787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7877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render ()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return &lt;div&gt;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 &lt;h1&gt;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클릭한 횟수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this.state.count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}&lt;/h1&gt;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  &lt;button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this.countUp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&lt;/div&gt;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countUp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(event)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  count: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this.state.count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const container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022842-1A29-46C5-A21B-71995A88AF9A}"/>
              </a:ext>
            </a:extLst>
          </p:cNvPr>
          <p:cNvSpPr txBox="1"/>
          <p:nvPr/>
        </p:nvSpPr>
        <p:spPr>
          <a:xfrm>
            <a:off x="5793623" y="3243361"/>
            <a:ext cx="2350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대소문자를 지켜야 함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D143DFA1-97D9-48B6-9911-081CCE8C3087}"/>
              </a:ext>
            </a:extLst>
          </p:cNvPr>
          <p:cNvCxnSpPr/>
          <p:nvPr/>
        </p:nvCxnSpPr>
        <p:spPr>
          <a:xfrm>
            <a:off x="2754923" y="3185258"/>
            <a:ext cx="609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B2CDE77-D927-40AF-8912-15C8B4365048}"/>
              </a:ext>
            </a:extLst>
          </p:cNvPr>
          <p:cNvSpPr/>
          <p:nvPr/>
        </p:nvSpPr>
        <p:spPr>
          <a:xfrm>
            <a:off x="3048000" y="3187700"/>
            <a:ext cx="2616200" cy="209550"/>
          </a:xfrm>
          <a:custGeom>
            <a:avLst/>
            <a:gdLst>
              <a:gd name="connsiteX0" fmla="*/ 0 w 2616200"/>
              <a:gd name="connsiteY0" fmla="*/ 0 h 209550"/>
              <a:gd name="connsiteX1" fmla="*/ 0 w 2616200"/>
              <a:gd name="connsiteY1" fmla="*/ 209550 h 209550"/>
              <a:gd name="connsiteX2" fmla="*/ 2616200 w 2616200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200" h="209550">
                <a:moveTo>
                  <a:pt x="0" y="0"/>
                </a:moveTo>
                <a:lnTo>
                  <a:pt x="0" y="209550"/>
                </a:lnTo>
                <a:lnTo>
                  <a:pt x="2616200" y="20955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E1E5BE-0C03-4E27-AEC5-BC7EB1C9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473" y="3602041"/>
            <a:ext cx="2831978" cy="16127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27EBF2A-69B4-4EB8-98E0-68D4E8BDC485}"/>
              </a:ext>
            </a:extLst>
          </p:cNvPr>
          <p:cNvSpPr txBox="1"/>
          <p:nvPr/>
        </p:nvSpPr>
        <p:spPr>
          <a:xfrm>
            <a:off x="1218629" y="1919080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A5815E1-57FD-4E64-BC57-6F3174945CC6}"/>
              </a:ext>
            </a:extLst>
          </p:cNvPr>
          <p:cNvSpPr txBox="1"/>
          <p:nvPr/>
        </p:nvSpPr>
        <p:spPr>
          <a:xfrm>
            <a:off x="6611167" y="5624513"/>
            <a:ext cx="4683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</a:rPr>
              <a:t>리액트 이벤트 이름을 확인할 수 있는 주소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https://ko.reactjs.org/docs/events.html#clipboard-events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35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this.countUp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this.countUp.bind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(this)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를 사용하지 않고 다음과 같은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가지 형태를 사용하는 방법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다른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this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바인드 방법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10-1-7.html)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8219"/>
              </p:ext>
            </p:extLst>
          </p:nvPr>
        </p:nvGraphicFramePr>
        <p:xfrm>
          <a:off x="1524000" y="2011219"/>
          <a:ext cx="58928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count: 0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render ()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&lt;div&gt;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  &lt;h1&gt;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클릭한 횟수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this.state.count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}&lt;/h1&gt;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&lt;button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={(e) =&gt;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this.countUp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(e)}&gt;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&lt;/div&gt;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}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4FEB919-0EC2-4A77-AB1F-7C775CB4D42D}"/>
              </a:ext>
            </a:extLst>
          </p:cNvPr>
          <p:cNvSpPr txBox="1"/>
          <p:nvPr/>
        </p:nvSpPr>
        <p:spPr>
          <a:xfrm>
            <a:off x="5427214" y="5865599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386544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ko-KR" dirty="0"/>
          </a:p>
          <a:p>
            <a:r>
              <a:rPr lang="ko-KR" altLang="en-US" b="1" dirty="0"/>
              <a:t>예제 다운로드 및 동영상 강의</a:t>
            </a:r>
            <a:endParaRPr lang="en-US" altLang="ko-KR" b="1" dirty="0"/>
          </a:p>
          <a:p>
            <a:r>
              <a:rPr lang="en-US" altLang="ko-KR" sz="1600" dirty="0"/>
              <a:t>https://hanbit.co.kr/store/books/look.php?p_code=B8393055290</a:t>
            </a:r>
          </a:p>
          <a:p>
            <a:endParaRPr lang="en-US" altLang="ko-KR" sz="1600" dirty="0"/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저자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ko-KR" altLang="en-US" b="1" dirty="0">
                <a:solidFill>
                  <a:prstClr val="black"/>
                </a:solidFill>
              </a:rPr>
              <a:t>윤인성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/>
            <a:endParaRPr lang="ko-KR" altLang="en-US" sz="1600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출근하는 게 싫어서 책을 집필하기 시작했다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현재 직업 특성상 집에서 나갈 이유가 별로 없다는 것에 굉장히 만족하는 성격이기도 하다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홍차와 커피를 좋아하며 기타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가야금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그림 그리기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스컬핑 등이 취미이다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저서로는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ko-KR" altLang="en-US" sz="1600" dirty="0">
                <a:solidFill>
                  <a:prstClr val="black"/>
                </a:solidFill>
              </a:rPr>
              <a:t>혼자 공부하는 파이썬</a:t>
            </a:r>
            <a:r>
              <a:rPr lang="en-US" altLang="ko-KR" sz="1600" dirty="0">
                <a:solidFill>
                  <a:prstClr val="black"/>
                </a:solidFill>
              </a:rPr>
              <a:t>』, 『IT </a:t>
            </a:r>
            <a:r>
              <a:rPr lang="en-US" altLang="ko-KR" sz="1600" dirty="0" err="1">
                <a:solidFill>
                  <a:prstClr val="black"/>
                </a:solidFill>
              </a:rPr>
              <a:t>CookBook</a:t>
            </a:r>
            <a:r>
              <a:rPr lang="en-US" altLang="ko-KR" sz="1600" dirty="0">
                <a:solidFill>
                  <a:prstClr val="black"/>
                </a:solidFill>
              </a:rPr>
              <a:t>, HTML5 </a:t>
            </a:r>
            <a:r>
              <a:rPr lang="ko-KR" altLang="en-US" sz="1600" dirty="0">
                <a:solidFill>
                  <a:prstClr val="black"/>
                </a:solidFill>
              </a:rPr>
              <a:t>웹 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 err="1">
                <a:solidFill>
                  <a:prstClr val="black"/>
                </a:solidFill>
              </a:rPr>
              <a:t>JavaScript+jQuery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>
                <a:solidFill>
                  <a:prstClr val="black"/>
                </a:solidFill>
              </a:rPr>
              <a:t>Node.js </a:t>
            </a:r>
            <a:r>
              <a:rPr lang="ko-KR" altLang="en-US" sz="1600" dirty="0">
                <a:solidFill>
                  <a:prstClr val="black"/>
                </a:solidFill>
              </a:rPr>
              <a:t>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 디자인을 위한 </a:t>
            </a:r>
            <a:r>
              <a:rPr lang="en-US" altLang="ko-KR" sz="1600" dirty="0">
                <a:solidFill>
                  <a:prstClr val="black"/>
                </a:solidFill>
              </a:rPr>
              <a:t>HTML5+CSS3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 </a:t>
            </a:r>
            <a:r>
              <a:rPr lang="ko-KR" altLang="en-US" sz="1600" dirty="0">
                <a:solidFill>
                  <a:prstClr val="black"/>
                </a:solidFill>
              </a:rPr>
              <a:t>등이 있으며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역서로는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en-US" altLang="ko-KR" sz="1600" dirty="0" err="1">
                <a:solidFill>
                  <a:prstClr val="black"/>
                </a:solidFill>
              </a:rPr>
              <a:t>TopCoder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알고리즘 트레이닝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자바 퍼즐러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소셜 코딩으로 이끄는 </a:t>
            </a:r>
            <a:r>
              <a:rPr lang="en-US" altLang="ko-KR" sz="1600" dirty="0">
                <a:solidFill>
                  <a:prstClr val="black"/>
                </a:solidFill>
              </a:rPr>
              <a:t>GitHub </a:t>
            </a:r>
            <a:r>
              <a:rPr lang="ko-KR" altLang="en-US" sz="1600" dirty="0">
                <a:solidFill>
                  <a:prstClr val="black"/>
                </a:solidFill>
              </a:rPr>
              <a:t>실천 기술</a:t>
            </a:r>
            <a:r>
              <a:rPr lang="en-US" altLang="ko-KR" sz="1600" dirty="0">
                <a:solidFill>
                  <a:prstClr val="black"/>
                </a:solidFill>
              </a:rPr>
              <a:t>』, 『Nature of Code』 </a:t>
            </a:r>
            <a:r>
              <a:rPr lang="ko-KR" altLang="en-US" sz="1600" dirty="0">
                <a:solidFill>
                  <a:prstClr val="black"/>
                </a:solidFill>
              </a:rPr>
              <a:t>등이 있다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xmlns="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this.countUp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this.countUp.bind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(this)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를 사용하지 않고 다음과 같은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가지 형태를 사용하는 방법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다른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this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바인드 방법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10-1-7.html)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10081"/>
              </p:ext>
            </p:extLst>
          </p:nvPr>
        </p:nvGraphicFramePr>
        <p:xfrm>
          <a:off x="1523999" y="2011219"/>
          <a:ext cx="5275385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countUp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(event)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count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this.state.count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}) 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 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출력하기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container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&lt;/script&gt; </a:t>
                      </a:r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FB7F903-CD2E-4691-B2D2-E358F81A2420}"/>
              </a:ext>
            </a:extLst>
          </p:cNvPr>
          <p:cNvSpPr txBox="1"/>
          <p:nvPr/>
        </p:nvSpPr>
        <p:spPr>
          <a:xfrm>
            <a:off x="1324136" y="1927987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</p:spTree>
    <p:extLst>
      <p:ext uri="{BB962C8B-B14F-4D97-AF65-F5344CB8AC3E}">
        <p14:creationId xmlns:p14="http://schemas.microsoft.com/office/powerpoint/2010/main" val="357255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this.countUp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this.countUp.bind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(this)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를 사용하지 않고 다음과 같은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가지 형태를 사용하는 방법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다른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this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바인드 방법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10-1-8.html)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725"/>
              </p:ext>
            </p:extLst>
          </p:nvPr>
        </p:nvGraphicFramePr>
        <p:xfrm>
          <a:off x="1523999" y="2011219"/>
          <a:ext cx="5275385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count: 0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&lt;div&gt;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  &lt;h1&gt;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클릭한 횟수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this.state.count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&lt;button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this.countUp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&lt;/div&gt;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}</a:t>
                      </a:r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11117A-F6D5-42C7-B7F8-C0A2E12AA581}"/>
              </a:ext>
            </a:extLst>
          </p:cNvPr>
          <p:cNvSpPr txBox="1"/>
          <p:nvPr/>
        </p:nvSpPr>
        <p:spPr>
          <a:xfrm>
            <a:off x="5239644" y="5865599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349512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this.countUp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this.countUp.bind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(this)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를 사용하지 않고 다음과 같은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가지 형태를 사용하는 방법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다른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this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바인드 방법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10-1-8.html)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443963"/>
              </p:ext>
            </p:extLst>
          </p:nvPr>
        </p:nvGraphicFramePr>
        <p:xfrm>
          <a:off x="1523999" y="2011219"/>
          <a:ext cx="5275385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countUp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(event)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    count: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this.state.count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const container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&lt;/script&gt;</a:t>
                      </a:r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10ADE0C-E2A7-4515-A142-0AA12294B36F}"/>
              </a:ext>
            </a:extLst>
          </p:cNvPr>
          <p:cNvSpPr txBox="1"/>
          <p:nvPr/>
        </p:nvSpPr>
        <p:spPr>
          <a:xfrm>
            <a:off x="1242075" y="1872719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</p:spTree>
    <p:extLst>
      <p:ext uri="{BB962C8B-B14F-4D97-AF65-F5344CB8AC3E}">
        <p14:creationId xmlns:p14="http://schemas.microsoft.com/office/powerpoint/2010/main" val="2849889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입력 양식 사용하기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10-1-9.html)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95422"/>
              </p:ext>
            </p:extLst>
          </p:nvPr>
        </p:nvGraphicFramePr>
        <p:xfrm>
          <a:off x="1524000" y="1589984"/>
          <a:ext cx="5275385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text: ‘’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this.handleChange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this.handleChange.bind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return &lt;div&gt;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&lt;input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   value={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this.state.text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this.handleChange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  &lt;h1&gt;{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this.state.text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&lt;/div&gt;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}</a:t>
                      </a:r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4CF5C95-CEFC-4716-B862-E2136F04B110}"/>
              </a:ext>
            </a:extLst>
          </p:cNvPr>
          <p:cNvSpPr txBox="1"/>
          <p:nvPr/>
        </p:nvSpPr>
        <p:spPr>
          <a:xfrm>
            <a:off x="4909576" y="6149423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1281386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이벤트 연결하기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입력 양식 사용하기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10-1-9.html)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68422"/>
              </p:ext>
            </p:extLst>
          </p:nvPr>
        </p:nvGraphicFramePr>
        <p:xfrm>
          <a:off x="1524000" y="1672046"/>
          <a:ext cx="5275385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handleChange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(event)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  text: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event.target.value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const container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&lt;/script&gt;</a:t>
                      </a:r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CE91B0-3E27-4DE5-9C0B-EA8CF3A2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555" y="3270739"/>
            <a:ext cx="2784854" cy="1589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88BBD1-C4A5-4B54-A2AD-4CDA84000D50}"/>
              </a:ext>
            </a:extLst>
          </p:cNvPr>
          <p:cNvSpPr txBox="1"/>
          <p:nvPr/>
        </p:nvSpPr>
        <p:spPr>
          <a:xfrm>
            <a:off x="5339576" y="2642011"/>
            <a:ext cx="2919617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이벤트가 발생할 때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this.state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의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text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속성에 입력 양식의 값을 넣음 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xmlns="" id="{4BF8535E-204B-4F99-BA29-E4E08E283D01}"/>
              </a:ext>
            </a:extLst>
          </p:cNvPr>
          <p:cNvSpPr/>
          <p:nvPr/>
        </p:nvSpPr>
        <p:spPr>
          <a:xfrm>
            <a:off x="4161692" y="2580610"/>
            <a:ext cx="293077" cy="58462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F99DA1B-585D-45D1-A4A0-EDFB93037AD6}"/>
              </a:ext>
            </a:extLst>
          </p:cNvPr>
          <p:cNvCxnSpPr/>
          <p:nvPr/>
        </p:nvCxnSpPr>
        <p:spPr>
          <a:xfrm>
            <a:off x="4454769" y="2872154"/>
            <a:ext cx="808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2CC737D-C342-416D-8320-9F97101B20DD}"/>
              </a:ext>
            </a:extLst>
          </p:cNvPr>
          <p:cNvSpPr txBox="1"/>
          <p:nvPr/>
        </p:nvSpPr>
        <p:spPr>
          <a:xfrm>
            <a:off x="1417921" y="1533546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</p:spTree>
    <p:extLst>
      <p:ext uri="{BB962C8B-B14F-4D97-AF65-F5344CB8AC3E}">
        <p14:creationId xmlns:p14="http://schemas.microsoft.com/office/powerpoint/2010/main" val="3062458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스타일 지정하기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style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속성에 객체를 지정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문서 객체 모델에서 살펴본 것과 마찬가지로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style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객체에는 캐멀 케이스로 속성을 입력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문서 객체 모델 때와 차이점이 있다면 숫자를 입력할 때 단위를 입력하지 않아도 된다는 점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66956"/>
              </p:ext>
            </p:extLst>
          </p:nvPr>
        </p:nvGraphicFramePr>
        <p:xfrm>
          <a:off x="1524000" y="1589984"/>
          <a:ext cx="527538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907031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const style = {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&lt;h1 style={style}&gt;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5E0985D-E9DC-420D-93D3-B984C0312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40608"/>
              </p:ext>
            </p:extLst>
          </p:nvPr>
        </p:nvGraphicFramePr>
        <p:xfrm>
          <a:off x="1524000" y="3716338"/>
          <a:ext cx="7404100" cy="2333625"/>
        </p:xfrm>
        <a:graphic>
          <a:graphicData uri="http://schemas.openxmlformats.org/drawingml/2006/table">
            <a:tbl>
              <a:tblPr/>
              <a:tblGrid>
                <a:gridCol w="2527300">
                  <a:extLst>
                    <a:ext uri="{9D8B030D-6E8A-4147-A177-3AD203B41FA5}">
                      <a16:colId xmlns:a16="http://schemas.microsoft.com/office/drawing/2014/main" xmlns="" val="47681792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378834790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8438091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스타일 속성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가능한 형태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가능한 형태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074408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color: red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color: 'red'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'color': 'red'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5717687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font-size: 2px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fontSize: 2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fontSize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': 2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865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236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스타일 지정하기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이벤트와 스타일 지정을 모두 활용해서 체크되어 있을 때는 파란색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체크되어 있지 않을 때는 붉은색으로 글자를 출력하는 코드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체크 상태에 따라서 스타일 지정하기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10-1-10.html)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35215"/>
              </p:ext>
            </p:extLst>
          </p:nvPr>
        </p:nvGraphicFramePr>
        <p:xfrm>
          <a:off x="1524000" y="2353533"/>
          <a:ext cx="527538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907031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checked: false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this.handleClick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this.handleClick.bind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render ()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const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textStyle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 color: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this.state.checked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? 'blue' : 'red’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CBA62E-AA3D-4AC8-9911-FF521FB0D595}"/>
              </a:ext>
            </a:extLst>
          </p:cNvPr>
          <p:cNvSpPr txBox="1"/>
          <p:nvPr/>
        </p:nvSpPr>
        <p:spPr>
          <a:xfrm>
            <a:off x="5807834" y="4978605"/>
            <a:ext cx="3475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체크되어 있다면 </a:t>
            </a:r>
            <a:r>
              <a:rPr lang="en-US" altLang="ko-KR" sz="1400" dirty="0">
                <a:solidFill>
                  <a:srgbClr val="FF0000"/>
                </a:solidFill>
              </a:rPr>
              <a:t>blue,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체크되어 있지 않다면 </a:t>
            </a:r>
            <a:r>
              <a:rPr lang="en-US" altLang="ko-KR" sz="1400" dirty="0">
                <a:solidFill>
                  <a:srgbClr val="FF0000"/>
                </a:solidFill>
              </a:rPr>
              <a:t>red</a:t>
            </a:r>
            <a:r>
              <a:rPr lang="ko-KR" altLang="en-US" sz="1400" dirty="0">
                <a:solidFill>
                  <a:srgbClr val="FF0000"/>
                </a:solidFill>
              </a:rPr>
              <a:t>를 출력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0256F92-5C55-47F2-8C74-9A48AF14C8C9}"/>
              </a:ext>
            </a:extLst>
          </p:cNvPr>
          <p:cNvCxnSpPr/>
          <p:nvPr/>
        </p:nvCxnSpPr>
        <p:spPr>
          <a:xfrm>
            <a:off x="2625969" y="5624513"/>
            <a:ext cx="23094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A30C0F99-3A49-4A95-85AB-61B50F23A980}"/>
              </a:ext>
            </a:extLst>
          </p:cNvPr>
          <p:cNvSpPr/>
          <p:nvPr/>
        </p:nvSpPr>
        <p:spPr>
          <a:xfrm>
            <a:off x="3692769" y="5240215"/>
            <a:ext cx="1957754" cy="152400"/>
          </a:xfrm>
          <a:custGeom>
            <a:avLst/>
            <a:gdLst>
              <a:gd name="connsiteX0" fmla="*/ 0 w 1957754"/>
              <a:gd name="connsiteY0" fmla="*/ 152400 h 152400"/>
              <a:gd name="connsiteX1" fmla="*/ 0 w 1957754"/>
              <a:gd name="connsiteY1" fmla="*/ 0 h 152400"/>
              <a:gd name="connsiteX2" fmla="*/ 1957754 w 1957754"/>
              <a:gd name="connsiteY2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7754" h="152400">
                <a:moveTo>
                  <a:pt x="0" y="152400"/>
                </a:moveTo>
                <a:lnTo>
                  <a:pt x="0" y="0"/>
                </a:lnTo>
                <a:lnTo>
                  <a:pt x="1957754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496111E-098C-4FA1-AF55-509C185A114E}"/>
              </a:ext>
            </a:extLst>
          </p:cNvPr>
          <p:cNvSpPr txBox="1"/>
          <p:nvPr/>
        </p:nvSpPr>
        <p:spPr>
          <a:xfrm>
            <a:off x="4967215" y="5720233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1181061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스타일 지정하기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체크 상태에 따라서 스타일 지정하기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10-1-10.html)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05217"/>
              </p:ext>
            </p:extLst>
          </p:nvPr>
        </p:nvGraphicFramePr>
        <p:xfrm>
          <a:off x="1524000" y="1684353"/>
          <a:ext cx="527538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907031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return &lt;div&gt;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    &lt;input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      type="checkbox"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this.handleClick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  &lt;h1 style={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textStyle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&lt;/h1&gt;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&lt;/div&gt;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(event)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      checked: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event.target.checked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 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const container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 &lt;/script&gt;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E2D07A-A265-4FC6-BC9C-D788A044CF86}"/>
              </a:ext>
            </a:extLst>
          </p:cNvPr>
          <p:cNvSpPr txBox="1"/>
          <p:nvPr/>
        </p:nvSpPr>
        <p:spPr>
          <a:xfrm>
            <a:off x="1324137" y="1551630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6B7680-54AE-4852-B991-6D7278DA271D}"/>
              </a:ext>
            </a:extLst>
          </p:cNvPr>
          <p:cNvSpPr txBox="1"/>
          <p:nvPr/>
        </p:nvSpPr>
        <p:spPr>
          <a:xfrm>
            <a:off x="5167517" y="4212903"/>
            <a:ext cx="2839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이벤트 객체를 활용해서 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체크 상태를 설정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xmlns="" id="{782201CD-7BEF-4126-8D12-C4350671F9D2}"/>
              </a:ext>
            </a:extLst>
          </p:cNvPr>
          <p:cNvSpPr/>
          <p:nvPr/>
        </p:nvSpPr>
        <p:spPr>
          <a:xfrm>
            <a:off x="4466492" y="4173415"/>
            <a:ext cx="234462" cy="56270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179E929-E2E3-4EDE-9045-556ABE49A20F}"/>
              </a:ext>
            </a:extLst>
          </p:cNvPr>
          <p:cNvCxnSpPr/>
          <p:nvPr/>
        </p:nvCxnSpPr>
        <p:spPr>
          <a:xfrm>
            <a:off x="4700954" y="4454769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FA99B74-EEFF-4C61-B2AA-969E0E42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490" y="4173415"/>
            <a:ext cx="2128471" cy="18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6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 배열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컴포넌트를 요소로 갖는 배열을 사용해서 한 번에 여러 개의 컴포넌트를 출력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 배열 사용하기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10-1-11.html)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24898"/>
              </p:ext>
            </p:extLst>
          </p:nvPr>
        </p:nvGraphicFramePr>
        <p:xfrm>
          <a:off x="1524000" y="1951892"/>
          <a:ext cx="527538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907031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render ()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const list = [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  &lt;li&gt;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사과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&lt;/li&gt;,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&lt;li&gt;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바나나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&lt;/li&gt;,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  &lt;li&gt;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&lt;/li&gt;,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  &lt;li&gt;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&lt;/li&gt;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&lt;ul&gt;{list}&lt;/ul&gt;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const container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C8F49C5-E6FA-4E2C-B231-7387D47C0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370" y="3201317"/>
            <a:ext cx="2105400" cy="24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62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 배열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this.state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에 값 배열을 만들고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render()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내부에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map()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메소드를 사용해서 이를 컴포넌트 배열로 변환해서 출력하는 코드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 배열 사용하기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10-1-12.html)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37176"/>
              </p:ext>
            </p:extLst>
          </p:nvPr>
        </p:nvGraphicFramePr>
        <p:xfrm>
          <a:off x="1524000" y="2202437"/>
          <a:ext cx="527538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907031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fruits: ['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사과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바나나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FC1F08-A34B-4C18-BD2C-56D9190F94D2}"/>
              </a:ext>
            </a:extLst>
          </p:cNvPr>
          <p:cNvSpPr txBox="1"/>
          <p:nvPr/>
        </p:nvSpPr>
        <p:spPr>
          <a:xfrm>
            <a:off x="4909576" y="4593777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2891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930D5A-3073-42CB-919C-264D9ED34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8"/>
            <a:ext cx="11505693" cy="5222377"/>
          </a:xfrm>
        </p:spPr>
        <p:txBody>
          <a:bodyPr numCol="2" spcCol="180000">
            <a:normAutofit fontScale="77500" lnSpcReduction="20000"/>
          </a:bodyPr>
          <a:lstStyle/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01: </a:t>
            </a:r>
            <a:r>
              <a:rPr lang="ko-KR" altLang="en-US" sz="2300" b="1" dirty="0"/>
              <a:t>자바스크립트 개요와 개발환경 설정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자바스크립트 개발환경 설치와 자바스크립트 프로그래밍 기본 용어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02: </a:t>
            </a:r>
            <a:r>
              <a:rPr lang="ko-KR" altLang="en-US" sz="2300" b="1" dirty="0"/>
              <a:t>자료와 변수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 개발의 첫걸음</a:t>
            </a:r>
            <a:r>
              <a:rPr lang="en-US" altLang="ko-KR" sz="2200" dirty="0"/>
              <a:t>. </a:t>
            </a:r>
            <a:r>
              <a:rPr lang="ko-KR" altLang="en-US" sz="2200" dirty="0"/>
              <a:t>자료형과 변수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03: </a:t>
            </a:r>
            <a:r>
              <a:rPr lang="ko-KR" altLang="en-US" sz="2300" b="1" dirty="0"/>
              <a:t>조건문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프로그램의 흐름을 변화시키는 요소</a:t>
            </a:r>
            <a:r>
              <a:rPr lang="en-US" altLang="ko-KR" sz="2200" dirty="0"/>
              <a:t>. </a:t>
            </a:r>
            <a:r>
              <a:rPr lang="ko-KR" altLang="en-US" sz="2200" dirty="0"/>
              <a:t>조건문의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ko-KR" altLang="en-US" sz="2200" dirty="0"/>
              <a:t>종류를 알아보고 사용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04: </a:t>
            </a:r>
            <a:r>
              <a:rPr lang="ko-KR" altLang="en-US" sz="2300" b="1" dirty="0"/>
              <a:t>반복문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배열의 개념과 문법을 익혀 </a:t>
            </a:r>
            <a:r>
              <a:rPr lang="en-US" altLang="ko-KR" sz="2200" dirty="0"/>
              <a:t>while </a:t>
            </a:r>
            <a:r>
              <a:rPr lang="ko-KR" altLang="en-US" sz="2200" dirty="0"/>
              <a:t>반복문과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2200" dirty="0"/>
              <a:t>for </a:t>
            </a:r>
            <a:r>
              <a:rPr lang="ko-KR" altLang="en-US" sz="2200" dirty="0"/>
              <a:t>반복문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05: </a:t>
            </a:r>
            <a:r>
              <a:rPr lang="ko-KR" altLang="en-US" sz="2300" b="1" dirty="0"/>
              <a:t>함수 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다양한 형태의 함수를 만들기와 매개변수를 다루는 방법 이해</a:t>
            </a:r>
            <a:endParaRPr lang="en-US" altLang="ko-KR" sz="22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06: </a:t>
            </a:r>
            <a:r>
              <a:rPr lang="ko-KR" altLang="en-US" sz="2300" b="1" dirty="0"/>
              <a:t>객체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객체의 속성과 메소드</a:t>
            </a:r>
            <a:r>
              <a:rPr lang="en-US" altLang="ko-KR" sz="2200" dirty="0"/>
              <a:t>, </a:t>
            </a:r>
            <a:r>
              <a:rPr lang="ko-KR" altLang="en-US" sz="2200" dirty="0"/>
              <a:t>생성</a:t>
            </a:r>
            <a:r>
              <a:rPr lang="en-US" altLang="ko-KR" sz="2200" dirty="0"/>
              <a:t>,</a:t>
            </a:r>
            <a:r>
              <a:rPr lang="ko-KR" altLang="en-US" sz="2200" dirty="0"/>
              <a:t> 관리하는 기본 문법</a:t>
            </a:r>
            <a:r>
              <a:rPr lang="en-US" altLang="ko-KR" sz="2200" dirty="0"/>
              <a:t> </a:t>
            </a:r>
            <a:r>
              <a:rPr lang="ko-KR" altLang="en-US" sz="2200" dirty="0"/>
              <a:t>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07: </a:t>
            </a:r>
            <a:r>
              <a:rPr lang="ko-KR" altLang="en-US" sz="2300" b="1" dirty="0"/>
              <a:t>문서 객체 모델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DOMContentLoaded</a:t>
            </a:r>
            <a:r>
              <a:rPr lang="en-US" altLang="ko-KR" sz="2200" dirty="0"/>
              <a:t> </a:t>
            </a:r>
            <a:r>
              <a:rPr lang="ko-KR" altLang="en-US" sz="2200" dirty="0"/>
              <a:t>이벤트를 사용한 문서 객체 조작과 다양한 이벤트의 사용 방법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08: </a:t>
            </a:r>
            <a:r>
              <a:rPr lang="ko-KR" altLang="en-US" sz="2300" b="1" dirty="0"/>
              <a:t>예외 처리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구문 오류와 예외를 구분하고</a:t>
            </a:r>
            <a:r>
              <a:rPr lang="en-US" altLang="ko-KR" sz="2200" dirty="0"/>
              <a:t>, </a:t>
            </a:r>
            <a:r>
              <a:rPr lang="ko-KR" altLang="en-US" sz="2200" dirty="0"/>
              <a:t>예외 처리의 필요성과 예외를 강제로 발생시키는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09: </a:t>
            </a:r>
            <a:r>
              <a:rPr lang="ko-KR" altLang="en-US" sz="2300" b="1" dirty="0"/>
              <a:t>클래스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 지향을 이해하고 클래스의 개념과 문법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10: </a:t>
            </a:r>
            <a:r>
              <a:rPr lang="ko-KR" altLang="en-US" sz="2300" b="1" dirty="0"/>
              <a:t>리액트 라이브러리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리액트 라이브러리 사용 방법과 간단한 애플리케이션을 만드는 방법 학습</a:t>
            </a:r>
            <a:endParaRPr lang="en-US" altLang="ko-KR" sz="2200" dirty="0"/>
          </a:p>
          <a:p>
            <a:pPr>
              <a:buClr>
                <a:schemeClr val="tx1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 배열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this.state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에 값 배열을 만들고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render()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내부에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map()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메소드를 사용해서 이를 컴포넌트 배열로 변환해서 출력하는 코드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 배열 사용하기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10-1-12.html)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71754"/>
              </p:ext>
            </p:extLst>
          </p:nvPr>
        </p:nvGraphicFramePr>
        <p:xfrm>
          <a:off x="1524000" y="2387738"/>
          <a:ext cx="527538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907031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항목을 생성합니다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const list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this.state.fruits.map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((item)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return &lt;li&gt;{item}&lt;/li&gt;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  return &lt;ul&gt;{list}&lt;/ul&gt;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const container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AD17393-CF3D-46E3-927E-0CB09409A8C7}"/>
              </a:ext>
            </a:extLst>
          </p:cNvPr>
          <p:cNvSpPr txBox="1"/>
          <p:nvPr/>
        </p:nvSpPr>
        <p:spPr>
          <a:xfrm>
            <a:off x="1406198" y="224923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</p:spTree>
    <p:extLst>
      <p:ext uri="{BB962C8B-B14F-4D97-AF65-F5344CB8AC3E}">
        <p14:creationId xmlns:p14="http://schemas.microsoft.com/office/powerpoint/2010/main" val="2720720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 배열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앞의 코드에서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map()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메소드를 다음과 같이 표현식으로 삽입해서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 배열 사용하기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(3)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10-1-13.html)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77221"/>
              </p:ext>
            </p:extLst>
          </p:nvPr>
        </p:nvGraphicFramePr>
        <p:xfrm>
          <a:off x="1524000" y="1989153"/>
          <a:ext cx="527538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907031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fruits: ['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사과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바나나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0535B0C-EA85-452E-9BF0-0C6BB1B42494}"/>
              </a:ext>
            </a:extLst>
          </p:cNvPr>
          <p:cNvSpPr txBox="1"/>
          <p:nvPr/>
        </p:nvSpPr>
        <p:spPr>
          <a:xfrm>
            <a:off x="4909576" y="4380493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2369177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컴포넌트 배열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앞의 코드에서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map()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메소드를 다음과 같이 표현식으로 삽입해서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 배열 사용하기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(3)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10-1-13.html)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20DDFEE8-05E5-46C4-8BF7-8F64076C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46087"/>
              </p:ext>
            </p:extLst>
          </p:nvPr>
        </p:nvGraphicFramePr>
        <p:xfrm>
          <a:off x="1524000" y="2119313"/>
          <a:ext cx="527538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385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907031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&lt;ul&gt;{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this.state.fruits.map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((item) =&gt;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  return &lt;li&gt;{item}&lt;/li&gt;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}&lt;/ul&gt;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const container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E7FB426-DECC-410A-862E-7C1F662CDB09}"/>
              </a:ext>
            </a:extLst>
          </p:cNvPr>
          <p:cNvSpPr txBox="1"/>
          <p:nvPr/>
        </p:nvSpPr>
        <p:spPr>
          <a:xfrm>
            <a:off x="1382752" y="1980813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</p:spTree>
    <p:extLst>
      <p:ext uri="{BB962C8B-B14F-4D97-AF65-F5344CB8AC3E}">
        <p14:creationId xmlns:p14="http://schemas.microsoft.com/office/powerpoint/2010/main" val="3091367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543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리액트는 사용자 인터페이스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(UI)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를 쉽게 구성할 수 있게 도와주는 라이브러리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컴포넌트는 리액트에서 화면에 출력되는 요소를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JSX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는 자바스크립트 코드 내부에서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HTML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태그 형태로 컴포넌트를 만들 수 있게 해주는 자바스크립트 확장 문법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틀린 것은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①  JSX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확장 문법을 사용하면 자바스크립트 코드 내부에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HTML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태그를 입력해서 사용할 수 있음</a:t>
            </a: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②  JSX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확장 문법은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HTML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태그를 내부적으로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React.createElement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 호출로 변경해줌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③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React.Component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클래스를 상속받지 않아도 컴포넌트를 화면에 출력할 수 있음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④ 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화면에 컴포넌트를 출력할 때는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render()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메소드를 사용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53786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543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틀린 것은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① 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속성을 지정할 때는 따옴표를 입력하면 안 됨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② 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리액트의 이벤트 이름은 기존의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HTML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이벤트 이름과 같은 이름을 사용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③  style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속성으로 스타일을 지정할 때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숫자의 경우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px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단위를 붙이지 않고 입력해도 됨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④  스타일을 지정할 때는 따옴표를 입력하면 안 됨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1257300" lvl="2" indent="-342900">
              <a:buAutoNum type="circleNumDbPlain" startAt="4"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리액트의 컴포넌트는 어떤 클래스를 상속받아야 하는지 고르기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①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React.Component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②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ReactDOM.Component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③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React.DOMObject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④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React.Object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2771129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543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7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장에서 살펴보았던 체크했을 때 작동하는 타이머 프로그램을 리액트로 구현하기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endParaRPr lang="en-US" altLang="ko-KR" sz="105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7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장에서 살펴보았던 단위 환산 프로그램을 리액트로 구현하기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7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장에서 살펴보았던 글자 수를 세는 프로그램을 리액트로 구현하기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Chapter 7-2(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책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355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쪽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의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&lt;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좀 더 알아보기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&gt;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부분에서 살펴보았던 것처럼 타이머를 사용하는 형태로 구현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AB919D-D1E6-460D-AEAA-E848E5CCC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52037"/>
            <a:ext cx="5601146" cy="114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9A1A2A9-8E7F-4956-A25A-A3AA13DB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09" y="3139858"/>
            <a:ext cx="5614037" cy="1166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24524F6-A07A-4933-8E05-67DE01C31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782" y="5081509"/>
            <a:ext cx="5575364" cy="12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80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여러 개의 컴포넌트 사용하기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Item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컴포넌트를 만들고 사용하는 코드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Item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컴포넌트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10-2-1.html)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43932"/>
              </p:ext>
            </p:extLst>
          </p:nvPr>
        </p:nvGraphicFramePr>
        <p:xfrm>
          <a:off x="1524000" y="1965770"/>
          <a:ext cx="51170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01 &lt;script type="text/babel"&gt;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애플리케이션 클래스 생성하기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03   class App extends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React.Component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04     render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05       return &lt;ul&gt;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06         &lt;Item /&gt;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07         &lt;Item /&gt;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08         &lt;Item /&gt;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09       &lt;/ul&gt;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10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13   class Item extends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React.Component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14     render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15       return &lt;li&gt;Item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컴포넌트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&lt;/li&gt;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16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17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19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출력하기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20   const container =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document.getElementById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('root')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21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ReactDOM.render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(&lt;App /&gt;, container)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22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532CB33-7E7A-47F8-88BA-AA240783D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23" y="4190810"/>
            <a:ext cx="2659306" cy="16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27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여러 개의 컴포넌트 사용하기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Item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컴포넌트에서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value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속성을 출력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Item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컴포넌트에 속성 전달하기 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10-2-2.html)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17908"/>
              </p:ext>
            </p:extLst>
          </p:nvPr>
        </p:nvGraphicFramePr>
        <p:xfrm>
          <a:off x="1524000" y="1964327"/>
          <a:ext cx="511702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 type="text/babel"&gt;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애플리케이션 클래스 생성하기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App extends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React.Component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render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return &lt;ul&gt;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    &lt;Item value="Item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컴포넌트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 /&gt;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  &lt;Item value="Item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컴포넌트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 /&gt;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  &lt;Item value="Item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컴포넌트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 /&gt;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  &lt;/ul&gt;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07F3C2B-A030-4C16-B8EC-9DB513EFF788}"/>
              </a:ext>
            </a:extLst>
          </p:cNvPr>
          <p:cNvSpPr txBox="1"/>
          <p:nvPr/>
        </p:nvSpPr>
        <p:spPr>
          <a:xfrm>
            <a:off x="4909576" y="4843347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4294086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여러 개의 컴포넌트 사용하기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Item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컴포넌트에서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value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속성을 출력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Item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컴포넌트에 속성 전달하기 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10-2-2.html)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53086"/>
              </p:ext>
            </p:extLst>
          </p:nvPr>
        </p:nvGraphicFramePr>
        <p:xfrm>
          <a:off x="1524000" y="2119313"/>
          <a:ext cx="511702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class Item extends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React.Component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  constructor (props)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    super(props)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18     render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19       return &lt;li&gt;{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this.props.value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}&lt;/li&gt;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24   const container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document.getElementById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('root')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25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ReactDOM.render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(&lt;App /&gt;, container)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1D7526-B3E2-41B3-9F0C-FF1D05D12FCC}"/>
              </a:ext>
            </a:extLst>
          </p:cNvPr>
          <p:cNvSpPr txBox="1"/>
          <p:nvPr/>
        </p:nvSpPr>
        <p:spPr>
          <a:xfrm>
            <a:off x="1417921" y="1980813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6825EB-AC6A-4BA4-A003-280CF266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254" y="3798534"/>
            <a:ext cx="2654178" cy="15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85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부모에서 자식의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변경하기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부모 컴포넌트에서 시간을 구하고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이를 속성을 통해 자식 컴포넌트에게 전달하는 코드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componentDidUpdate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메소드가 중요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Item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컴포넌트에 속성 전달하기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ea typeface="+mn-ea"/>
              </a:rPr>
              <a:t>10-2-3.html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49017"/>
              </p:ext>
            </p:extLst>
          </p:nvPr>
        </p:nvGraphicFramePr>
        <p:xfrm>
          <a:off x="1524000" y="2412219"/>
          <a:ext cx="511702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 type="text/babel"&gt;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애플리케이션 클래스 생성하기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class App extends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React.Component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constructor (props)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  super(props)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this.state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  time: new Date()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componentDidMount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 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컴포넌트가 화면에 출력되었을 때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this.timerId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setInterval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this.setState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      time: new Date()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    })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  }, 1000)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AC521AE-3500-4A5B-8C4B-1B93E0ECB694}"/>
              </a:ext>
            </a:extLst>
          </p:cNvPr>
          <p:cNvSpPr txBox="1"/>
          <p:nvPr/>
        </p:nvSpPr>
        <p:spPr>
          <a:xfrm>
            <a:off x="5073231" y="6214570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119671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10: </a:t>
            </a:r>
            <a:r>
              <a:rPr lang="ko-KR" altLang="en-US" dirty="0"/>
              <a:t>리액트 라이브러리 맛보기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10-1 </a:t>
            </a:r>
            <a:r>
              <a:rPr lang="ko-KR" altLang="en-US" dirty="0"/>
              <a:t>리액트의 기본</a:t>
            </a:r>
            <a:endParaRPr lang="en-US" altLang="ko-KR" dirty="0"/>
          </a:p>
          <a:p>
            <a:r>
              <a:rPr lang="en-US" altLang="ko-KR" dirty="0"/>
              <a:t>SECTION 10-2 </a:t>
            </a:r>
            <a:r>
              <a:rPr lang="ko-KR" altLang="en-US" dirty="0"/>
              <a:t>리액트와 데이터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xmlns="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부모에서 자식의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변경하기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Item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컴포넌트에 속성 전달하기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ea typeface="+mn-ea"/>
              </a:rPr>
              <a:t>10-2-3.html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57126"/>
              </p:ext>
            </p:extLst>
          </p:nvPr>
        </p:nvGraphicFramePr>
        <p:xfrm>
          <a:off x="1524000" y="1656150"/>
          <a:ext cx="5117022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endParaRPr lang="en-US" altLang="ko-KR" sz="13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20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componentWillUnmount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21    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컴포넌트가 화면에서 제거될 때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22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clearInterval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this.timerId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23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25     render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26       return &lt;ul&gt;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27         &lt;Item value={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this.state.time.toLocaleString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 /&gt;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28         &lt;Item value={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this.state.time.toLocaleString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 /&gt;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29         &lt;Item value={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this.state.time.toLocaleString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 /&gt;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30       &lt;/ul&gt;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31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32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34   class Item extends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React.Component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35     constructor (props)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36       super(props)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37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this.state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=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38         value: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props.value</a:t>
                      </a:r>
                      <a:endParaRPr lang="en-US" altLang="ko-KR" sz="13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39  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40  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82F491-28DB-463A-BA23-DFF8930124CB}"/>
              </a:ext>
            </a:extLst>
          </p:cNvPr>
          <p:cNvSpPr txBox="1"/>
          <p:nvPr/>
        </p:nvSpPr>
        <p:spPr>
          <a:xfrm>
            <a:off x="1406198" y="1519997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</p:spTree>
    <p:extLst>
      <p:ext uri="{BB962C8B-B14F-4D97-AF65-F5344CB8AC3E}">
        <p14:creationId xmlns:p14="http://schemas.microsoft.com/office/powerpoint/2010/main" val="2408458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부모에서 자식의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변경하기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Item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컴포넌트에 속성 전달하기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ea typeface="+mn-ea"/>
              </a:rPr>
              <a:t>10-2-3.html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88231"/>
              </p:ext>
            </p:extLst>
          </p:nvPr>
        </p:nvGraphicFramePr>
        <p:xfrm>
          <a:off x="1524000" y="1656150"/>
          <a:ext cx="511702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componentDidUpdate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prevProps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       if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prevProps.value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           value: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          })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  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     }  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     render () { </a:t>
                      </a:r>
                    </a:p>
                    <a:p>
                      <a:r>
                        <a:rPr lang="it-IT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       return &lt;li&gt;{this.state.value}&lt;/li&gt;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   const container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 &lt;/script&gt;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1E879F-5F11-45A2-B3AF-E9448803ABA7}"/>
              </a:ext>
            </a:extLst>
          </p:cNvPr>
          <p:cNvSpPr txBox="1"/>
          <p:nvPr/>
        </p:nvSpPr>
        <p:spPr>
          <a:xfrm>
            <a:off x="1406198" y="1519997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A00E2D-13A1-4E91-B6EC-FCCE966AB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815" y="4024576"/>
            <a:ext cx="3043970" cy="1307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9203169-D4CC-426C-A739-50A1055B5012}"/>
              </a:ext>
            </a:extLst>
          </p:cNvPr>
          <p:cNvSpPr txBox="1"/>
          <p:nvPr/>
        </p:nvSpPr>
        <p:spPr>
          <a:xfrm>
            <a:off x="5937250" y="2158182"/>
            <a:ext cx="46363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자식 컴포넌트에서 변경을 적용할 때 사용하는 코드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/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</a:b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고정적인 코드이므로 알아두면 좋음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xmlns="" id="{8FA4AFEF-7B20-452C-A346-A2B41DA12BBD}"/>
              </a:ext>
            </a:extLst>
          </p:cNvPr>
          <p:cNvSpPr/>
          <p:nvPr/>
        </p:nvSpPr>
        <p:spPr>
          <a:xfrm>
            <a:off x="4991100" y="2158182"/>
            <a:ext cx="495300" cy="146131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64BFE28F-6192-468F-80CD-B56C024820EC}"/>
              </a:ext>
            </a:extLst>
          </p:cNvPr>
          <p:cNvCxnSpPr/>
          <p:nvPr/>
        </p:nvCxnSpPr>
        <p:spPr>
          <a:xfrm>
            <a:off x="5486400" y="2387600"/>
            <a:ext cx="45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69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자식에서 부모의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변경하기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자식에서 부모의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속성 변경하기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10-2-4.html)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8606"/>
              </p:ext>
            </p:extLst>
          </p:nvPr>
        </p:nvGraphicFramePr>
        <p:xfrm>
          <a:off x="1524000" y="1632439"/>
          <a:ext cx="5117022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  value: ''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this.changeParent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this.changeParent.bind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render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return &lt;div&gt;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  &lt;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CustomInput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this.changeParent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/&gt;</a:t>
                      </a:r>
                    </a:p>
                    <a:p>
                      <a:r>
                        <a:rPr lang="pt-BR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 &lt;h1&gt;{this.state.value}&lt;/h1&gt;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&lt;/div&gt;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}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13EAD42-8C5D-4DF9-9A84-EEB5176F237A}"/>
              </a:ext>
            </a:extLst>
          </p:cNvPr>
          <p:cNvSpPr txBox="1"/>
          <p:nvPr/>
        </p:nvSpPr>
        <p:spPr>
          <a:xfrm>
            <a:off x="5482898" y="5730659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2998605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자식에서 부모의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변경하기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자식에서 부모의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state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속성 변경하기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10-2-4.html)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90401"/>
              </p:ext>
            </p:extLst>
          </p:nvPr>
        </p:nvGraphicFramePr>
        <p:xfrm>
          <a:off x="1524000" y="1683239"/>
          <a:ext cx="5117022" cy="473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45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changeParent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(event) {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  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    value: 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event.target.value</a:t>
                      </a:r>
                      <a:endParaRPr lang="en-US" altLang="ko-KR" sz="145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})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}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}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class 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CustomInput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  render () {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    return &lt;div&gt;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      &lt;input 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this.props.onChange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/&gt;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    &lt;/div&gt;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  }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  }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5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  const container = 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   </a:t>
                      </a:r>
                      <a:r>
                        <a:rPr lang="en-US" altLang="ko-KR" sz="145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4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CC91A4-19DB-4D1F-9842-D0928EB417BC}"/>
              </a:ext>
            </a:extLst>
          </p:cNvPr>
          <p:cNvSpPr txBox="1"/>
          <p:nvPr/>
        </p:nvSpPr>
        <p:spPr>
          <a:xfrm>
            <a:off x="1393498" y="1570139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3E7CCD1-6736-44F1-A221-DE3AE32A92A8}"/>
              </a:ext>
            </a:extLst>
          </p:cNvPr>
          <p:cNvSpPr txBox="1"/>
          <p:nvPr/>
        </p:nvSpPr>
        <p:spPr>
          <a:xfrm>
            <a:off x="4914830" y="2449840"/>
            <a:ext cx="4806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자신의 속성을 변경하는 메소드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내부에서 </a:t>
            </a:r>
            <a:r>
              <a:rPr lang="en-US" altLang="ko-KR" sz="1400" dirty="0">
                <a:solidFill>
                  <a:srgbClr val="FF0000"/>
                </a:solidFill>
              </a:rPr>
              <a:t>this </a:t>
            </a:r>
            <a:r>
              <a:rPr lang="ko-KR" altLang="en-US" sz="1400" dirty="0">
                <a:solidFill>
                  <a:srgbClr val="FF0000"/>
                </a:solidFill>
              </a:rPr>
              <a:t>키워드를 사용하므로</a:t>
            </a:r>
            <a:r>
              <a:rPr lang="en-US" altLang="ko-KR" sz="1400" dirty="0">
                <a:solidFill>
                  <a:srgbClr val="FF0000"/>
                </a:solidFill>
              </a:rPr>
              <a:t>, this </a:t>
            </a:r>
            <a:r>
              <a:rPr lang="ko-KR" altLang="en-US" sz="1400" dirty="0">
                <a:solidFill>
                  <a:srgbClr val="FF0000"/>
                </a:solidFill>
              </a:rPr>
              <a:t>바인드를 적용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xmlns="" id="{19674C46-4881-4E00-8346-7BD9CB7EC1C2}"/>
              </a:ext>
            </a:extLst>
          </p:cNvPr>
          <p:cNvSpPr/>
          <p:nvPr/>
        </p:nvSpPr>
        <p:spPr>
          <a:xfrm>
            <a:off x="3962400" y="2171700"/>
            <a:ext cx="254000" cy="107950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404BF29-80AB-4338-8107-936BEB7D6386}"/>
              </a:ext>
            </a:extLst>
          </p:cNvPr>
          <p:cNvCxnSpPr/>
          <p:nvPr/>
        </p:nvCxnSpPr>
        <p:spPr>
          <a:xfrm>
            <a:off x="4216400" y="272798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E5D0040-9102-44EA-9B24-5D2078B880C7}"/>
              </a:ext>
            </a:extLst>
          </p:cNvPr>
          <p:cNvSpPr txBox="1"/>
          <p:nvPr/>
        </p:nvSpPr>
        <p:spPr>
          <a:xfrm>
            <a:off x="4936342" y="4605687"/>
            <a:ext cx="32450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input </a:t>
            </a:r>
            <a:r>
              <a:rPr lang="ko-KR" altLang="en-US" sz="1400" dirty="0">
                <a:solidFill>
                  <a:srgbClr val="FF0000"/>
                </a:solidFill>
              </a:rPr>
              <a:t>태그에 변경 사항이 있을 때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부모로부터 전달받은 메소드를 호출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006310D-7757-48A9-ADD5-CE56F68E85DD}"/>
              </a:ext>
            </a:extLst>
          </p:cNvPr>
          <p:cNvCxnSpPr/>
          <p:nvPr/>
        </p:nvCxnSpPr>
        <p:spPr>
          <a:xfrm>
            <a:off x="2261291" y="4607893"/>
            <a:ext cx="29203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8D654B51-E0D5-438C-8682-829C0BBC3500}"/>
              </a:ext>
            </a:extLst>
          </p:cNvPr>
          <p:cNvSpPr/>
          <p:nvPr/>
        </p:nvSpPr>
        <p:spPr>
          <a:xfrm>
            <a:off x="3568700" y="4610100"/>
            <a:ext cx="1320800" cy="241300"/>
          </a:xfrm>
          <a:custGeom>
            <a:avLst/>
            <a:gdLst>
              <a:gd name="connsiteX0" fmla="*/ 0 w 1320800"/>
              <a:gd name="connsiteY0" fmla="*/ 0 h 241300"/>
              <a:gd name="connsiteX1" fmla="*/ 0 w 1320800"/>
              <a:gd name="connsiteY1" fmla="*/ 241300 h 241300"/>
              <a:gd name="connsiteX2" fmla="*/ 1320800 w 13208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241300">
                <a:moveTo>
                  <a:pt x="0" y="0"/>
                </a:moveTo>
                <a:lnTo>
                  <a:pt x="0" y="241300"/>
                </a:lnTo>
                <a:lnTo>
                  <a:pt x="1320800" y="2413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51DD96D-A897-49C3-B9A2-A331C941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237" y="4283318"/>
            <a:ext cx="3029544" cy="17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리액트로 만드는 할 일 목록 애플리케이션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3807"/>
              </p:ext>
            </p:extLst>
          </p:nvPr>
        </p:nvGraphicFramePr>
        <p:xfrm>
          <a:off x="1524000" y="1683239"/>
          <a:ext cx="5117022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 클래스 생성하기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App extends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constructor (props)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super(props)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지난 설정 불러오기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this.load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메소드 바인드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this.textChange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this.textChange.bind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this.textKeyDown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this.textKeyDown.bind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this.buttonClick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this.buttonClick.bind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this.removeItem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this.removeItem.bind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this.changeCheckData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this.changeCheckData.bind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E53873-C554-4B08-AA99-32FBCA8348B6}"/>
              </a:ext>
            </a:extLst>
          </p:cNvPr>
          <p:cNvSpPr txBox="1"/>
          <p:nvPr/>
        </p:nvSpPr>
        <p:spPr>
          <a:xfrm>
            <a:off x="4800333" y="5263299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코드 이어짐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F786F6-3DF5-4B56-975A-A65A449E47BA}"/>
              </a:ext>
            </a:extLst>
          </p:cNvPr>
          <p:cNvSpPr/>
          <p:nvPr/>
        </p:nvSpPr>
        <p:spPr>
          <a:xfrm>
            <a:off x="1874754" y="2960688"/>
            <a:ext cx="2485293" cy="515680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A583640-9974-480C-AFB1-02232434D6CE}"/>
              </a:ext>
            </a:extLst>
          </p:cNvPr>
          <p:cNvSpPr/>
          <p:nvPr/>
        </p:nvSpPr>
        <p:spPr>
          <a:xfrm>
            <a:off x="7522464" y="1730985"/>
            <a:ext cx="379969" cy="366171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9422A22-69A3-4617-910B-72ED77BFB197}"/>
              </a:ext>
            </a:extLst>
          </p:cNvPr>
          <p:cNvSpPr txBox="1"/>
          <p:nvPr/>
        </p:nvSpPr>
        <p:spPr>
          <a:xfrm>
            <a:off x="7902433" y="1683239"/>
            <a:ext cx="3302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baseline="0" dirty="0">
                <a:solidFill>
                  <a:srgbClr val="000000"/>
                </a:solidFill>
                <a:latin typeface="ITC Garamond Std Lt"/>
              </a:rPr>
              <a:t>하늘색 부분은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ITC Garamond Std Lt"/>
              </a:rPr>
              <a:t>localStorage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ITC Garamond Std Lt"/>
              </a:rPr>
              <a:t> </a:t>
            </a:r>
            <a:r>
              <a:rPr lang="ko-KR" altLang="en-US" sz="12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객체를 사용해서 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YoonV YoonMyungjo100Std_OTF"/>
              </a:rPr>
              <a:t/>
            </a:r>
            <a:br>
              <a:rPr lang="en-US" altLang="ko-KR" sz="12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2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할 일 목록을 저장하고 읽어들이는 부분을 표시</a:t>
            </a:r>
            <a:endParaRPr lang="ko-KR" altLang="en-US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3E3102B-C4B3-48DE-AC1F-F735340582ED}"/>
              </a:ext>
            </a:extLst>
          </p:cNvPr>
          <p:cNvSpPr/>
          <p:nvPr/>
        </p:nvSpPr>
        <p:spPr>
          <a:xfrm>
            <a:off x="7400544" y="1610963"/>
            <a:ext cx="3791712" cy="590870"/>
          </a:xfrm>
          <a:prstGeom prst="roundRect">
            <a:avLst>
              <a:gd name="adj" fmla="val 2192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72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리액트로 만드는 할 일 목록 애플리케이션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83407"/>
              </p:ext>
            </p:extLst>
          </p:nvPr>
        </p:nvGraphicFramePr>
        <p:xfrm>
          <a:off x="1524000" y="1683239"/>
          <a:ext cx="5117022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save ()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load ()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    let output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try { output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    } catch (e) {}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    if (output !== undefined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      &amp;&amp;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output.keyCount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!== undefined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      &amp;&amp;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output.currentValue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!== undefined)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   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      output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    } else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      output =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keyCount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0,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:'',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 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       return output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  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78E420-F9EF-4D8C-A465-572A2AD8AD40}"/>
              </a:ext>
            </a:extLst>
          </p:cNvPr>
          <p:cNvSpPr txBox="1"/>
          <p:nvPr/>
        </p:nvSpPr>
        <p:spPr>
          <a:xfrm>
            <a:off x="1418898" y="1526889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68F3BFA-DA7A-4597-9F92-E6B2D922B866}"/>
              </a:ext>
            </a:extLst>
          </p:cNvPr>
          <p:cNvSpPr/>
          <p:nvPr/>
        </p:nvSpPr>
        <p:spPr>
          <a:xfrm>
            <a:off x="1911837" y="1960238"/>
            <a:ext cx="4729185" cy="4327280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026ED9A-0001-4E74-B471-E2CAA5883B1F}"/>
              </a:ext>
            </a:extLst>
          </p:cNvPr>
          <p:cNvSpPr txBox="1"/>
          <p:nvPr/>
        </p:nvSpPr>
        <p:spPr>
          <a:xfrm>
            <a:off x="6200798" y="3216720"/>
            <a:ext cx="3182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state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 전체를 읽어들임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460E233-2F5D-4E29-8306-83759795E81F}"/>
              </a:ext>
            </a:extLst>
          </p:cNvPr>
          <p:cNvCxnSpPr>
            <a:cxnSpLocks/>
          </p:cNvCxnSpPr>
          <p:nvPr/>
        </p:nvCxnSpPr>
        <p:spPr>
          <a:xfrm>
            <a:off x="2377440" y="3230880"/>
            <a:ext cx="2865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F53F14B2-D98F-427E-87E6-6AEA9BB0DAD1}"/>
              </a:ext>
            </a:extLst>
          </p:cNvPr>
          <p:cNvSpPr/>
          <p:nvPr/>
        </p:nvSpPr>
        <p:spPr>
          <a:xfrm>
            <a:off x="4084320" y="3243072"/>
            <a:ext cx="2048256" cy="158496"/>
          </a:xfrm>
          <a:custGeom>
            <a:avLst/>
            <a:gdLst>
              <a:gd name="connsiteX0" fmla="*/ 0 w 2048256"/>
              <a:gd name="connsiteY0" fmla="*/ 0 h 158496"/>
              <a:gd name="connsiteX1" fmla="*/ 0 w 2048256"/>
              <a:gd name="connsiteY1" fmla="*/ 158496 h 158496"/>
              <a:gd name="connsiteX2" fmla="*/ 2048256 w 2048256"/>
              <a:gd name="connsiteY2" fmla="*/ 158496 h 15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8256" h="158496">
                <a:moveTo>
                  <a:pt x="0" y="0"/>
                </a:moveTo>
                <a:lnTo>
                  <a:pt x="0" y="158496"/>
                </a:lnTo>
                <a:lnTo>
                  <a:pt x="2048256" y="15849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7652EC2-AC4F-48DD-8A0C-291CB0D40474}"/>
              </a:ext>
            </a:extLst>
          </p:cNvPr>
          <p:cNvSpPr txBox="1"/>
          <p:nvPr/>
        </p:nvSpPr>
        <p:spPr>
          <a:xfrm>
            <a:off x="6366361" y="3680847"/>
            <a:ext cx="3182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속성이 제대로 존재하는지 확인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xmlns="" id="{20EB560D-3CB0-4A85-8008-EA69D5E7C4FC}"/>
              </a:ext>
            </a:extLst>
          </p:cNvPr>
          <p:cNvSpPr/>
          <p:nvPr/>
        </p:nvSpPr>
        <p:spPr>
          <a:xfrm>
            <a:off x="4082511" y="3508905"/>
            <a:ext cx="1245393" cy="59018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C81A2846-6C17-4B70-A67D-6456CDEFF4BA}"/>
              </a:ext>
            </a:extLst>
          </p:cNvPr>
          <p:cNvCxnSpPr/>
          <p:nvPr/>
        </p:nvCxnSpPr>
        <p:spPr>
          <a:xfrm>
            <a:off x="5323278" y="3816682"/>
            <a:ext cx="915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ight Bracket 19">
            <a:extLst>
              <a:ext uri="{FF2B5EF4-FFF2-40B4-BE49-F238E27FC236}">
                <a16:creationId xmlns:a16="http://schemas.microsoft.com/office/drawing/2014/main" xmlns="" id="{D5BE6441-985E-4D85-815C-F1DC2BDDC21E}"/>
              </a:ext>
            </a:extLst>
          </p:cNvPr>
          <p:cNvSpPr/>
          <p:nvPr/>
        </p:nvSpPr>
        <p:spPr>
          <a:xfrm>
            <a:off x="3154485" y="4808853"/>
            <a:ext cx="527500" cy="90919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A2B99C30-F4A9-4461-87B4-21C6F70F5715}"/>
              </a:ext>
            </a:extLst>
          </p:cNvPr>
          <p:cNvCxnSpPr/>
          <p:nvPr/>
        </p:nvCxnSpPr>
        <p:spPr>
          <a:xfrm>
            <a:off x="3681985" y="5267530"/>
            <a:ext cx="915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6ECD8CF-F95B-46A6-A26D-EBE72EEC4870}"/>
              </a:ext>
            </a:extLst>
          </p:cNvPr>
          <p:cNvSpPr txBox="1"/>
          <p:nvPr/>
        </p:nvSpPr>
        <p:spPr>
          <a:xfrm>
            <a:off x="4705207" y="5113641"/>
            <a:ext cx="3182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속성이 없거나 제대로 되어</a:t>
            </a: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있지 않으면 초기값 할당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05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리액트로 만드는 할 일 목록 애플리케이션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090689"/>
              </p:ext>
            </p:extLst>
          </p:nvPr>
        </p:nvGraphicFramePr>
        <p:xfrm>
          <a:off x="1524000" y="1683239"/>
          <a:ext cx="511702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3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componentDidUpdate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this.save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     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     render () {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       return &lt;div&gt;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         &lt;h1&gt;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 일 목록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&lt;/h1&gt;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         &lt;input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           value={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this.state.currentValue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    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this.textChange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    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onKeyDown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this.textKeyDown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/&gt;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       &lt;button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this.buttonClick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  <a:r>
                        <a:rPr lang="ko-KR" alt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추가하기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       &lt;div&gt;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         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this.state.todos.map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=&gt; {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           return &lt;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TodoItem</a:t>
                      </a:r>
                      <a:endParaRPr lang="en-US" altLang="ko-KR" sz="13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      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dataKey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todo.key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      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isDone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todo.isDone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             text={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todo.text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      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removeItem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this.removeItem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             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changeCheckData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3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this.changeCheckData</a:t>
                      </a:r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/&gt;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           })}</a:t>
                      </a:r>
                    </a:p>
                    <a:p>
                      <a:r>
                        <a:rPr lang="en-US" altLang="ko-KR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         &lt;/div&gt;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78E420-F9EF-4D8C-A465-572A2AD8AD40}"/>
              </a:ext>
            </a:extLst>
          </p:cNvPr>
          <p:cNvSpPr txBox="1"/>
          <p:nvPr/>
        </p:nvSpPr>
        <p:spPr>
          <a:xfrm>
            <a:off x="1418898" y="1526889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B27C04A-C833-4488-8C9F-B6BA01AC14BF}"/>
              </a:ext>
            </a:extLst>
          </p:cNvPr>
          <p:cNvSpPr/>
          <p:nvPr/>
        </p:nvSpPr>
        <p:spPr>
          <a:xfrm>
            <a:off x="1911837" y="1960238"/>
            <a:ext cx="4729185" cy="819538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5BE4FFB-DAC5-4622-BD31-381A263B3CC9}"/>
              </a:ext>
            </a:extLst>
          </p:cNvPr>
          <p:cNvSpPr txBox="1"/>
          <p:nvPr/>
        </p:nvSpPr>
        <p:spPr>
          <a:xfrm>
            <a:off x="6474617" y="5101293"/>
            <a:ext cx="2751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todos.map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</a:rPr>
              <a:t>메소드를 활용해 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컴포넌트 배열을 만듦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xmlns="" id="{8DB08393-A6ED-4430-885A-1E974494B283}"/>
              </a:ext>
            </a:extLst>
          </p:cNvPr>
          <p:cNvSpPr/>
          <p:nvPr/>
        </p:nvSpPr>
        <p:spPr>
          <a:xfrm>
            <a:off x="3584448" y="4949952"/>
            <a:ext cx="1853184" cy="1458215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E283A3F-DC35-4436-89FA-6E062EA9AFB4}"/>
              </a:ext>
            </a:extLst>
          </p:cNvPr>
          <p:cNvCxnSpPr/>
          <p:nvPr/>
        </p:nvCxnSpPr>
        <p:spPr>
          <a:xfrm>
            <a:off x="5437632" y="5388864"/>
            <a:ext cx="1036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32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리액트로 만드는 할 일 목록 애플리케이션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44181"/>
              </p:ext>
            </p:extLst>
          </p:nvPr>
        </p:nvGraphicFramePr>
        <p:xfrm>
          <a:off x="1524000" y="1729738"/>
          <a:ext cx="5117022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       &lt;/div&gt;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textChange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(event)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event.target.value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   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textKeyDown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(event)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       const ENTER = 13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73       if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event.keyCode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=== ENTER)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this.buttonClick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    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78E420-F9EF-4D8C-A465-572A2AD8AD40}"/>
              </a:ext>
            </a:extLst>
          </p:cNvPr>
          <p:cNvSpPr txBox="1"/>
          <p:nvPr/>
        </p:nvSpPr>
        <p:spPr>
          <a:xfrm>
            <a:off x="1431598" y="159123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9918DC-5892-4ACC-BA97-29D2262164FE}"/>
              </a:ext>
            </a:extLst>
          </p:cNvPr>
          <p:cNvSpPr txBox="1"/>
          <p:nvPr/>
        </p:nvSpPr>
        <p:spPr>
          <a:xfrm>
            <a:off x="5132832" y="4511402"/>
            <a:ext cx="3713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입력 양식에서 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Helvetica 55 Roman"/>
              </a:rPr>
              <a:t>Enter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키를 입력했을 때도 </a:t>
            </a:r>
            <a:endParaRPr lang="en-US" altLang="ko-KR" sz="1400" b="0" i="0" u="none" strike="noStrike" baseline="0" dirty="0">
              <a:solidFill>
                <a:srgbClr val="FF0000"/>
              </a:solidFill>
              <a:latin typeface="PCSJUS+RixVeryGoodPM"/>
            </a:endParaRP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버튼 을 클릭 한 것과 같은 효과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xmlns="" id="{03808A9F-BC97-4126-AF97-A28BAFB86D46}"/>
              </a:ext>
            </a:extLst>
          </p:cNvPr>
          <p:cNvSpPr/>
          <p:nvPr/>
        </p:nvSpPr>
        <p:spPr>
          <a:xfrm>
            <a:off x="3547872" y="4218432"/>
            <a:ext cx="1049082" cy="107289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6E319CA-7CF2-44CB-A703-4B8F1B47412F}"/>
              </a:ext>
            </a:extLst>
          </p:cNvPr>
          <p:cNvCxnSpPr/>
          <p:nvPr/>
        </p:nvCxnSpPr>
        <p:spPr>
          <a:xfrm>
            <a:off x="4642349" y="4768108"/>
            <a:ext cx="490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00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리액트로 만드는 할 일 목록 애플리케이션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09867"/>
              </p:ext>
            </p:extLst>
          </p:nvPr>
        </p:nvGraphicFramePr>
        <p:xfrm>
          <a:off x="1524000" y="1729738"/>
          <a:ext cx="5117022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(event)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         if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this.state.currentValue.trim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!== '')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[...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this.state.todos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             key: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this.state.keyCount.toString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  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isDone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false,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             text: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this.state.currentValue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           }]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86     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this.state.keyCount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this.state.currentValue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removeItem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(key)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this.state.todos.filter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=&gt;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           return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todo.key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!== key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     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   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  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78E420-F9EF-4D8C-A465-572A2AD8AD40}"/>
              </a:ext>
            </a:extLst>
          </p:cNvPr>
          <p:cNvSpPr txBox="1"/>
          <p:nvPr/>
        </p:nvSpPr>
        <p:spPr>
          <a:xfrm>
            <a:off x="1431598" y="159123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2D36714-0600-4B5A-B0DC-F3C35FB7193A}"/>
              </a:ext>
            </a:extLst>
          </p:cNvPr>
          <p:cNvSpPr txBox="1"/>
          <p:nvPr/>
        </p:nvSpPr>
        <p:spPr>
          <a:xfrm>
            <a:off x="6096000" y="2713612"/>
            <a:ext cx="41586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전개 연산자를 활용해서 기존의 배열을 복사하고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,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뒤에 요소를 추가</a:t>
            </a:r>
            <a:endParaRPr lang="en-US" altLang="ko-KR" sz="1400" b="0" i="0" u="none" strike="noStrike" baseline="0" dirty="0">
              <a:solidFill>
                <a:srgbClr val="FF0000"/>
              </a:solidFill>
              <a:latin typeface="PCSJUS+RixVeryGoodPM"/>
            </a:endParaRPr>
          </a:p>
          <a:p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setState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메소드를 호출하지 않으면 배열의 변경이 화면에 반영되지 않으므로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,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이런 코드를 사용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xmlns="" id="{86F65E21-CA4B-4349-80EC-5C09601338A1}"/>
              </a:ext>
            </a:extLst>
          </p:cNvPr>
          <p:cNvSpPr/>
          <p:nvPr/>
        </p:nvSpPr>
        <p:spPr>
          <a:xfrm>
            <a:off x="4315968" y="2731008"/>
            <a:ext cx="682752" cy="132892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15143EDC-5CBF-46F7-BBAB-49908E08D97B}"/>
              </a:ext>
            </a:extLst>
          </p:cNvPr>
          <p:cNvCxnSpPr/>
          <p:nvPr/>
        </p:nvCxnSpPr>
        <p:spPr>
          <a:xfrm>
            <a:off x="4998720" y="3096768"/>
            <a:ext cx="1036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14C7117-D9B6-4543-A20A-907DF1B22BEE}"/>
              </a:ext>
            </a:extLst>
          </p:cNvPr>
          <p:cNvSpPr txBox="1"/>
          <p:nvPr/>
        </p:nvSpPr>
        <p:spPr>
          <a:xfrm>
            <a:off x="6156297" y="5356895"/>
            <a:ext cx="4704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filter()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메소드를 활용해서 기존의 배열에서 요소를 제거</a:t>
            </a: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xmlns="" id="{679236A1-3427-4270-8094-71A17E171ECD}"/>
              </a:ext>
            </a:extLst>
          </p:cNvPr>
          <p:cNvSpPr/>
          <p:nvPr/>
        </p:nvSpPr>
        <p:spPr>
          <a:xfrm>
            <a:off x="4133937" y="5224617"/>
            <a:ext cx="1157391" cy="54860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F20FF9A-EE61-4258-933B-EBBCC84CAEA6}"/>
              </a:ext>
            </a:extLst>
          </p:cNvPr>
          <p:cNvCxnSpPr/>
          <p:nvPr/>
        </p:nvCxnSpPr>
        <p:spPr>
          <a:xfrm>
            <a:off x="5291328" y="5510784"/>
            <a:ext cx="744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85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리액트로 만드는 할 일 목록 애플리케이션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50576"/>
              </p:ext>
            </p:extLst>
          </p:nvPr>
        </p:nvGraphicFramePr>
        <p:xfrm>
          <a:off x="1524000" y="1729738"/>
          <a:ext cx="511702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changeCheckData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(key, changed)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       let target = [...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this.state.todos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102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target.filter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=&gt;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todo.key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=== key)[0].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isDone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changed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103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104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target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105   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106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107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   class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     constructor (props)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       super(props)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isDone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props.isDone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114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115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this.checkboxClick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this.checkboxClick.bind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(this)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116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78E420-F9EF-4D8C-A465-572A2AD8AD40}"/>
              </a:ext>
            </a:extLst>
          </p:cNvPr>
          <p:cNvSpPr txBox="1"/>
          <p:nvPr/>
        </p:nvSpPr>
        <p:spPr>
          <a:xfrm>
            <a:off x="1418898" y="1526889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1800F86-D49A-4174-BEF0-F53E2561A5FE}"/>
              </a:ext>
            </a:extLst>
          </p:cNvPr>
          <p:cNvSpPr txBox="1"/>
          <p:nvPr/>
        </p:nvSpPr>
        <p:spPr>
          <a:xfrm>
            <a:off x="7028859" y="2382047"/>
            <a:ext cx="3346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배열을 전개 연산자로 복사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E9D51C3-0BAD-400C-8ECC-5C7A747B1CD6}"/>
              </a:ext>
            </a:extLst>
          </p:cNvPr>
          <p:cNvSpPr/>
          <p:nvPr/>
        </p:nvSpPr>
        <p:spPr>
          <a:xfrm>
            <a:off x="1911837" y="2211114"/>
            <a:ext cx="4729185" cy="1505223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011981AD-51CA-4E89-AD84-BF4D7259E0C5}"/>
              </a:ext>
            </a:extLst>
          </p:cNvPr>
          <p:cNvCxnSpPr/>
          <p:nvPr/>
        </p:nvCxnSpPr>
        <p:spPr>
          <a:xfrm>
            <a:off x="4779264" y="2535936"/>
            <a:ext cx="2109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CC48B62-BC3A-4BCA-AD79-6B8BFFA02C5F}"/>
              </a:ext>
            </a:extLst>
          </p:cNvPr>
          <p:cNvSpPr txBox="1"/>
          <p:nvPr/>
        </p:nvSpPr>
        <p:spPr>
          <a:xfrm>
            <a:off x="7297083" y="2628332"/>
            <a:ext cx="3346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변경된 요소를 찾고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400" b="0" i="0" u="none" strike="noStrike" kern="1200" baseline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isDone</a:t>
            </a:r>
            <a:r>
              <a:rPr lang="en-US" altLang="ko-KR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속성을 변경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BA666D1-0F4D-4930-82BC-C4A2A362B446}"/>
              </a:ext>
            </a:extLst>
          </p:cNvPr>
          <p:cNvCxnSpPr/>
          <p:nvPr/>
        </p:nvCxnSpPr>
        <p:spPr>
          <a:xfrm>
            <a:off x="6641021" y="2749909"/>
            <a:ext cx="515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91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 dirty="0">
                <a:cs typeface="+mj-cs"/>
              </a:rPr>
              <a:t>CHAPTER </a:t>
            </a:r>
            <a:r>
              <a:rPr lang="en-US" sz="3600" b="1" dirty="0">
                <a:cs typeface="+mj-cs"/>
              </a:rPr>
              <a:t>10</a:t>
            </a:r>
            <a:r>
              <a:rPr lang="en-US" altLang="ko-KR" sz="3600" b="1" dirty="0">
                <a:cs typeface="+mj-cs"/>
              </a:rPr>
              <a:t> </a:t>
            </a:r>
            <a:r>
              <a:rPr lang="ko-KR" altLang="en-US" sz="3600" b="1" dirty="0">
                <a:cs typeface="+mj-cs"/>
              </a:rPr>
              <a:t>리액트 라이브러리 맛보기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리액트 라이브러리 사용 방법과 간단한 애플리케이션을 만드는 방법 학습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리액트로 만드는 할 일 목록 애플리케이션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45367"/>
              </p:ext>
            </p:extLst>
          </p:nvPr>
        </p:nvGraphicFramePr>
        <p:xfrm>
          <a:off x="1523999" y="1729738"/>
          <a:ext cx="6447693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69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118     render ()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       const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textStyle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textStyle.textDecoration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121        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this.state.isDone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? 'line-through' : ''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122       return (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         &lt;div style={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textStyle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124            &lt;input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              type="checkbox"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126              checked={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this.state.isDone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127   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this.checkboxClick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}/&gt;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129           &lt;span&gt;{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this.props.text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}&lt;/span&gt;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           &lt;button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={()=&gt;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this.props.removeItem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this.props.dataKey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)}&gt;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           &lt;/button&gt;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         &lt;/div&gt;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133       )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78E420-F9EF-4D8C-A465-572A2AD8AD40}"/>
              </a:ext>
            </a:extLst>
          </p:cNvPr>
          <p:cNvSpPr txBox="1"/>
          <p:nvPr/>
        </p:nvSpPr>
        <p:spPr>
          <a:xfrm>
            <a:off x="1418898" y="1526889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6211731-21CA-42C5-ABF5-9AB3FF737A91}"/>
              </a:ext>
            </a:extLst>
          </p:cNvPr>
          <p:cNvSpPr txBox="1"/>
          <p:nvPr/>
        </p:nvSpPr>
        <p:spPr>
          <a:xfrm>
            <a:off x="5550979" y="4759487"/>
            <a:ext cx="5117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부모에게 어떤 항목의 제거 버튼을 클릭했는지 알려줌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0C63E6E-E818-49BF-AEF0-57BD577D91DA}"/>
              </a:ext>
            </a:extLst>
          </p:cNvPr>
          <p:cNvCxnSpPr/>
          <p:nvPr/>
        </p:nvCxnSpPr>
        <p:spPr>
          <a:xfrm>
            <a:off x="3511296" y="4888992"/>
            <a:ext cx="2011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9988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리액트로 만드는 할 일 목록 애플리케이션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할 일 목록 만들기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10-2-5.html)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21121"/>
              </p:ext>
            </p:extLst>
          </p:nvPr>
        </p:nvGraphicFramePr>
        <p:xfrm>
          <a:off x="1524000" y="1729738"/>
          <a:ext cx="511702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136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checkboxClick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137       const changed = !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this.state.isDone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138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this.props.changeCheckData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this.props.dataKey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changed)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141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componentDidUpdate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prevProps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142       if (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prevProps.isDone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this.props.isDone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143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this.setState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144      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isDone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this.props.isDone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145         })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146  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147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148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149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   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151   const container 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152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(&lt;App /&gt;, container)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153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10-2</a:t>
            </a:r>
            <a:r>
              <a:rPr lang="ko-KR" altLang="en-US" dirty="0"/>
              <a:t> 리액트와 데이터</a:t>
            </a:r>
            <a:r>
              <a:rPr lang="en-US" altLang="ko-KR" sz="2400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78E420-F9EF-4D8C-A465-572A2AD8AD40}"/>
              </a:ext>
            </a:extLst>
          </p:cNvPr>
          <p:cNvSpPr txBox="1"/>
          <p:nvPr/>
        </p:nvSpPr>
        <p:spPr>
          <a:xfrm>
            <a:off x="1418898" y="1526889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52B0BA-A4AD-4473-AED8-E2CA3872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164" y="3987820"/>
            <a:ext cx="2837365" cy="20551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540C3C9-2640-44A6-8816-10B722CE44D7}"/>
              </a:ext>
            </a:extLst>
          </p:cNvPr>
          <p:cNvSpPr txBox="1"/>
          <p:nvPr/>
        </p:nvSpPr>
        <p:spPr>
          <a:xfrm>
            <a:off x="6230112" y="3262990"/>
            <a:ext cx="4195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isDone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속성이 부모로부터 변경되면 출력에 반영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xmlns="" id="{F9222E35-0973-4C1C-9898-17408C2E227B}"/>
              </a:ext>
            </a:extLst>
          </p:cNvPr>
          <p:cNvSpPr/>
          <p:nvPr/>
        </p:nvSpPr>
        <p:spPr>
          <a:xfrm>
            <a:off x="4828032" y="3133344"/>
            <a:ext cx="621792" cy="1292352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F1C7BFA-3D68-479F-9CF0-5CD71DE9AB58}"/>
              </a:ext>
            </a:extLst>
          </p:cNvPr>
          <p:cNvCxnSpPr/>
          <p:nvPr/>
        </p:nvCxnSpPr>
        <p:spPr>
          <a:xfrm>
            <a:off x="5449824" y="3441121"/>
            <a:ext cx="780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64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31E8865-BEBF-43DD-B739-61AC341855AC}"/>
              </a:ext>
            </a:extLst>
          </p:cNvPr>
          <p:cNvSpPr txBox="1"/>
          <p:nvPr/>
        </p:nvSpPr>
        <p:spPr>
          <a:xfrm>
            <a:off x="5980117" y="1786216"/>
            <a:ext cx="2426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부록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C9632B5-2651-4273-BAD7-12DC1E88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99" y="1786216"/>
            <a:ext cx="2611058" cy="35918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70D7DCA-B367-4A63-9EB5-BFC1D114F4BE}"/>
              </a:ext>
            </a:extLst>
          </p:cNvPr>
          <p:cNvSpPr txBox="1"/>
          <p:nvPr/>
        </p:nvSpPr>
        <p:spPr>
          <a:xfrm>
            <a:off x="5986273" y="2557265"/>
            <a:ext cx="5010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구 버전의 인터넷 익스플로러 지원하기</a:t>
            </a:r>
          </a:p>
        </p:txBody>
      </p:sp>
    </p:spTree>
    <p:extLst>
      <p:ext uri="{BB962C8B-B14F-4D97-AF65-F5344CB8AC3E}">
        <p14:creationId xmlns:p14="http://schemas.microsoft.com/office/powerpoint/2010/main" val="130193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인터넷 익스플로러 개요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2015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년에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11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버전을 마지막으로 더 이상 메이저 버전이 바뀌지 않고 있으며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2020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8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월을 기준으로 완전히 업데이트가 종료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국내에서는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ActiveX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등의 요인으로 인해서 아직도 높은 점유율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2020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년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월을 기준으로 모든 플랫폼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스마트폰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데스크톱 포함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에서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5%,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데스크톱 웹 브라우저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9%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의 점유율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인터넷 익스플로러에서 웹 페이지를 제대로 운용하려면 최신 자바스크립트 기능을 사용하면 안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됨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부록 </a:t>
            </a:r>
            <a:r>
              <a:rPr lang="en-US" altLang="ko-KR" dirty="0"/>
              <a:t>A] </a:t>
            </a:r>
            <a:r>
              <a:rPr lang="ko-KR" altLang="en-US" dirty="0"/>
              <a:t>구 버전의 인터넷 익스플로러 지원하기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3E71C47-77B1-4526-8054-603B7D35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670" y="3185716"/>
            <a:ext cx="4909458" cy="27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72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최신 자바스크립트 코드를 인터넷 익스플로러에서 실행하기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바벨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(Babel):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트랜스 컴파일러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최신 버전의 자바스크립트로 작성된 코드를 구 버전에서 작동하게 만들어주는 변환기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Babel REPL</a:t>
            </a: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Babel REPL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https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://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babeljs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io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/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repl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코드를 입력할 수 있는 왼쪽 영역에 코드를 입력하면 오른쪽 영역에 구 버전에서 실행할 수 있는 코드로 변환되어 출력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부록 </a:t>
            </a:r>
            <a:r>
              <a:rPr lang="en-US" altLang="ko-KR" dirty="0"/>
              <a:t>A] </a:t>
            </a:r>
            <a:r>
              <a:rPr lang="ko-KR" altLang="en-US" dirty="0"/>
              <a:t>구 버전의 인터넷 익스플로러 지원하기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DFACC29-7C4E-422F-B90D-7B9197EFC818}"/>
              </a:ext>
            </a:extLst>
          </p:cNvPr>
          <p:cNvSpPr/>
          <p:nvPr/>
        </p:nvSpPr>
        <p:spPr>
          <a:xfrm>
            <a:off x="2194560" y="3255263"/>
            <a:ext cx="3633216" cy="23692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i="0" u="none" strike="noStrike" baseline="0" dirty="0">
                <a:solidFill>
                  <a:srgbClr val="FF0000"/>
                </a:solidFill>
                <a:latin typeface="CLZEES+D2Coding"/>
              </a:rPr>
              <a:t>// </a:t>
            </a:r>
            <a:r>
              <a:rPr lang="ko-KR" altLang="en-US" sz="1600" b="0" i="0" u="none" strike="noStrike" baseline="0" dirty="0">
                <a:solidFill>
                  <a:srgbClr val="FF0000"/>
                </a:solidFill>
                <a:latin typeface="CLZEES+D2Coding"/>
              </a:rPr>
              <a:t>간단한 코드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const a = [1, 2, 3, 4] </a:t>
            </a:r>
          </a:p>
          <a:p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LZEES+D2Coding"/>
              </a:rPr>
              <a:t>a.filter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((v) =&gt; v % 2 == 0).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LZEES+D2Coding"/>
              </a:rPr>
              <a:t>forEach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(console.log) </a:t>
            </a:r>
          </a:p>
          <a:p>
            <a:r>
              <a:rPr lang="en-US" altLang="ko-KR" sz="1600" b="0" i="0" u="none" strike="noStrike" baseline="0" dirty="0">
                <a:solidFill>
                  <a:srgbClr val="FF0000"/>
                </a:solidFill>
                <a:latin typeface="CLZEES+D2Coding"/>
              </a:rPr>
              <a:t>// </a:t>
            </a:r>
            <a:r>
              <a:rPr lang="ko-KR" altLang="en-US" sz="1600" b="0" i="0" u="none" strike="noStrike" baseline="0" dirty="0">
                <a:solidFill>
                  <a:srgbClr val="FF0000"/>
                </a:solidFill>
                <a:latin typeface="CLZEES+D2Coding"/>
              </a:rPr>
              <a:t>이 책에서도 다루지 않은 더 최신 버전의 코드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const b = 10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const c = b ?? 20 </a:t>
            </a:r>
            <a:endParaRPr lang="ko-KR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749808-C59F-4B4F-8E44-066B4FC91A9D}"/>
              </a:ext>
            </a:extLst>
          </p:cNvPr>
          <p:cNvSpPr/>
          <p:nvPr/>
        </p:nvSpPr>
        <p:spPr>
          <a:xfrm>
            <a:off x="6669023" y="3255262"/>
            <a:ext cx="4719701" cy="23692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"use strict"; </a:t>
            </a:r>
          </a:p>
          <a:p>
            <a:r>
              <a:rPr lang="en-US" altLang="ko-KR" sz="1600" b="0" i="0" u="none" strike="noStrike" baseline="0" dirty="0">
                <a:solidFill>
                  <a:srgbClr val="FF0000"/>
                </a:solidFill>
                <a:latin typeface="CLZEES+D2Coding"/>
              </a:rPr>
              <a:t>// </a:t>
            </a:r>
            <a:r>
              <a:rPr lang="ko-KR" altLang="en-US" sz="1600" b="0" i="0" u="none" strike="noStrike" baseline="0" dirty="0">
                <a:solidFill>
                  <a:srgbClr val="FF0000"/>
                </a:solidFill>
                <a:latin typeface="CLZEES+D2Coding"/>
              </a:rPr>
              <a:t>간단한 코드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var a = [1, 2, 3, 4]; </a:t>
            </a:r>
          </a:p>
          <a:p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LZEES+D2Coding"/>
              </a:rPr>
              <a:t>a.filter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(function (v) {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return v % 2 == 0;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}).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LZEES+D2Coding"/>
              </a:rPr>
              <a:t>forEach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(console.log); </a:t>
            </a:r>
          </a:p>
          <a:p>
            <a:r>
              <a:rPr lang="en-US" altLang="ko-KR" sz="1600" b="0" i="0" u="none" strike="noStrike" baseline="0" dirty="0">
                <a:solidFill>
                  <a:srgbClr val="FF0000"/>
                </a:solidFill>
                <a:latin typeface="CLZEES+D2Coding"/>
              </a:rPr>
              <a:t>// </a:t>
            </a:r>
            <a:r>
              <a:rPr lang="ko-KR" altLang="en-US" sz="1600" b="0" i="0" u="none" strike="noStrike" baseline="0" dirty="0">
                <a:solidFill>
                  <a:srgbClr val="FF0000"/>
                </a:solidFill>
                <a:latin typeface="CLZEES+D2Coding"/>
              </a:rPr>
              <a:t>이 책에서도 다루지 않은 더 최신 버전의 코드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var b = 10;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LZEES+D2Coding"/>
              </a:rPr>
              <a:t>var c = b !== null &amp;&amp; b !== void 0 ? b : 20; </a:t>
            </a:r>
            <a:endParaRPr lang="ko-KR" altLang="en-US" sz="14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B9E8DBC5-83CE-400A-A7F4-6FEACAF35129}"/>
              </a:ext>
            </a:extLst>
          </p:cNvPr>
          <p:cNvSpPr/>
          <p:nvPr/>
        </p:nvSpPr>
        <p:spPr>
          <a:xfrm>
            <a:off x="6096000" y="4206240"/>
            <a:ext cx="268226" cy="4145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258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최신 자바스크립트 코드를 인터넷 익스플로러에서 실행하기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폴리필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Polyfill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3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문법적으로 변환을 해주어도 기능적인 변환을 해주지는 않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음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예를 들어 배열의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filter(), </a:t>
            </a:r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forEach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 등은 구 버전의 인터넷 익스플로러에서 동작하지 않음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</a:p>
          <a:p>
            <a:pPr lvl="3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이러한 메소드 등의 기능을 추가해줌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대표적인 폴리필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Modernizr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es-shims, Polyfill.io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등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es-shims</a:t>
            </a:r>
          </a:p>
          <a:p>
            <a:pPr lvl="3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es5-shim:  https://github.com/es-shims/es5-shim</a:t>
            </a:r>
          </a:p>
          <a:p>
            <a:pPr lvl="3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es6-shim:  https://github.com/es-shims/es6-shim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부록 </a:t>
            </a:r>
            <a:r>
              <a:rPr lang="en-US" altLang="ko-KR" dirty="0"/>
              <a:t>A] </a:t>
            </a:r>
            <a:r>
              <a:rPr lang="ko-KR" altLang="en-US" dirty="0"/>
              <a:t>구 버전의 인터넷 익스플로러 지원하기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B4EE7337-1A82-4A47-98FB-83F9963F8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51644"/>
              </p:ext>
            </p:extLst>
          </p:nvPr>
        </p:nvGraphicFramePr>
        <p:xfrm>
          <a:off x="1889011" y="4024882"/>
          <a:ext cx="84770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059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="https://cdnjs.cloudflare.com/ajax/libs/es5-shim/4.5.14/es5-shim.min.js"&gt;&lt;/script&gt;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="https://cdnjs.cloudflare.com/ajax/libs/es6-shim/0.35.5/es6-shim.min.js"&gt;&lt;/script&gt;</a:t>
                      </a:r>
                    </a:p>
                  </a:txBody>
                  <a:tcPr marL="25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45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리액트 라이브러리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(React Library)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규모가 큰 자바스크립트 라이브러리로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사용자 인터페이스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(UI)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를 쉽게 구성하는데 도움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대규모 프론트엔드 웹 애플리케이션을 체계적으로 개발할 수 있으며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리액트 네이티브를 활용해서 스마트폰에서도 빠른 속도로 작동하는 애플리케이션을 만들 수 있음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리액트 라이브러리의 공식 사이트 링크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한국어 버전을 제공하고 번역도 잘 되어 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있는 편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https://ko.reactjs.org/</a:t>
            </a:r>
          </a:p>
          <a:p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리액트 라이브러리 사용 준비하기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가장 기본적인 방법은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ITC Garamond Std Lt"/>
              </a:rPr>
              <a:t>HTML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파일에서 다음과 같은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ITC Garamond Std Lt"/>
              </a:rPr>
              <a:t>3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개의 자바스크립트를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읽어들이는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 smtClean="0">
                <a:solidFill>
                  <a:srgbClr val="000000"/>
                </a:solidFill>
                <a:latin typeface="YoonV YoonMyungjo100Std_OTF"/>
              </a:rPr>
              <a:t>것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https://unpkg.com/react@17/umd/react.development.js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https://unpkg.com/react-dom@17/umd/react-dom.development.js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https://unpkg.com/babel-standalone@6/babel.min.js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리액트 라이브러리 사용 준비하기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리액트 기본 사용 준비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바벨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(babel)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라이브러리 및 적용 부분 지정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xmlns="" id="{EC576E26-FAD2-4A52-BB65-153BB2347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98945"/>
              </p:ext>
            </p:extLst>
          </p:nvPr>
        </p:nvGraphicFramePr>
        <p:xfrm>
          <a:off x="1523999" y="1603716"/>
          <a:ext cx="7467601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1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&lt;!DOCTYPE html&gt;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&lt;html&gt;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&lt;head&gt;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&lt;title&gt;Document&lt;/title&gt;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&lt;!--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리액트 사용 준비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&lt;script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="https://unpkg.com/react@17/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umd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/react.development.js"&gt;&lt;/script&gt;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&lt;script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="https://unpkg.com/react-dom@17/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umd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/react-dom.development.js"&gt;&lt;/script&gt;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&lt;script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="https://unpkg.com/babel-standalone@6/babel.min.js"&gt;&lt;/script&gt;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&lt;/head&gt;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&lt;body&gt;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&lt;div id="root"&gt;&lt;/div&gt;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div#root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&lt;!--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리액트를 사용하는 코드 입력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--&gt;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&lt;script type="text/babel"&gt;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&lt;/script&gt;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&lt;/body&gt;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&lt;/html&gt;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B58FE2-0FB5-4838-AD67-EF0246F57C89}"/>
              </a:ext>
            </a:extLst>
          </p:cNvPr>
          <p:cNvSpPr txBox="1"/>
          <p:nvPr/>
        </p:nvSpPr>
        <p:spPr>
          <a:xfrm>
            <a:off x="5725832" y="3749896"/>
            <a:ext cx="2374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태그를 만듦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A88381-949F-44EE-963A-E8AB2A1B0F0B}"/>
              </a:ext>
            </a:extLst>
          </p:cNvPr>
          <p:cNvSpPr txBox="1"/>
          <p:nvPr/>
        </p:nvSpPr>
        <p:spPr>
          <a:xfrm>
            <a:off x="5556738" y="4198125"/>
            <a:ext cx="3465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type </a:t>
            </a:r>
            <a:r>
              <a:rPr lang="ko-KR" altLang="en-US" sz="1400" b="0" dirty="0">
                <a:solidFill>
                  <a:srgbClr val="FF0000"/>
                </a:solidFill>
              </a:rPr>
              <a:t>속성에 </a:t>
            </a:r>
            <a:r>
              <a:rPr lang="en-US" altLang="ko-KR" sz="1400" b="0" dirty="0">
                <a:solidFill>
                  <a:srgbClr val="FF0000"/>
                </a:solidFill>
              </a:rPr>
              <a:t>"text/babel"</a:t>
            </a:r>
            <a:r>
              <a:rPr lang="ko-KR" altLang="en-US" sz="1400" b="0" dirty="0">
                <a:solidFill>
                  <a:srgbClr val="FF0000"/>
                </a:solidFill>
              </a:rPr>
              <a:t>을 지정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E59E634-5A75-4F0A-BF1C-106320BC8D3B}"/>
              </a:ext>
            </a:extLst>
          </p:cNvPr>
          <p:cNvCxnSpPr/>
          <p:nvPr/>
        </p:nvCxnSpPr>
        <p:spPr>
          <a:xfrm>
            <a:off x="4314092" y="3903785"/>
            <a:ext cx="1312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A644A26-1E41-4349-B0A0-FF35C029B7DE}"/>
              </a:ext>
            </a:extLst>
          </p:cNvPr>
          <p:cNvCxnSpPr/>
          <p:nvPr/>
        </p:nvCxnSpPr>
        <p:spPr>
          <a:xfrm>
            <a:off x="4153346" y="4352014"/>
            <a:ext cx="1312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BEA0E380-B939-4E80-910E-470DFA098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965728"/>
              </p:ext>
            </p:extLst>
          </p:nvPr>
        </p:nvGraphicFramePr>
        <p:xfrm>
          <a:off x="1524000" y="5846622"/>
          <a:ext cx="3890554" cy="307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55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 type="text/babel"&gt;&lt;/script&gt;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91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루트 컴포넌트 출력하기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 생성하기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컴포넌트 출력하기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루트 컴포넌트 출력하기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10-1-1.html)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B58FE2-0FB5-4838-AD67-EF0246F57C89}"/>
              </a:ext>
            </a:extLst>
          </p:cNvPr>
          <p:cNvSpPr txBox="1"/>
          <p:nvPr/>
        </p:nvSpPr>
        <p:spPr>
          <a:xfrm>
            <a:off x="7422685" y="3868538"/>
            <a:ext cx="2773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바벨 덕분에 사용할 수 있는 코드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BEA0E380-B939-4E80-910E-470DFA098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47735"/>
              </p:ext>
            </p:extLst>
          </p:nvPr>
        </p:nvGraphicFramePr>
        <p:xfrm>
          <a:off x="1524000" y="1602869"/>
          <a:ext cx="389055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55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컴포넌트 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컴포넌트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A2B00535-65B4-497B-A36F-5C68618D5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92329"/>
              </p:ext>
            </p:extLst>
          </p:nvPr>
        </p:nvGraphicFramePr>
        <p:xfrm>
          <a:off x="1524000" y="2296947"/>
          <a:ext cx="389055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55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컴포넌트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컨테이너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xmlns="" id="{A0F744D6-22EB-416A-BA68-83AFD91DD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89233"/>
              </p:ext>
            </p:extLst>
          </p:nvPr>
        </p:nvGraphicFramePr>
        <p:xfrm>
          <a:off x="1524000" y="3367452"/>
          <a:ext cx="62484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컴포넌트와 컨테이너 생성하기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const component = &lt;h1&gt;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리액트 기본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&lt;/h1&gt;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const container 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('root')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출력하기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(component, container)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&lt;/script&gt;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72216F0-D0C1-475F-9409-6BE3E6DAED7D}"/>
              </a:ext>
            </a:extLst>
          </p:cNvPr>
          <p:cNvCxnSpPr/>
          <p:nvPr/>
        </p:nvCxnSpPr>
        <p:spPr>
          <a:xfrm>
            <a:off x="3610708" y="4126643"/>
            <a:ext cx="191086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6835AE49-D67B-4264-A7B8-7148D64AB7A3}"/>
              </a:ext>
            </a:extLst>
          </p:cNvPr>
          <p:cNvSpPr/>
          <p:nvPr/>
        </p:nvSpPr>
        <p:spPr>
          <a:xfrm>
            <a:off x="5216769" y="3785306"/>
            <a:ext cx="2215662" cy="236998"/>
          </a:xfrm>
          <a:custGeom>
            <a:avLst/>
            <a:gdLst>
              <a:gd name="connsiteX0" fmla="*/ 0 w 2215662"/>
              <a:gd name="connsiteY0" fmla="*/ 167256 h 296210"/>
              <a:gd name="connsiteX1" fmla="*/ 1230923 w 2215662"/>
              <a:gd name="connsiteY1" fmla="*/ 3133 h 296210"/>
              <a:gd name="connsiteX2" fmla="*/ 2215662 w 2215662"/>
              <a:gd name="connsiteY2" fmla="*/ 296210 h 29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5662" h="296210">
                <a:moveTo>
                  <a:pt x="0" y="167256"/>
                </a:moveTo>
                <a:cubicBezTo>
                  <a:pt x="430823" y="74448"/>
                  <a:pt x="861646" y="-18359"/>
                  <a:pt x="1230923" y="3133"/>
                </a:cubicBezTo>
                <a:cubicBezTo>
                  <a:pt x="1600200" y="24625"/>
                  <a:pt x="1907931" y="160417"/>
                  <a:pt x="2215662" y="29621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2CB8A70-4456-4513-807C-D322DD0A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143" y="4513851"/>
            <a:ext cx="2866658" cy="122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JSX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기본 문법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상수로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name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과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imgUrl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을 선언하고 이를 태그에 삽입해서 출력하는 코드 예시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표현식 출력하기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10-1-2.html)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10-1</a:t>
            </a:r>
            <a:r>
              <a:rPr lang="ko-KR" altLang="en-US" dirty="0"/>
              <a:t> 리액트의 기본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BEA0E380-B939-4E80-910E-470DFA098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74217"/>
              </p:ext>
            </p:extLst>
          </p:nvPr>
        </p:nvGraphicFramePr>
        <p:xfrm>
          <a:off x="1524000" y="1239453"/>
          <a:ext cx="38905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55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&gt;{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}&lt;/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 속성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/&gt;</a:t>
                      </a:r>
                    </a:p>
                    <a:p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따옴표를 사용하면 안 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xmlns="" id="{A07BB277-A09B-4FE9-87DF-10B8D10EE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95764"/>
              </p:ext>
            </p:extLst>
          </p:nvPr>
        </p:nvGraphicFramePr>
        <p:xfrm>
          <a:off x="1523999" y="3017520"/>
          <a:ext cx="501747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477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type="text/babel"&gt;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상수 선언하기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const name =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const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imgUrl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'http://placedog.net/400/200’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06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컴포넌트와 컨테이너 생성하기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07   const component = &lt;div&gt;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08     &lt;h1&gt;{name}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님 안녕하세요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!&lt;/h1&gt;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09     &lt;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={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imgUrl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/&gt;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   &lt;/div&gt;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   const container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document.getElementById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('root')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출력하기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14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ReactDOM.render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(component, container)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15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2EBED8F-316E-4A1A-9DA0-F121D82F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972" y="3197029"/>
            <a:ext cx="40100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1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29319</TotalTime>
  <Words>5663</Words>
  <Application>Microsoft Office PowerPoint</Application>
  <PresentationFormat>와이드스크린</PresentationFormat>
  <Paragraphs>1260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7" baseType="lpstr">
      <vt:lpstr>CLZEES+D2Coding</vt:lpstr>
      <vt:lpstr>PCSJUS+RixVeryGoodPM</vt:lpstr>
      <vt:lpstr>YoonV YoonMyungjo100Std_OTF</vt:lpstr>
      <vt:lpstr>Malgun Gothic</vt:lpstr>
      <vt:lpstr>Malgun Gothic</vt:lpstr>
      <vt:lpstr>시스템 서체</vt:lpstr>
      <vt:lpstr>Arial</vt:lpstr>
      <vt:lpstr>Calibri</vt:lpstr>
      <vt:lpstr>Helvetica 55 Roman</vt:lpstr>
      <vt:lpstr>ITC Garamond Std Lt</vt:lpstr>
      <vt:lpstr>Wingdings</vt:lpstr>
      <vt:lpstr>Office 테마</vt:lpstr>
      <vt:lpstr>혼자 공부하는 자바스크립트</vt:lpstr>
      <vt:lpstr>시작하기전에</vt:lpstr>
      <vt:lpstr>이 책의 학습 목표</vt:lpstr>
      <vt:lpstr>Contents</vt:lpstr>
      <vt:lpstr>PowerPoint 프레젠테이션</vt:lpstr>
      <vt:lpstr>SECTION 10-1 리액트의 기본(1)</vt:lpstr>
      <vt:lpstr>SECTION 10-1 리액트의 기본(2)</vt:lpstr>
      <vt:lpstr>SECTION 10-1 리액트의 기본(3)</vt:lpstr>
      <vt:lpstr>SECTION 10-1 리액트의 기본(4)</vt:lpstr>
      <vt:lpstr>SECTION 10-1 리액트의 기본(5)</vt:lpstr>
      <vt:lpstr>SECTION 10-1 리액트의 기본(6)</vt:lpstr>
      <vt:lpstr>SECTION 10-1 리액트의 기본(7)</vt:lpstr>
      <vt:lpstr>SECTION 10-1 리액트의 기본(8)</vt:lpstr>
      <vt:lpstr>SECTION 10-1 리액트의 기본(9)</vt:lpstr>
      <vt:lpstr>SECTION 10-1 리액트의 기본(10)</vt:lpstr>
      <vt:lpstr>SECTION 10-1 리액트의 기본(11)</vt:lpstr>
      <vt:lpstr>SECTION 10-1 리액트의 기본(12)</vt:lpstr>
      <vt:lpstr>SECTION 10-1 리액트의 기본(13)</vt:lpstr>
      <vt:lpstr>SECTION 10-1 리액트의 기본(14)</vt:lpstr>
      <vt:lpstr>SECTION 10-1 리액트의 기본(15)</vt:lpstr>
      <vt:lpstr>SECTION 10-1 리액트의 기본(16)</vt:lpstr>
      <vt:lpstr>SECTION 10-1 리액트의 기본(17)</vt:lpstr>
      <vt:lpstr>SECTION 10-1 리액트의 기본(18)</vt:lpstr>
      <vt:lpstr>SECTION 10-1 리액트의 기본(19)</vt:lpstr>
      <vt:lpstr>SECTION 10-1 리액트의 기본(20)</vt:lpstr>
      <vt:lpstr>SECTION 10-1 리액트의 기본(21)</vt:lpstr>
      <vt:lpstr>SECTION 10-1 리액트의 기본(22)</vt:lpstr>
      <vt:lpstr>SECTION 10-1 리액트의 기본(23)</vt:lpstr>
      <vt:lpstr>SECTION 10-1 리액트의 기본(24)</vt:lpstr>
      <vt:lpstr>SECTION 10-1 리액트의 기본(25)</vt:lpstr>
      <vt:lpstr>SECTION 10-1 리액트의 기본(26)</vt:lpstr>
      <vt:lpstr>SECTION 10-1 리액트의 기본(27)</vt:lpstr>
      <vt:lpstr>[마무리①]</vt:lpstr>
      <vt:lpstr>[마무리②]</vt:lpstr>
      <vt:lpstr>[마무리③]</vt:lpstr>
      <vt:lpstr>SECTION 10-2 리액트와 데이터(1)</vt:lpstr>
      <vt:lpstr>SECTION 10-2 리액트와 데이터(2)</vt:lpstr>
      <vt:lpstr>SECTION 10-2 리액트와 데이터(3)</vt:lpstr>
      <vt:lpstr>SECTION 10-2 리액트와 데이터(4)</vt:lpstr>
      <vt:lpstr>SECTION 10-2 리액트와 데이터(5)</vt:lpstr>
      <vt:lpstr>SECTION 10-2 리액트와 데이터(6)</vt:lpstr>
      <vt:lpstr>SECTION 10-2 리액트와 데이터(7)</vt:lpstr>
      <vt:lpstr>SECTION 10-2 리액트와 데이터(8)</vt:lpstr>
      <vt:lpstr>SECTION 10-2 리액트와 데이터(9)</vt:lpstr>
      <vt:lpstr>SECTION 10-2 리액트와 데이터(10)</vt:lpstr>
      <vt:lpstr>SECTION 10-2 리액트와 데이터(11)</vt:lpstr>
      <vt:lpstr>SECTION 10-2 리액트와 데이터(12)</vt:lpstr>
      <vt:lpstr>SECTION 10-2 리액트와 데이터(13)</vt:lpstr>
      <vt:lpstr>SECTION 10-2 리액트와 데이터(14)</vt:lpstr>
      <vt:lpstr>SECTION 10-2 리액트와 데이터(15)</vt:lpstr>
      <vt:lpstr>SECTION 10-2 리액트와 데이터(16)</vt:lpstr>
      <vt:lpstr>PowerPoint 프레젠테이션</vt:lpstr>
      <vt:lpstr>[부록 A] 구 버전의 인터넷 익스플로러 지원하기</vt:lpstr>
      <vt:lpstr>[부록 A] 구 버전의 인터넷 익스플로러 지원하기</vt:lpstr>
      <vt:lpstr>[부록 A] 구 버전의 인터넷 익스플로러 지원하기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KSW</cp:lastModifiedBy>
  <cp:revision>699</cp:revision>
  <dcterms:created xsi:type="dcterms:W3CDTF">2020-01-31T07:25:46Z</dcterms:created>
  <dcterms:modified xsi:type="dcterms:W3CDTF">2021-03-02T06:17:34Z</dcterms:modified>
</cp:coreProperties>
</file>