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5" r:id="rId3"/>
    <p:sldId id="274" r:id="rId4"/>
    <p:sldId id="276" r:id="rId5"/>
    <p:sldId id="259" r:id="rId6"/>
    <p:sldId id="286" r:id="rId7"/>
    <p:sldId id="281" r:id="rId8"/>
    <p:sldId id="284" r:id="rId9"/>
    <p:sldId id="285" r:id="rId10"/>
    <p:sldId id="287" r:id="rId11"/>
    <p:sldId id="282" r:id="rId12"/>
    <p:sldId id="283" r:id="rId13"/>
    <p:sldId id="301" r:id="rId14"/>
    <p:sldId id="288" r:id="rId15"/>
    <p:sldId id="289" r:id="rId16"/>
    <p:sldId id="303" r:id="rId17"/>
    <p:sldId id="290" r:id="rId18"/>
    <p:sldId id="291" r:id="rId19"/>
    <p:sldId id="292" r:id="rId20"/>
    <p:sldId id="293" r:id="rId21"/>
    <p:sldId id="294" r:id="rId22"/>
    <p:sldId id="295" r:id="rId23"/>
    <p:sldId id="304" r:id="rId24"/>
    <p:sldId id="296" r:id="rId25"/>
    <p:sldId id="297" r:id="rId26"/>
    <p:sldId id="298" r:id="rId27"/>
    <p:sldId id="299" r:id="rId28"/>
    <p:sldId id="300" r:id="rId29"/>
    <p:sldId id="302" r:id="rId30"/>
    <p:sldId id="258" r:id="rId31"/>
    <p:sldId id="265" r:id="rId32"/>
  </p:sldIdLst>
  <p:sldSz cx="32704088" cy="18413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DBC"/>
    <a:srgbClr val="92278F"/>
    <a:srgbClr val="E6E6E6"/>
    <a:srgbClr val="41404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65505" autoAdjust="0"/>
  </p:normalViewPr>
  <p:slideViewPr>
    <p:cSldViewPr>
      <p:cViewPr varScale="1">
        <p:scale>
          <a:sx n="28" d="100"/>
          <a:sy n="28" d="100"/>
        </p:scale>
        <p:origin x="23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BE23A-C749-4D12-BCD9-64020BBFE64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3F0E-EC89-4961-9CEB-AEBC3212C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 5</a:t>
            </a:r>
            <a:r>
              <a:rPr lang="ko-KR" altLang="en-US" dirty="0" smtClean="0"/>
              <a:t>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국립박물관문화재단 판매 도서를 기반으로 공공데이터기반 </a:t>
            </a:r>
            <a:r>
              <a:rPr lang="ko-KR" altLang="en-US" dirty="0" err="1" smtClean="0"/>
              <a:t>웹차트</a:t>
            </a:r>
            <a:r>
              <a:rPr lang="ko-KR" altLang="en-US" dirty="0" smtClean="0"/>
              <a:t> 출력 및 </a:t>
            </a:r>
            <a:r>
              <a:rPr lang="ko-KR" altLang="en-US" dirty="0" err="1" smtClean="0"/>
              <a:t>서점용</a:t>
            </a:r>
            <a:r>
              <a:rPr lang="ko-KR" altLang="en-US" dirty="0" smtClean="0"/>
              <a:t> 웹 서비스를 개발하였습니다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테이블 구조입니다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 고유 코드인 </a:t>
            </a:r>
            <a:r>
              <a:rPr lang="en-US" altLang="ko-KR" dirty="0" smtClean="0"/>
              <a:t>ISBN</a:t>
            </a:r>
            <a:r>
              <a:rPr lang="ko-KR" altLang="en-US" dirty="0" smtClean="0"/>
              <a:t>에 유니크 값을 적용하였고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서점 내부에서 필요한 별도의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북아이디</a:t>
            </a:r>
            <a:r>
              <a:rPr lang="en-US" altLang="ko-KR" baseline="0" dirty="0" smtClean="0"/>
              <a:t>(book id)</a:t>
            </a:r>
            <a:r>
              <a:rPr lang="ko-KR" altLang="en-US" baseline="0" dirty="0" smtClean="0"/>
              <a:t>를 만들었습니다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Total_order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토탈 오더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라는 뷰를 만들어서 주문 정보를 출력합니다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에는 이미지 정보가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네이버 도서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활용하여 이미지를 불러왔습니다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추후에 도서 데이터 추가할 땐 멀티파트파일 객체를 활용하여 리소스 폴더에 이미지 업로드하였습니다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9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오류 페이지가 나타나면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페이지 대신 지정한 오류 페이지가 나타나도록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7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부트스트랩을 활용하여 일관된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가진 화면을 만들 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개발 과정이 </a:t>
            </a:r>
            <a:r>
              <a:rPr lang="ko-KR" altLang="en-US" dirty="0" err="1" smtClean="0"/>
              <a:t>단순화되었고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입장에서</a:t>
            </a:r>
            <a:r>
              <a:rPr lang="ko-KR" altLang="en-US" baseline="0" dirty="0" smtClean="0"/>
              <a:t>도 사용하기 편한 서비스가 완성되었습니다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도서 목록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도서 목록 뿐 아니고 고객 목록과 주문 목록에서도 상단과 하단에는 네비게이션 바와 </a:t>
            </a:r>
            <a:r>
              <a:rPr lang="ko-KR" altLang="en-US" dirty="0" err="1" smtClean="0"/>
              <a:t>푸터가</a:t>
            </a:r>
            <a:r>
              <a:rPr lang="ko-KR" altLang="en-US" dirty="0" smtClean="0"/>
              <a:t> 일괄적으로 삽입되었습니다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1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책 상세 정보에서 책 수정 삭제 및 해당 책 주문이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2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도서 주문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도서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도서 주문으로 넘어옵니다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90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필요한 정보들입니다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 이미지도 추가할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6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책 상세 정보가 우선적으로 넘어옵니다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3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주문 페이지에는 책 상세 정보 말고 고객 정보를 이용해서도 접근이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4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프로젝트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진행 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수행결과</a:t>
            </a:r>
            <a:r>
              <a:rPr lang="ko-KR" altLang="en-US" dirty="0" smtClean="0"/>
              <a:t> 끝으로 자체 평가 의견입니다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82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고객목록도</a:t>
            </a:r>
            <a:r>
              <a:rPr lang="ko-KR" altLang="en-US" dirty="0" smtClean="0"/>
              <a:t> 도서 목록과 마찬가지로 일관된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2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주소</a:t>
            </a:r>
            <a:r>
              <a:rPr lang="ko-KR" altLang="en-US" baseline="0" dirty="0" smtClean="0"/>
              <a:t> 부분을</a:t>
            </a:r>
            <a:r>
              <a:rPr lang="ko-KR" altLang="en-US" dirty="0" smtClean="0"/>
              <a:t> 클릭하게 되면 다음 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활용하여 주소를 추가할 수 있게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63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 정보 추가 수정 삭제가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 상세 정보와 마찬가지로 해당 고객으로 주문이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07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이번엔 고객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넘어왔습니다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20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제외한 나머지 정보 수정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72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현황입니다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 이름 뿐 아니라 책 이름으로도 검색이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토탈 </a:t>
            </a:r>
            <a:r>
              <a:rPr lang="ko-KR" altLang="en-US" dirty="0" err="1" smtClean="0"/>
              <a:t>오더라는</a:t>
            </a:r>
            <a:r>
              <a:rPr lang="ko-KR" altLang="en-US" dirty="0" smtClean="0"/>
              <a:t> 뷰를 통해서 값을 읽어 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81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화면에서도 바로 책 주문 화면으로 이동이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36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정보 역시 삭제 및 수정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67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정보 수정할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책의 원래 가격보다 더 저렴하게 가격을 바꿀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지난번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프로젝트때</a:t>
            </a:r>
            <a:r>
              <a:rPr lang="ko-KR" altLang="en-US" dirty="0" smtClean="0"/>
              <a:t> 구현하지 못한 </a:t>
            </a:r>
            <a:r>
              <a:rPr lang="en-US" altLang="ko-KR" dirty="0" err="1" smtClean="0"/>
              <a:t>saleprice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9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디쓰리</a:t>
            </a:r>
            <a:r>
              <a:rPr lang="ko-KR" altLang="en-US" dirty="0" smtClean="0"/>
              <a:t> 차트를 활용하여 가격 대별 도서 현황을 일목요연하게 표시하였습니다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0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가격대별 도서의 수를 </a:t>
            </a:r>
            <a:r>
              <a:rPr lang="ko-KR" altLang="en-US" dirty="0" err="1" smtClean="0"/>
              <a:t>차트화</a:t>
            </a:r>
            <a:r>
              <a:rPr lang="ko-KR" altLang="en-US" dirty="0" smtClean="0"/>
              <a:t> 시키고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서점에서 실제로 사용할 수 있는 서비스를 목표로 프로젝트를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수업시간에 배운 스프링</a:t>
            </a:r>
            <a:r>
              <a:rPr lang="en-US" altLang="ko-KR" baseline="0" dirty="0" smtClean="0"/>
              <a:t>, d3(</a:t>
            </a:r>
            <a:r>
              <a:rPr lang="ko-KR" altLang="en-US" baseline="0" dirty="0" err="1" smtClean="0"/>
              <a:t>디쓰리</a:t>
            </a:r>
            <a:r>
              <a:rPr lang="en-US" altLang="ko-KR" baseline="0" dirty="0" smtClean="0"/>
              <a:t>),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데이터 </a:t>
            </a:r>
            <a:r>
              <a:rPr lang="ko-KR" altLang="en-US" baseline="0" dirty="0" err="1" smtClean="0"/>
              <a:t>파싱</a:t>
            </a:r>
            <a:r>
              <a:rPr lang="ko-KR" altLang="en-US" baseline="0" dirty="0" smtClean="0"/>
              <a:t> 뿐을 활용하였고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추가적으로 </a:t>
            </a:r>
            <a:r>
              <a:rPr lang="ko-KR" altLang="en-US" baseline="0" dirty="0" err="1" smtClean="0"/>
              <a:t>공공데이터</a:t>
            </a:r>
            <a:r>
              <a:rPr lang="ko-KR" altLang="en-US" baseline="0" dirty="0" smtClean="0"/>
              <a:t> 뿐 아니라 네이버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도 활용하여 도서 이미지도 저장하였습니다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결과적으로 가격대별 도서의 수를 한 눈에 볼 수 있게 만들었고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도서 관련 데이터들을 전산화하여 데이터들을 체계적으로 관리할 수 있게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10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팀원들의 의견은 이와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처음엔 구현하기 </a:t>
            </a:r>
            <a:r>
              <a:rPr lang="ko-KR" altLang="en-US" dirty="0" err="1" smtClean="0"/>
              <a:t>막막하였으나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틀이 정해지니 구현에 속도가 붙어서 좋았습니다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 문법을 익히는 것들도 중요하지만 서비스의 전체적인 설계를 하는 것이 매우 중요하다는 것을 깨달았습니다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의사 </a:t>
            </a:r>
            <a:r>
              <a:rPr lang="ko-KR" altLang="en-US" baseline="0" dirty="0" err="1" smtClean="0"/>
              <a:t>소통등의</a:t>
            </a:r>
            <a:r>
              <a:rPr lang="ko-KR" altLang="en-US" baseline="0" dirty="0" smtClean="0"/>
              <a:t> 중요성을 알게 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팀원들의 역할은 이와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패턴을 활용하여 역할을 명확하게 분배할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6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일정은 이와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본격적으로 시작하였고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테스트한 뒤 오늘 발표하게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공공 데이터 기반의 웹 차트 개발입니다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국립박물관 문화재단 </a:t>
            </a:r>
            <a:r>
              <a:rPr lang="ko-KR" altLang="en-US" dirty="0" err="1" smtClean="0"/>
              <a:t>판매도서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여개의 데이터를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받은 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이를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뒤 </a:t>
            </a:r>
            <a:r>
              <a:rPr lang="ko-KR" altLang="en-US" dirty="0" err="1" smtClean="0"/>
              <a:t>디비에</a:t>
            </a:r>
            <a:r>
              <a:rPr lang="ko-KR" altLang="en-US" dirty="0" smtClean="0"/>
              <a:t> 저장하였습니다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이 것을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전송한 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디쓰리로</a:t>
            </a:r>
            <a:r>
              <a:rPr lang="ko-KR" altLang="en-US" dirty="0" smtClean="0"/>
              <a:t> 화면에 출력하였습니다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4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프로젝트는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MVC</a:t>
            </a:r>
            <a:r>
              <a:rPr lang="ko-KR" altLang="en-US" baseline="0" dirty="0" smtClean="0"/>
              <a:t>로 만들어졌습니다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JSP</a:t>
            </a:r>
            <a:r>
              <a:rPr lang="ko-KR" altLang="en-US" baseline="0" dirty="0" smtClean="0"/>
              <a:t>에서 사용한 </a:t>
            </a:r>
            <a:r>
              <a:rPr lang="en-US" altLang="ko-KR" baseline="0" dirty="0" smtClean="0"/>
              <a:t>DTO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VO </a:t>
            </a:r>
            <a:r>
              <a:rPr lang="ko-KR" altLang="en-US" baseline="0" dirty="0" smtClean="0"/>
              <a:t>대신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을 활용하여 데이터들을 관리하였습니다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마이바티스를</a:t>
            </a:r>
            <a:r>
              <a:rPr lang="ko-KR" altLang="en-US" baseline="0" dirty="0" smtClean="0"/>
              <a:t> 이용하여 데이터 </a:t>
            </a:r>
            <a:r>
              <a:rPr lang="ko-KR" altLang="en-US" baseline="0" dirty="0" err="1" smtClean="0"/>
              <a:t>쿼리문을</a:t>
            </a:r>
            <a:r>
              <a:rPr lang="ko-KR" altLang="en-US" baseline="0" dirty="0" smtClean="0"/>
              <a:t> 작성하였고 </a:t>
            </a:r>
            <a:r>
              <a:rPr lang="en-US" altLang="ko-KR" baseline="0" dirty="0" smtClean="0"/>
              <a:t>Limit </a:t>
            </a:r>
            <a:r>
              <a:rPr lang="ko-KR" altLang="en-US" baseline="0" dirty="0" smtClean="0"/>
              <a:t>구문을 이용하여 </a:t>
            </a:r>
            <a:r>
              <a:rPr lang="ko-KR" altLang="en-US" baseline="0" dirty="0" err="1" smtClean="0"/>
              <a:t>페이징</a:t>
            </a:r>
            <a:r>
              <a:rPr lang="ko-KR" altLang="en-US" baseline="0" dirty="0" smtClean="0"/>
              <a:t> 처리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7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설명입니다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파트에서는 </a:t>
            </a:r>
            <a:r>
              <a:rPr lang="ko-KR" altLang="en-US" dirty="0" err="1" smtClean="0"/>
              <a:t>데이터별로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파일을 따로 관리하여서 활용하였습니다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뷰 파트에서는 컨트롤러를 통해 받은 데이터를 화면에 출력하였습니다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컨트롤러 파트에서는 모델과 뷰 파트에</a:t>
            </a:r>
            <a:r>
              <a:rPr lang="ko-KR" altLang="en-US" baseline="0" dirty="0" smtClean="0"/>
              <a:t> 정보를 교환하였으며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업로드 및 파일 경로 전송도 수행하였습니다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8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데이터베이스에 대한 설명입니다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트리거를 활용하여 테이블에 데이터를 추가하였으며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프로시저와 함수를 활용하여 </a:t>
            </a:r>
            <a:r>
              <a:rPr lang="ko-KR" altLang="en-US" dirty="0" err="1" smtClean="0"/>
              <a:t>디쓰리에</a:t>
            </a:r>
            <a:r>
              <a:rPr lang="ko-KR" altLang="en-US" dirty="0" smtClean="0"/>
              <a:t> 띄울 데이터도 저장하였습니다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조인과 뷰를 이용하여 주문 데이터의 </a:t>
            </a:r>
            <a:r>
              <a:rPr lang="ko-KR" altLang="en-US" dirty="0" err="1" smtClean="0"/>
              <a:t>가독성도</a:t>
            </a:r>
            <a:r>
              <a:rPr lang="ko-KR" altLang="en-US" dirty="0" smtClean="0"/>
              <a:t> 향상시켰습니다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A8DB-AD48-4521-924B-88DA68336DD2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4031-19B1-4784-955D-FC6D6F5EB973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FB61-97C5-44EB-BCBD-0FEB373CB4CC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57B1-1936-4376-9352-E4A9C36AB63C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5272-4E51-4637-9F11-BF9E1B8D29ED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486-4B47-40FD-8404-61D6DBE54F71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A651-110D-4C67-BA23-E84B5DF8108A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68F-9303-49B5-A366-079D169184B3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1D7-5448-465F-AD0A-D59341E4D0E8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4DA9-E353-46B6-BCCA-2D741A015C49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FDE-6FED-42A1-A0F1-CD11EB6EC2A7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EC60-0719-4C9C-AD34-F6FCEE176295}" type="datetime1">
              <a:rPr lang="en-US" altLang="ko-KR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>
            <a:extLst>
              <a:ext uri="{FF2B5EF4-FFF2-40B4-BE49-F238E27FC236}">
                <a16:creationId xmlns:a16="http://schemas.microsoft.com/office/drawing/2014/main" id="{51BB97E1-6577-4B54-A30D-3C776F7F3500}"/>
              </a:ext>
            </a:extLst>
          </p:cNvPr>
          <p:cNvSpPr>
            <a:spLocks/>
          </p:cNvSpPr>
          <p:nvPr/>
        </p:nvSpPr>
        <p:spPr bwMode="auto">
          <a:xfrm>
            <a:off x="15818644" y="0"/>
            <a:ext cx="13187363" cy="15266988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F7859EFE-BF01-4309-B3ED-2A408DD91018}"/>
              </a:ext>
            </a:extLst>
          </p:cNvPr>
          <p:cNvSpPr>
            <a:spLocks/>
          </p:cNvSpPr>
          <p:nvPr/>
        </p:nvSpPr>
        <p:spPr bwMode="auto">
          <a:xfrm>
            <a:off x="14011275" y="0"/>
            <a:ext cx="13187363" cy="15266988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B8780FC-E544-4F47-9201-E45EDA81BA90}"/>
              </a:ext>
            </a:extLst>
          </p:cNvPr>
          <p:cNvSpPr>
            <a:spLocks/>
          </p:cNvSpPr>
          <p:nvPr/>
        </p:nvSpPr>
        <p:spPr bwMode="auto">
          <a:xfrm>
            <a:off x="24183182" y="79375"/>
            <a:ext cx="336550" cy="593725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627A5E86-E064-4A76-B4D7-05758FBDD4C1}"/>
              </a:ext>
            </a:extLst>
          </p:cNvPr>
          <p:cNvSpPr>
            <a:spLocks/>
          </p:cNvSpPr>
          <p:nvPr/>
        </p:nvSpPr>
        <p:spPr bwMode="auto">
          <a:xfrm>
            <a:off x="24183182" y="79375"/>
            <a:ext cx="336550" cy="593725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258C1F68-7999-40EE-8817-857B0D23B977}"/>
              </a:ext>
            </a:extLst>
          </p:cNvPr>
          <p:cNvSpPr>
            <a:spLocks/>
          </p:cNvSpPr>
          <p:nvPr/>
        </p:nvSpPr>
        <p:spPr bwMode="auto">
          <a:xfrm>
            <a:off x="20382707" y="85725"/>
            <a:ext cx="8334375" cy="7337425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48484CD5-BF91-470E-83A2-75A4E8183DB8}"/>
              </a:ext>
            </a:extLst>
          </p:cNvPr>
          <p:cNvSpPr>
            <a:spLocks/>
          </p:cNvSpPr>
          <p:nvPr/>
        </p:nvSpPr>
        <p:spPr bwMode="auto">
          <a:xfrm>
            <a:off x="20382707" y="85725"/>
            <a:ext cx="8334375" cy="7337425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8146551B-C425-4844-BE60-D09FEEF94F56}"/>
              </a:ext>
            </a:extLst>
          </p:cNvPr>
          <p:cNvSpPr>
            <a:spLocks/>
          </p:cNvSpPr>
          <p:nvPr/>
        </p:nvSpPr>
        <p:spPr bwMode="auto">
          <a:xfrm>
            <a:off x="6611144" y="8791575"/>
            <a:ext cx="12914313" cy="9621838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BB3E5E-6BC1-4815-8A29-ECC2C51FF2E0}"/>
              </a:ext>
            </a:extLst>
          </p:cNvPr>
          <p:cNvSpPr>
            <a:spLocks/>
          </p:cNvSpPr>
          <p:nvPr/>
        </p:nvSpPr>
        <p:spPr bwMode="auto">
          <a:xfrm>
            <a:off x="6611144" y="8791575"/>
            <a:ext cx="12914313" cy="9621838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5F0E823-D04F-4CB9-8A9A-AD1F51887304}"/>
              </a:ext>
            </a:extLst>
          </p:cNvPr>
          <p:cNvSpPr>
            <a:spLocks noEditPoints="1"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3376 w 4633"/>
              <a:gd name="T1" fmla="*/ 2195 h 4079"/>
              <a:gd name="T2" fmla="*/ 2298 w 4633"/>
              <a:gd name="T3" fmla="*/ 4079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  <a:gd name="T10" fmla="*/ 0 w 4633"/>
              <a:gd name="T11" fmla="*/ 0 h 4079"/>
              <a:gd name="T12" fmla="*/ 0 w 4633"/>
              <a:gd name="T13" fmla="*/ 0 h 4079"/>
              <a:gd name="T14" fmla="*/ 4633 w 4633"/>
              <a:gd name="T15" fmla="*/ 0 h 4079"/>
              <a:gd name="T16" fmla="*/ 4633 w 4633"/>
              <a:gd name="T17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3" h="4079">
                <a:moveTo>
                  <a:pt x="3376" y="2195"/>
                </a:moveTo>
                <a:lnTo>
                  <a:pt x="2298" y="4079"/>
                </a:lnTo>
                <a:lnTo>
                  <a:pt x="2298" y="4079"/>
                </a:lnTo>
                <a:lnTo>
                  <a:pt x="3376" y="2195"/>
                </a:lnTo>
                <a:close/>
                <a:moveTo>
                  <a:pt x="4633" y="0"/>
                </a:moveTo>
                <a:lnTo>
                  <a:pt x="0" y="0"/>
                </a:lnTo>
                <a:lnTo>
                  <a:pt x="0" y="0"/>
                </a:lnTo>
                <a:lnTo>
                  <a:pt x="4633" y="0"/>
                </a:lnTo>
                <a:lnTo>
                  <a:pt x="46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70CBB24-9906-43F3-8366-5D64673AF5C6}"/>
              </a:ext>
            </a:extLst>
          </p:cNvPr>
          <p:cNvSpPr>
            <a:spLocks/>
          </p:cNvSpPr>
          <p:nvPr/>
        </p:nvSpPr>
        <p:spPr bwMode="auto">
          <a:xfrm>
            <a:off x="15818644" y="12276138"/>
            <a:ext cx="1711325" cy="2990850"/>
          </a:xfrm>
          <a:custGeom>
            <a:avLst/>
            <a:gdLst>
              <a:gd name="T0" fmla="*/ 1078 w 1078"/>
              <a:gd name="T1" fmla="*/ 0 h 1884"/>
              <a:gd name="T2" fmla="*/ 0 w 1078"/>
              <a:gd name="T3" fmla="*/ 1884 h 1884"/>
              <a:gd name="T4" fmla="*/ 0 w 1078"/>
              <a:gd name="T5" fmla="*/ 1884 h 1884"/>
              <a:gd name="T6" fmla="*/ 1078 w 1078"/>
              <a:gd name="T7" fmla="*/ 0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8" h="1884">
                <a:moveTo>
                  <a:pt x="1078" y="0"/>
                </a:moveTo>
                <a:lnTo>
                  <a:pt x="0" y="1884"/>
                </a:lnTo>
                <a:lnTo>
                  <a:pt x="0" y="1884"/>
                </a:lnTo>
                <a:lnTo>
                  <a:pt x="10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791A90E-E1E6-43A5-A07F-99BC9BEF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69" y="8791575"/>
            <a:ext cx="73548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A0CDAD89-7723-4455-89B0-BFD4DF4EB8B9}"/>
              </a:ext>
            </a:extLst>
          </p:cNvPr>
          <p:cNvSpPr>
            <a:spLocks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79F84BC4-0B1C-4926-881E-2344F252FE0A}"/>
              </a:ext>
            </a:extLst>
          </p:cNvPr>
          <p:cNvSpPr>
            <a:spLocks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77C7E59-6246-4FD9-938D-E0CFBDF2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44" y="4614098"/>
            <a:ext cx="17373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400" b="1" dirty="0" smtClean="0">
                <a:solidFill>
                  <a:srgbClr val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경북직훈서점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77D00A1D-0EE0-48F1-868C-B8ED0627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7844" y="16032287"/>
            <a:ext cx="1098950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0" b="1" dirty="0" smtClean="0">
                <a:solidFill>
                  <a:srgbClr val="92278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</a:t>
            </a:r>
            <a:r>
              <a:rPr lang="ko-KR" altLang="en-US" sz="10500" b="1" dirty="0" smtClean="0">
                <a:solidFill>
                  <a:srgbClr val="92278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팀 경북직훈서점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A21F5843-7EF3-4543-A3C1-22D146DD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76" y="3758285"/>
            <a:ext cx="12769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공공데이터기반 </a:t>
            </a:r>
            <a:r>
              <a:rPr kumimoji="0" lang="ko-KR" altLang="en-US" sz="4600" b="1" i="0" u="none" strike="noStrike" cap="none" normalizeH="0" baseline="0" dirty="0" err="1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웹차트</a:t>
            </a: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및 </a:t>
            </a:r>
            <a:r>
              <a:rPr kumimoji="0" lang="ko-KR" altLang="en-US" sz="4600" b="1" i="0" u="none" strike="noStrike" cap="none" normalizeH="0" baseline="0" dirty="0" err="1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서점용</a:t>
            </a: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웹 서비스 개발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701" y="-26504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409502"/>
            <a:ext cx="15558293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고유 코드인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ISBN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unique, not null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설정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 내부적으로 사용할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bookid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pk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auto_increment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설정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ame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not null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아니지만 고객 추가 화면에서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누락시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예외 처리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테이블의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들로 구성</a:t>
            </a:r>
            <a:endParaRPr lang="en-US" altLang="ko-KR" sz="3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err="1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Total_order</a:t>
            </a:r>
            <a:endParaRPr lang="en-US" altLang="ko-KR" sz="3600" b="1" dirty="0" smtClean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데이터 활용하여 실질적인 주문 정보 출력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9428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[5/24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57986" y="1053306"/>
            <a:ext cx="8186857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서점에서 책을 구분하기 위한 고유 값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26501"/>
          <a:stretch/>
        </p:blipFill>
        <p:spPr>
          <a:xfrm>
            <a:off x="18799738" y="369969"/>
            <a:ext cx="4770246" cy="46030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7701" y="5247124"/>
            <a:ext cx="4134194" cy="4196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7702" y="9717541"/>
            <a:ext cx="4134194" cy="4489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b="39309"/>
          <a:stretch/>
        </p:blipFill>
        <p:spPr>
          <a:xfrm>
            <a:off x="18799738" y="15080941"/>
            <a:ext cx="13383893" cy="18981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t="40563" r="82761" b="50143"/>
          <a:stretch/>
        </p:blipFill>
        <p:spPr>
          <a:xfrm>
            <a:off x="18840335" y="14344514"/>
            <a:ext cx="2286000" cy="685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600338" y="1753340"/>
            <a:ext cx="4083169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종류별 고유 번호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73585" y="2497978"/>
            <a:ext cx="1664945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이름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83343" y="3167433"/>
            <a:ext cx="1664945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83342" y="3806987"/>
            <a:ext cx="2141302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판매 가격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00338" y="4458834"/>
            <a:ext cx="2141302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이미지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058801" y="5971423"/>
            <a:ext cx="244169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ID(PK)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58801" y="6676878"/>
            <a:ext cx="2031325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이름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58801" y="7525573"/>
            <a:ext cx="2031325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주소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58801" y="8208726"/>
            <a:ext cx="244169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연락처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058801" y="8914181"/>
            <a:ext cx="8802410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추가 시점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(default CURRENT_TIMESTAMP)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90764" y="10675731"/>
            <a:ext cx="572464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주문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ID(PK, </a:t>
            </a:r>
            <a:r>
              <a:rPr lang="en-US" altLang="ko-KR" sz="3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auto_increment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095255" y="11404232"/>
            <a:ext cx="244169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ID(FK)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90764" y="12101807"/>
            <a:ext cx="2031325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ID(FK)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3397" y="12854480"/>
            <a:ext cx="1826141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판매가격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090764" y="13594748"/>
            <a:ext cx="7776488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주문 시점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(default CURRENT_TIMESTAMP)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79738" y="14363133"/>
            <a:ext cx="10033516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Book, Customer, Orders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테이블을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하여 만든 뷰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9/29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7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3229584" cy="1080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Csv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파일에 있는 도서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ISBN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활용하여 네이버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API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조회 후 이미지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삽입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혹은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ISBN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없는 도서는 프로시저를 통하여 삭제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 추가한 도서의 경우 </a:t>
            </a: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MultipartFile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객체를 활용하여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Resources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폴더에 업로드하고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DBMS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해당 경로 저장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83259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이미지 추출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[6/24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166" y="295124"/>
            <a:ext cx="13106400" cy="75556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6259" y="14520264"/>
            <a:ext cx="13072307" cy="2819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6259" y="8151000"/>
            <a:ext cx="13072307" cy="6323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10/29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3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3720103" cy="63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404, 405, 500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오류가 날 경우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톰캣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페이지가 아닌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다른 오류 페이지 출력하여 완성도를 높임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83259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오류 페이지 작성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[7/24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444" y="5549106"/>
            <a:ext cx="13131411" cy="922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11/29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0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454106"/>
            <a:ext cx="14643893" cy="81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BootStrap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활용한 일관된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UI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MVC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패턴에 입각하여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통합된 형태의 개발 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동일한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UI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사용자 혼선 최소화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9428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일관성 있는 페이지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[8/24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4791" y="188300"/>
            <a:ext cx="13346388" cy="897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11" y="4129026"/>
            <a:ext cx="13451177" cy="7392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9028"/>
          <a:stretch/>
        </p:blipFill>
        <p:spPr>
          <a:xfrm>
            <a:off x="19090001" y="7038267"/>
            <a:ext cx="13441467" cy="7401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r="1972"/>
          <a:stretch/>
        </p:blipFill>
        <p:spPr>
          <a:xfrm>
            <a:off x="19090001" y="10411008"/>
            <a:ext cx="13568843" cy="7916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12/29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[9/24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2601117"/>
            <a:ext cx="29718000" cy="147966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사각형 설명선 4"/>
          <p:cNvSpPr/>
          <p:nvPr/>
        </p:nvSpPr>
        <p:spPr>
          <a:xfrm rot="10800000">
            <a:off x="2483644" y="7304939"/>
            <a:ext cx="2667000" cy="4114800"/>
          </a:xfrm>
          <a:prstGeom prst="wedgeRectCallout">
            <a:avLst>
              <a:gd name="adj1" fmla="val -12471"/>
              <a:gd name="adj2" fmla="val -10118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 설명선 1"/>
          <p:cNvSpPr/>
          <p:nvPr/>
        </p:nvSpPr>
        <p:spPr>
          <a:xfrm>
            <a:off x="2514020" y="7304939"/>
            <a:ext cx="2667000" cy="4114800"/>
          </a:xfrm>
          <a:prstGeom prst="wedgeRectCallout">
            <a:avLst>
              <a:gd name="adj1" fmla="val -12471"/>
              <a:gd name="adj2" fmla="val -10118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페이지 별로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일관되게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삽입되는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NAV</a:t>
            </a:r>
            <a:r>
              <a:rPr lang="ko-KR" altLang="en-US" sz="4000" dirty="0" smtClean="0">
                <a:solidFill>
                  <a:schemeClr val="tx1"/>
                </a:solidFill>
              </a:rPr>
              <a:t>와 </a:t>
            </a:r>
            <a:r>
              <a:rPr lang="en-US" altLang="ko-KR" sz="4000" dirty="0" smtClean="0">
                <a:solidFill>
                  <a:schemeClr val="tx1"/>
                </a:solidFill>
              </a:rPr>
              <a:t>FOOTER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28261866" y="4942739"/>
            <a:ext cx="2667000" cy="2362200"/>
          </a:xfrm>
          <a:prstGeom prst="wedgeRectCallout">
            <a:avLst>
              <a:gd name="adj1" fmla="val -119509"/>
              <a:gd name="adj2" fmla="val -32351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제목으로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검색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21457444" y="12940506"/>
            <a:ext cx="3505200" cy="1752600"/>
          </a:xfrm>
          <a:prstGeom prst="wedgeRectCallout">
            <a:avLst>
              <a:gd name="adj1" fmla="val -117600"/>
              <a:gd name="adj2" fmla="val -2360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err="1" smtClean="0">
                <a:solidFill>
                  <a:schemeClr val="tx1"/>
                </a:solidFill>
              </a:rPr>
              <a:t>페이징</a:t>
            </a:r>
            <a:r>
              <a:rPr lang="ko-KR" altLang="en-US" sz="4000" dirty="0" smtClean="0">
                <a:solidFill>
                  <a:schemeClr val="tx1"/>
                </a:solidFill>
              </a:rPr>
              <a:t> 처리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13685044" y="7674788"/>
            <a:ext cx="2667000" cy="2362200"/>
          </a:xfrm>
          <a:prstGeom prst="wedgeRectCallout">
            <a:avLst>
              <a:gd name="adj1" fmla="val -124526"/>
              <a:gd name="adj2" fmla="val -7106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상세 정보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확인 가능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13/29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[10/24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244" y="2805906"/>
            <a:ext cx="15087600" cy="151870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사각형 설명선 3"/>
          <p:cNvSpPr/>
          <p:nvPr/>
        </p:nvSpPr>
        <p:spPr>
          <a:xfrm>
            <a:off x="15285244" y="10399445"/>
            <a:ext cx="6705600" cy="2362200"/>
          </a:xfrm>
          <a:prstGeom prst="wedgeRectCallout">
            <a:avLst>
              <a:gd name="adj1" fmla="val -33130"/>
              <a:gd name="adj2" fmla="val 10927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책 삭제</a:t>
            </a:r>
            <a:r>
              <a:rPr lang="en-US" altLang="ko-KR" sz="4000" dirty="0" smtClean="0">
                <a:solidFill>
                  <a:schemeClr val="tx1"/>
                </a:solidFill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</a:rPr>
              <a:t>수정 및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책 주문 진행 가능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14/29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[11/24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4011"/>
          <a:stretch/>
        </p:blipFill>
        <p:spPr>
          <a:xfrm>
            <a:off x="1721644" y="4253706"/>
            <a:ext cx="29441232" cy="116395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21838444" y="7948175"/>
            <a:ext cx="7162800" cy="2158278"/>
          </a:xfrm>
          <a:prstGeom prst="wedgeRectCallout">
            <a:avLst>
              <a:gd name="adj1" fmla="val -148545"/>
              <a:gd name="adj2" fmla="val 237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도서 주문 진행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bookid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15/29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4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[12/24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4" y="2805906"/>
            <a:ext cx="24155400" cy="151133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사각형 설명선 3"/>
          <p:cNvSpPr/>
          <p:nvPr/>
        </p:nvSpPr>
        <p:spPr>
          <a:xfrm>
            <a:off x="17037844" y="6234906"/>
            <a:ext cx="6705600" cy="2362200"/>
          </a:xfrm>
          <a:prstGeom prst="wedgeRectCallout">
            <a:avLst>
              <a:gd name="adj1" fmla="val -55746"/>
              <a:gd name="adj2" fmla="val 127209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파일 첨부하여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이미지 추가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18028444" y="10408570"/>
            <a:ext cx="3505200" cy="2362200"/>
          </a:xfrm>
          <a:prstGeom prst="wedgeRectCallout">
            <a:avLst>
              <a:gd name="adj1" fmla="val -179182"/>
              <a:gd name="adj2" fmla="val 352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정보 누락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여부 체크 후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등록 진행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150644" y="4482306"/>
            <a:ext cx="3505200" cy="1752600"/>
          </a:xfrm>
          <a:prstGeom prst="wedgeRectCallout">
            <a:avLst>
              <a:gd name="adj1" fmla="val 49238"/>
              <a:gd name="adj2" fmla="val 139195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10</a:t>
            </a:r>
            <a:r>
              <a:rPr lang="ko-KR" altLang="en-US" sz="4000" dirty="0" smtClean="0">
                <a:solidFill>
                  <a:schemeClr val="tx1"/>
                </a:solidFill>
              </a:rPr>
              <a:t>자리 혹은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13</a:t>
            </a:r>
            <a:r>
              <a:rPr lang="ko-KR" altLang="en-US" sz="4000" dirty="0" smtClean="0">
                <a:solidFill>
                  <a:schemeClr val="tx1"/>
                </a:solidFill>
              </a:rPr>
              <a:t>자리 체크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1020" y="3301206"/>
            <a:ext cx="8056162" cy="2362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28620244" y="6556008"/>
            <a:ext cx="3505200" cy="2362200"/>
          </a:xfrm>
          <a:prstGeom prst="wedgeRectCallout">
            <a:avLst>
              <a:gd name="adj1" fmla="val 25060"/>
              <a:gd name="adj2" fmla="val -11354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정보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누락시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알림창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16/29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1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[13/24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44" y="3339306"/>
            <a:ext cx="24993600" cy="13342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19704844" y="7835106"/>
            <a:ext cx="7162800" cy="2158278"/>
          </a:xfrm>
          <a:prstGeom prst="wedgeRectCallout">
            <a:avLst>
              <a:gd name="adj1" fmla="val -100284"/>
              <a:gd name="adj2" fmla="val 116778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상세 정보의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데이터를 기반으로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정보</a:t>
            </a:r>
            <a:r>
              <a:rPr lang="en-US" altLang="ko-KR" sz="4000" dirty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수정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17/29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[14/24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4011"/>
          <a:stretch/>
        </p:blipFill>
        <p:spPr>
          <a:xfrm>
            <a:off x="6979444" y="2912055"/>
            <a:ext cx="19659600" cy="7772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215" y="10929358"/>
            <a:ext cx="15384327" cy="69531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21000244" y="4857671"/>
            <a:ext cx="7162800" cy="2158278"/>
          </a:xfrm>
          <a:prstGeom prst="wedgeRectCallout">
            <a:avLst>
              <a:gd name="adj1" fmla="val -148545"/>
              <a:gd name="adj2" fmla="val 237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도서 주문 진행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bookid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21000244" y="13378425"/>
            <a:ext cx="7162800" cy="2158278"/>
          </a:xfrm>
          <a:prstGeom prst="wedgeRectCallout">
            <a:avLst>
              <a:gd name="adj1" fmla="val -113673"/>
              <a:gd name="adj2" fmla="val -5269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고객으로 주문 진행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4000" dirty="0" smtClean="0">
                <a:solidFill>
                  <a:schemeClr val="tx1"/>
                </a:solidFill>
              </a:rPr>
              <a:t> 고객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18/29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7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FC888AB-84BF-42EC-8FCA-56F938292D91}"/>
              </a:ext>
            </a:extLst>
          </p:cNvPr>
          <p:cNvSpPr>
            <a:spLocks/>
          </p:cNvSpPr>
          <p:nvPr/>
        </p:nvSpPr>
        <p:spPr bwMode="auto">
          <a:xfrm>
            <a:off x="0" y="2729706"/>
            <a:ext cx="32704088" cy="12851607"/>
          </a:xfrm>
          <a:prstGeom prst="rect">
            <a:avLst/>
          </a:pr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3087444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6193844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Number one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00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 2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77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mber 3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71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ber four f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812" y="548945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ber 5 fre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5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1267968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D2Coding" panose="020B0609020101020101" pitchFamily="49" charset="-127"/>
                <a:ea typeface="Noto Sans KR" panose="020B0500000000000000"/>
              </a:rPr>
              <a:t>프로젝트 개요</a:t>
            </a:r>
            <a:endParaRPr lang="ko-KR" altLang="en-US" sz="6000" dirty="0">
              <a:solidFill>
                <a:schemeClr val="bg1"/>
              </a:solidFill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7762046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latin typeface="D2Coding" panose="020B0609020101020101" pitchFamily="49" charset="-127"/>
                <a:ea typeface="Noto Sans KR" panose="020B0500000000000000"/>
              </a:rPr>
              <a:t>팀원</a:t>
            </a:r>
            <a:endParaRPr lang="en-US" altLang="ko-KR" sz="6000" dirty="0" smtClean="0"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smtClean="0">
                <a:latin typeface="D2Coding" panose="020B0609020101020101" pitchFamily="49" charset="-127"/>
                <a:ea typeface="Noto Sans KR" panose="020B0500000000000000"/>
              </a:rPr>
              <a:t>소개</a:t>
            </a:r>
            <a:endParaRPr lang="ko-KR" altLang="en-US" sz="6000" dirty="0"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1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14366240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프로젝트</a:t>
            </a:r>
            <a:endParaRPr lang="en-US" altLang="ko-KR" sz="6000" dirty="0" smtClean="0">
              <a:solidFill>
                <a:prstClr val="white"/>
              </a:solidFill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err="1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진행순서</a:t>
            </a:r>
            <a:endParaRPr lang="ko-KR" altLang="en-US" sz="6000" dirty="0"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20881181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latin typeface="D2Coding" panose="020B0609020101020101" pitchFamily="49" charset="-127"/>
                <a:ea typeface="Noto Sans KR" panose="020B0500000000000000"/>
              </a:rPr>
              <a:t>프로젝트</a:t>
            </a:r>
            <a:endParaRPr lang="en-US" altLang="ko-KR" sz="6000" dirty="0" smtClean="0"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err="1" smtClean="0">
                <a:latin typeface="D2Coding" panose="020B0609020101020101" pitchFamily="49" charset="-127"/>
                <a:ea typeface="Noto Sans KR" panose="020B0500000000000000"/>
              </a:rPr>
              <a:t>수행결과</a:t>
            </a:r>
            <a:endParaRPr lang="ko-KR" altLang="en-US" sz="6000" dirty="0"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27477244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자체</a:t>
            </a:r>
            <a:endParaRPr lang="en-US" altLang="ko-KR" sz="6000" dirty="0" smtClean="0">
              <a:solidFill>
                <a:prstClr val="white"/>
              </a:solidFill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err="1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평가의견</a:t>
            </a:r>
            <a:endParaRPr lang="en-US" altLang="ko-KR" sz="6000" dirty="0" smtClean="0">
              <a:solidFill>
                <a:prstClr val="white"/>
              </a:solidFill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[15/24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44" y="3339306"/>
            <a:ext cx="29295470" cy="12877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331244" y="6234906"/>
            <a:ext cx="4267200" cy="4572000"/>
          </a:xfrm>
          <a:prstGeom prst="rect">
            <a:avLst/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목록과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마찬가지로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일관된 </a:t>
            </a:r>
            <a:r>
              <a:rPr lang="en-US" altLang="ko-KR" sz="4000" dirty="0" smtClean="0">
                <a:solidFill>
                  <a:schemeClr val="tx1"/>
                </a:solidFill>
              </a:rPr>
              <a:t>UI </a:t>
            </a:r>
            <a:r>
              <a:rPr lang="ko-KR" altLang="en-US" sz="4000" dirty="0" smtClean="0">
                <a:solidFill>
                  <a:schemeClr val="tx1"/>
                </a:solidFill>
              </a:rPr>
              <a:t>구조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19/29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[16/24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2" y="4025106"/>
            <a:ext cx="29435323" cy="1143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6522244" y="10197306"/>
            <a:ext cx="7162800" cy="2158278"/>
          </a:xfrm>
          <a:prstGeom prst="wedgeRectCallout">
            <a:avLst>
              <a:gd name="adj1" fmla="val 48238"/>
              <a:gd name="adj2" fmla="val -116758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주소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4000" dirty="0" smtClean="0">
                <a:solidFill>
                  <a:schemeClr val="tx1"/>
                </a:solidFill>
              </a:rPr>
              <a:t> 다음 주소</a:t>
            </a:r>
            <a:r>
              <a:rPr lang="en-US" altLang="ko-KR" sz="4000" dirty="0" smtClean="0">
                <a:solidFill>
                  <a:schemeClr val="tx1"/>
                </a:solidFill>
              </a:rPr>
              <a:t> API </a:t>
            </a:r>
            <a:r>
              <a:rPr lang="ko-KR" altLang="en-US" sz="4000" dirty="0" smtClean="0">
                <a:solidFill>
                  <a:schemeClr val="tx1"/>
                </a:solidFill>
              </a:rPr>
              <a:t>호출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[17/24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4" y="3263106"/>
            <a:ext cx="28792916" cy="1219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19552444" y="8444706"/>
            <a:ext cx="7162800" cy="2158278"/>
          </a:xfrm>
          <a:prstGeom prst="wedgeRectCallout">
            <a:avLst>
              <a:gd name="adj1" fmla="val -64476"/>
              <a:gd name="adj2" fmla="val 795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고객 정보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추가 수정 삭제 가능하며</a:t>
            </a:r>
            <a:r>
              <a:rPr lang="en-US" altLang="ko-KR" sz="4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고객으로 도서 주문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21/29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[18/24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44" y="3644106"/>
            <a:ext cx="28998699" cy="13106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22905244" y="7149306"/>
            <a:ext cx="7162800" cy="2158278"/>
          </a:xfrm>
          <a:prstGeom prst="wedgeRectCallout">
            <a:avLst>
              <a:gd name="adj1" fmla="val -116475"/>
              <a:gd name="adj2" fmla="val 51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고객으로 주문 진행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4000" dirty="0" smtClean="0">
                <a:solidFill>
                  <a:schemeClr val="tx1"/>
                </a:solidFill>
              </a:rPr>
              <a:t> 고객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22/29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8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[19/24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173484"/>
            <a:ext cx="32047544" cy="12268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22600444" y="5625306"/>
            <a:ext cx="7162800" cy="2158278"/>
          </a:xfrm>
          <a:prstGeom prst="wedgeRectCallout">
            <a:avLst>
              <a:gd name="adj1" fmla="val -116475"/>
              <a:gd name="adj2" fmla="val 51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고객 </a:t>
            </a:r>
            <a:r>
              <a:rPr lang="en-US" altLang="ko-KR" sz="4000" dirty="0" smtClean="0">
                <a:solidFill>
                  <a:schemeClr val="tx1"/>
                </a:solidFill>
              </a:rPr>
              <a:t>ID</a:t>
            </a:r>
            <a:r>
              <a:rPr lang="ko-KR" altLang="en-US" sz="4000" dirty="0" smtClean="0">
                <a:solidFill>
                  <a:schemeClr val="tx1"/>
                </a:solidFill>
              </a:rPr>
              <a:t>를 제외한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나머지 정보 수정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23/29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4" y="2958306"/>
            <a:ext cx="31623000" cy="138680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731044" y="4406106"/>
            <a:ext cx="4343400" cy="6629400"/>
          </a:xfrm>
          <a:prstGeom prst="wedgeRectCallout">
            <a:avLst>
              <a:gd name="adj1" fmla="val 63674"/>
              <a:gd name="adj2" fmla="val -21253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고객 이름이나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이름으로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검색 가능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total_order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뷰로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화면 출력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5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21/24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4" y="2653506"/>
            <a:ext cx="31834362" cy="1272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21381244" y="4329906"/>
            <a:ext cx="4343400" cy="6629400"/>
          </a:xfrm>
          <a:prstGeom prst="wedgeRectCallout">
            <a:avLst>
              <a:gd name="adj1" fmla="val -110909"/>
              <a:gd name="adj2" fmla="val 1623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주문 화면에서도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주문 화면으로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이동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25/29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9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22/24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2805906"/>
            <a:ext cx="29870400" cy="14404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18257044" y="10730706"/>
            <a:ext cx="7162800" cy="2158278"/>
          </a:xfrm>
          <a:prstGeom prst="wedgeRectCallout">
            <a:avLst>
              <a:gd name="adj1" fmla="val -62919"/>
              <a:gd name="adj2" fmla="val 6201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주문 정보 삭제 및 수정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26/29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23/24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44" y="2882106"/>
            <a:ext cx="28575000" cy="141830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23057644" y="5015706"/>
            <a:ext cx="4343400" cy="6629400"/>
          </a:xfrm>
          <a:prstGeom prst="wedgeRectCallout">
            <a:avLst>
              <a:gd name="adj1" fmla="val -121179"/>
              <a:gd name="adj2" fmla="val 1911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s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aleprice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기능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도서의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원가보다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저렴한 가격으로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주문 수정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kumimoji="0" lang="en-US" altLang="ko-KR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[24/24]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05" y="3796506"/>
            <a:ext cx="25699878" cy="1219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사각형 설명선 4"/>
          <p:cNvSpPr/>
          <p:nvPr/>
        </p:nvSpPr>
        <p:spPr>
          <a:xfrm>
            <a:off x="23591044" y="6006306"/>
            <a:ext cx="4343400" cy="6629400"/>
          </a:xfrm>
          <a:prstGeom prst="wedgeRectCallout">
            <a:avLst>
              <a:gd name="adj1" fmla="val -101153"/>
              <a:gd name="adj2" fmla="val 1171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차트를 활용하여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가격대별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현황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일목요연하게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표시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28/29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9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7EBC14D5-EECC-4260-A224-6848C20C018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350"/>
            <a:ext cx="32704088" cy="184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476BC-1CE5-4E1B-A0E0-BE33780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32704088" cy="183943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FF5BD5E-1C81-430B-9826-66F7494D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1638"/>
            <a:ext cx="32704088" cy="6575425"/>
          </a:xfrm>
          <a:prstGeom prst="rect">
            <a:avLst/>
          </a:pr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04" name="Rectangle 58">
            <a:extLst>
              <a:ext uri="{FF2B5EF4-FFF2-40B4-BE49-F238E27FC236}">
                <a16:creationId xmlns:a16="http://schemas.microsoft.com/office/drawing/2014/main" id="{246147D8-F286-4A59-901D-6647A432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0"/>
            <a:ext cx="684212" cy="1946275"/>
          </a:xfrm>
          <a:prstGeom prst="rect">
            <a:avLst/>
          </a:pr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kumimoji="0" lang="ko-KR" altLang="en-US" sz="115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5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0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254960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7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6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8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06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0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결과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5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8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174188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7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4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8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4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0844" y="9299575"/>
            <a:ext cx="4695773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(https://www.data.go.kr)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d3</a:t>
            </a:r>
            <a:endParaRPr lang="en-US" altLang="ko-KR" sz="27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Eclipse + Spring Framework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Server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네이버 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API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MySQL DBMS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Python Data Parsing(CSV)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0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8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활용장비</a:t>
            </a:r>
            <a:r>
              <a:rPr kumimoji="0" lang="en-US" altLang="ko-KR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재료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6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93416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2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2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504" y="9419630"/>
            <a:ext cx="4841069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가격대별 도서의 수를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 사이트에서 볼 수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있지만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 d3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한 눈에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볼 수 있도록 개발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데이터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데이터 및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데이터를 전산화하여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 가능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endParaRPr lang="en-US" altLang="ko-KR" sz="2700" dirty="0">
              <a:solidFill>
                <a:prstClr val="black"/>
              </a:solidFill>
              <a:ea typeface="Noto Sans KR" panose="020B0500000000000000"/>
            </a:endParaRPr>
          </a:p>
          <a:p>
            <a:pPr marL="285750" lvl="0" indent="-28575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700" dirty="0">
              <a:ea typeface="Noto Sans KR" panose="020B0500000000000000"/>
            </a:endParaRPr>
          </a:p>
        </p:txBody>
      </p:sp>
      <p:sp>
        <p:nvSpPr>
          <p:cNvPr id="42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6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44" y="4558506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1264444" y="4558506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094" y="8941628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019" y="4802981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10" y="9446753"/>
            <a:ext cx="4974119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서점에서 실제 활용 가능한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관리 서비스를 개발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공공데이터기반의 </a:t>
            </a: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웹차트를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가격대별 도서의 수를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파악하기 용이한 웹 서비스 개발 </a:t>
            </a: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45" y="7652544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7458" y="9378258"/>
            <a:ext cx="5068695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가격대 별 도서의 수를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차트를 통하여 한 눈에 볼 수 있음</a:t>
            </a:r>
            <a:endParaRPr lang="en-US" altLang="ko-KR" sz="27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7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데이터를 전산화하여 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체계적으로 관리할 수 있게 됨</a:t>
            </a: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7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A6893C0E-8AA8-46E4-97C7-E67B853A1C2D}"/>
              </a:ext>
            </a:extLst>
          </p:cNvPr>
          <p:cNvSpPr>
            <a:spLocks/>
          </p:cNvSpPr>
          <p:nvPr/>
        </p:nvSpPr>
        <p:spPr bwMode="auto">
          <a:xfrm>
            <a:off x="24963438" y="3887788"/>
            <a:ext cx="7740650" cy="13620750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  <a:close/>
              </a:path>
            </a:pathLst>
          </a:custGeom>
          <a:solidFill>
            <a:srgbClr val="6E8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923E371-C489-489D-8AE5-A4503F410F39}"/>
              </a:ext>
            </a:extLst>
          </p:cNvPr>
          <p:cNvSpPr>
            <a:spLocks/>
          </p:cNvSpPr>
          <p:nvPr/>
        </p:nvSpPr>
        <p:spPr bwMode="auto">
          <a:xfrm>
            <a:off x="24963438" y="3887788"/>
            <a:ext cx="7740650" cy="13620750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11" name="Picture 39">
            <a:extLst>
              <a:ext uri="{FF2B5EF4-FFF2-40B4-BE49-F238E27FC236}">
                <a16:creationId xmlns:a16="http://schemas.microsoft.com/office/drawing/2014/main" id="{F6F54C02-D263-4FAB-8233-3322B612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388" y="3827463"/>
            <a:ext cx="7759700" cy="136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40">
            <a:extLst>
              <a:ext uri="{FF2B5EF4-FFF2-40B4-BE49-F238E27FC236}">
                <a16:creationId xmlns:a16="http://schemas.microsoft.com/office/drawing/2014/main" id="{F48D193D-FE5F-4CFB-A7CE-AC8AAF4EF5CB}"/>
              </a:ext>
            </a:extLst>
          </p:cNvPr>
          <p:cNvSpPr>
            <a:spLocks/>
          </p:cNvSpPr>
          <p:nvPr/>
        </p:nvSpPr>
        <p:spPr bwMode="auto">
          <a:xfrm>
            <a:off x="26565225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5 w 255"/>
              <a:gd name="T19" fmla="*/ 233 h 255"/>
              <a:gd name="T20" fmla="*/ 67 w 255"/>
              <a:gd name="T21" fmla="*/ 239 h 255"/>
              <a:gd name="T22" fmla="*/ 77 w 255"/>
              <a:gd name="T23" fmla="*/ 245 h 255"/>
              <a:gd name="T24" fmla="*/ 89 w 255"/>
              <a:gd name="T25" fmla="*/ 249 h 255"/>
              <a:gd name="T26" fmla="*/ 101 w 255"/>
              <a:gd name="T27" fmla="*/ 253 h 255"/>
              <a:gd name="T28" fmla="*/ 115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51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51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5 w 255"/>
              <a:gd name="T95" fmla="*/ 0 h 255"/>
              <a:gd name="T96" fmla="*/ 101 w 255"/>
              <a:gd name="T97" fmla="*/ 2 h 255"/>
              <a:gd name="T98" fmla="*/ 89 w 255"/>
              <a:gd name="T99" fmla="*/ 6 h 255"/>
              <a:gd name="T100" fmla="*/ 77 w 255"/>
              <a:gd name="T101" fmla="*/ 10 h 255"/>
              <a:gd name="T102" fmla="*/ 67 w 255"/>
              <a:gd name="T103" fmla="*/ 16 h 255"/>
              <a:gd name="T104" fmla="*/ 55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5" y="233"/>
                </a:lnTo>
                <a:lnTo>
                  <a:pt x="67" y="239"/>
                </a:lnTo>
                <a:lnTo>
                  <a:pt x="77" y="245"/>
                </a:lnTo>
                <a:lnTo>
                  <a:pt x="89" y="249"/>
                </a:lnTo>
                <a:lnTo>
                  <a:pt x="101" y="253"/>
                </a:lnTo>
                <a:lnTo>
                  <a:pt x="115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51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51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5" y="0"/>
                </a:lnTo>
                <a:lnTo>
                  <a:pt x="101" y="2"/>
                </a:lnTo>
                <a:lnTo>
                  <a:pt x="89" y="6"/>
                </a:lnTo>
                <a:lnTo>
                  <a:pt x="77" y="10"/>
                </a:lnTo>
                <a:lnTo>
                  <a:pt x="67" y="16"/>
                </a:lnTo>
                <a:lnTo>
                  <a:pt x="55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DE0CB812-1C68-4B60-82D2-C4B073D4D86E}"/>
              </a:ext>
            </a:extLst>
          </p:cNvPr>
          <p:cNvSpPr>
            <a:spLocks/>
          </p:cNvSpPr>
          <p:nvPr/>
        </p:nvSpPr>
        <p:spPr bwMode="auto">
          <a:xfrm>
            <a:off x="27379613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6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6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6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6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88720FE1-B9F5-413D-8938-E2DAE4FE2B79}"/>
              </a:ext>
            </a:extLst>
          </p:cNvPr>
          <p:cNvSpPr>
            <a:spLocks/>
          </p:cNvSpPr>
          <p:nvPr/>
        </p:nvSpPr>
        <p:spPr bwMode="auto">
          <a:xfrm>
            <a:off x="28194000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4 w 255"/>
              <a:gd name="T29" fmla="*/ 255 h 255"/>
              <a:gd name="T30" fmla="*/ 128 w 255"/>
              <a:gd name="T31" fmla="*/ 255 h 255"/>
              <a:gd name="T32" fmla="*/ 128 w 255"/>
              <a:gd name="T33" fmla="*/ 255 h 255"/>
              <a:gd name="T34" fmla="*/ 142 w 255"/>
              <a:gd name="T35" fmla="*/ 255 h 255"/>
              <a:gd name="T36" fmla="*/ 154 w 255"/>
              <a:gd name="T37" fmla="*/ 253 h 255"/>
              <a:gd name="T38" fmla="*/ 166 w 255"/>
              <a:gd name="T39" fmla="*/ 249 h 255"/>
              <a:gd name="T40" fmla="*/ 178 w 255"/>
              <a:gd name="T41" fmla="*/ 245 h 255"/>
              <a:gd name="T42" fmla="*/ 190 w 255"/>
              <a:gd name="T43" fmla="*/ 239 h 255"/>
              <a:gd name="T44" fmla="*/ 199 w 255"/>
              <a:gd name="T45" fmla="*/ 233 h 255"/>
              <a:gd name="T46" fmla="*/ 217 w 255"/>
              <a:gd name="T47" fmla="*/ 217 h 255"/>
              <a:gd name="T48" fmla="*/ 233 w 255"/>
              <a:gd name="T49" fmla="*/ 199 h 255"/>
              <a:gd name="T50" fmla="*/ 239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39 w 255"/>
              <a:gd name="T73" fmla="*/ 66 h 255"/>
              <a:gd name="T74" fmla="*/ 233 w 255"/>
              <a:gd name="T75" fmla="*/ 56 h 255"/>
              <a:gd name="T76" fmla="*/ 217 w 255"/>
              <a:gd name="T77" fmla="*/ 38 h 255"/>
              <a:gd name="T78" fmla="*/ 199 w 255"/>
              <a:gd name="T79" fmla="*/ 22 h 255"/>
              <a:gd name="T80" fmla="*/ 190 w 255"/>
              <a:gd name="T81" fmla="*/ 16 h 255"/>
              <a:gd name="T82" fmla="*/ 178 w 255"/>
              <a:gd name="T83" fmla="*/ 10 h 255"/>
              <a:gd name="T84" fmla="*/ 166 w 255"/>
              <a:gd name="T85" fmla="*/ 6 h 255"/>
              <a:gd name="T86" fmla="*/ 154 w 255"/>
              <a:gd name="T87" fmla="*/ 2 h 255"/>
              <a:gd name="T88" fmla="*/ 142 w 255"/>
              <a:gd name="T89" fmla="*/ 0 h 255"/>
              <a:gd name="T90" fmla="*/ 128 w 255"/>
              <a:gd name="T91" fmla="*/ 0 h 255"/>
              <a:gd name="T92" fmla="*/ 128 w 255"/>
              <a:gd name="T93" fmla="*/ 0 h 255"/>
              <a:gd name="T94" fmla="*/ 114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4" y="255"/>
                </a:lnTo>
                <a:lnTo>
                  <a:pt x="128" y="255"/>
                </a:lnTo>
                <a:lnTo>
                  <a:pt x="128" y="255"/>
                </a:lnTo>
                <a:lnTo>
                  <a:pt x="142" y="255"/>
                </a:lnTo>
                <a:lnTo>
                  <a:pt x="154" y="253"/>
                </a:lnTo>
                <a:lnTo>
                  <a:pt x="166" y="249"/>
                </a:lnTo>
                <a:lnTo>
                  <a:pt x="178" y="245"/>
                </a:lnTo>
                <a:lnTo>
                  <a:pt x="190" y="239"/>
                </a:lnTo>
                <a:lnTo>
                  <a:pt x="199" y="233"/>
                </a:lnTo>
                <a:lnTo>
                  <a:pt x="217" y="217"/>
                </a:lnTo>
                <a:lnTo>
                  <a:pt x="233" y="199"/>
                </a:lnTo>
                <a:lnTo>
                  <a:pt x="239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39" y="66"/>
                </a:lnTo>
                <a:lnTo>
                  <a:pt x="233" y="56"/>
                </a:lnTo>
                <a:lnTo>
                  <a:pt x="217" y="38"/>
                </a:lnTo>
                <a:lnTo>
                  <a:pt x="199" y="22"/>
                </a:lnTo>
                <a:lnTo>
                  <a:pt x="190" y="16"/>
                </a:lnTo>
                <a:lnTo>
                  <a:pt x="178" y="10"/>
                </a:lnTo>
                <a:lnTo>
                  <a:pt x="166" y="6"/>
                </a:lnTo>
                <a:lnTo>
                  <a:pt x="154" y="2"/>
                </a:lnTo>
                <a:lnTo>
                  <a:pt x="142" y="0"/>
                </a:lnTo>
                <a:lnTo>
                  <a:pt x="128" y="0"/>
                </a:lnTo>
                <a:lnTo>
                  <a:pt x="128" y="0"/>
                </a:lnTo>
                <a:lnTo>
                  <a:pt x="114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6FE9E15F-9153-42DF-BC20-C5D0701E376A}"/>
              </a:ext>
            </a:extLst>
          </p:cNvPr>
          <p:cNvSpPr>
            <a:spLocks/>
          </p:cNvSpPr>
          <p:nvPr/>
        </p:nvSpPr>
        <p:spPr bwMode="auto">
          <a:xfrm>
            <a:off x="0" y="3375025"/>
            <a:ext cx="8034338" cy="14133512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  <a:close/>
              </a:path>
            </a:pathLst>
          </a:custGeom>
          <a:solidFill>
            <a:srgbClr val="545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4D68F8B8-FA4F-4350-A678-206DAF5349F6}"/>
              </a:ext>
            </a:extLst>
          </p:cNvPr>
          <p:cNvSpPr>
            <a:spLocks/>
          </p:cNvSpPr>
          <p:nvPr/>
        </p:nvSpPr>
        <p:spPr bwMode="auto">
          <a:xfrm>
            <a:off x="0" y="3375025"/>
            <a:ext cx="8034338" cy="14133512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17" name="Picture 45">
            <a:extLst>
              <a:ext uri="{FF2B5EF4-FFF2-40B4-BE49-F238E27FC236}">
                <a16:creationId xmlns:a16="http://schemas.microsoft.com/office/drawing/2014/main" id="{67127016-F3C0-4988-B244-4119A62F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305175"/>
            <a:ext cx="8053388" cy="142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reeform 46">
            <a:extLst>
              <a:ext uri="{FF2B5EF4-FFF2-40B4-BE49-F238E27FC236}">
                <a16:creationId xmlns:a16="http://schemas.microsoft.com/office/drawing/2014/main" id="{F321A7FC-8A17-48B2-87C2-F21499F1780D}"/>
              </a:ext>
            </a:extLst>
          </p:cNvPr>
          <p:cNvSpPr>
            <a:spLocks/>
          </p:cNvSpPr>
          <p:nvPr/>
        </p:nvSpPr>
        <p:spPr bwMode="auto">
          <a:xfrm>
            <a:off x="5953125" y="11618913"/>
            <a:ext cx="420688" cy="422275"/>
          </a:xfrm>
          <a:custGeom>
            <a:avLst/>
            <a:gdLst>
              <a:gd name="T0" fmla="*/ 265 w 265"/>
              <a:gd name="T1" fmla="*/ 134 h 266"/>
              <a:gd name="T2" fmla="*/ 261 w 265"/>
              <a:gd name="T3" fmla="*/ 160 h 266"/>
              <a:gd name="T4" fmla="*/ 255 w 265"/>
              <a:gd name="T5" fmla="*/ 186 h 266"/>
              <a:gd name="T6" fmla="*/ 241 w 265"/>
              <a:gd name="T7" fmla="*/ 208 h 266"/>
              <a:gd name="T8" fmla="*/ 225 w 265"/>
              <a:gd name="T9" fmla="*/ 228 h 266"/>
              <a:gd name="T10" fmla="*/ 205 w 265"/>
              <a:gd name="T11" fmla="*/ 244 h 266"/>
              <a:gd name="T12" fmla="*/ 183 w 265"/>
              <a:gd name="T13" fmla="*/ 256 h 266"/>
              <a:gd name="T14" fmla="*/ 159 w 265"/>
              <a:gd name="T15" fmla="*/ 264 h 266"/>
              <a:gd name="T16" fmla="*/ 131 w 265"/>
              <a:gd name="T17" fmla="*/ 266 h 266"/>
              <a:gd name="T18" fmla="*/ 117 w 265"/>
              <a:gd name="T19" fmla="*/ 266 h 266"/>
              <a:gd name="T20" fmla="*/ 91 w 265"/>
              <a:gd name="T21" fmla="*/ 260 h 266"/>
              <a:gd name="T22" fmla="*/ 68 w 265"/>
              <a:gd name="T23" fmla="*/ 250 h 266"/>
              <a:gd name="T24" fmla="*/ 48 w 265"/>
              <a:gd name="T25" fmla="*/ 236 h 266"/>
              <a:gd name="T26" fmla="*/ 30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2 w 265"/>
              <a:gd name="T41" fmla="*/ 60 h 266"/>
              <a:gd name="T42" fmla="*/ 38 w 265"/>
              <a:gd name="T43" fmla="*/ 40 h 266"/>
              <a:gd name="T44" fmla="*/ 58 w 265"/>
              <a:gd name="T45" fmla="*/ 24 h 266"/>
              <a:gd name="T46" fmla="*/ 79 w 265"/>
              <a:gd name="T47" fmla="*/ 12 h 266"/>
              <a:gd name="T48" fmla="*/ 105 w 265"/>
              <a:gd name="T49" fmla="*/ 4 h 266"/>
              <a:gd name="T50" fmla="*/ 131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1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1" y="208"/>
                </a:lnTo>
                <a:lnTo>
                  <a:pt x="235" y="218"/>
                </a:lnTo>
                <a:lnTo>
                  <a:pt x="225" y="228"/>
                </a:lnTo>
                <a:lnTo>
                  <a:pt x="217" y="236"/>
                </a:lnTo>
                <a:lnTo>
                  <a:pt x="205" y="244"/>
                </a:lnTo>
                <a:lnTo>
                  <a:pt x="195" y="250"/>
                </a:lnTo>
                <a:lnTo>
                  <a:pt x="183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1" y="266"/>
                </a:lnTo>
                <a:lnTo>
                  <a:pt x="131" y="266"/>
                </a:lnTo>
                <a:lnTo>
                  <a:pt x="117" y="266"/>
                </a:lnTo>
                <a:lnTo>
                  <a:pt x="105" y="264"/>
                </a:lnTo>
                <a:lnTo>
                  <a:pt x="91" y="260"/>
                </a:lnTo>
                <a:lnTo>
                  <a:pt x="79" y="256"/>
                </a:lnTo>
                <a:lnTo>
                  <a:pt x="68" y="250"/>
                </a:lnTo>
                <a:lnTo>
                  <a:pt x="58" y="244"/>
                </a:lnTo>
                <a:lnTo>
                  <a:pt x="48" y="236"/>
                </a:lnTo>
                <a:lnTo>
                  <a:pt x="38" y="228"/>
                </a:lnTo>
                <a:lnTo>
                  <a:pt x="30" y="218"/>
                </a:lnTo>
                <a:lnTo>
                  <a:pt x="22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2" y="60"/>
                </a:lnTo>
                <a:lnTo>
                  <a:pt x="30" y="50"/>
                </a:lnTo>
                <a:lnTo>
                  <a:pt x="38" y="40"/>
                </a:lnTo>
                <a:lnTo>
                  <a:pt x="48" y="30"/>
                </a:lnTo>
                <a:lnTo>
                  <a:pt x="58" y="24"/>
                </a:lnTo>
                <a:lnTo>
                  <a:pt x="68" y="16"/>
                </a:lnTo>
                <a:lnTo>
                  <a:pt x="79" y="12"/>
                </a:lnTo>
                <a:lnTo>
                  <a:pt x="91" y="6"/>
                </a:lnTo>
                <a:lnTo>
                  <a:pt x="105" y="4"/>
                </a:lnTo>
                <a:lnTo>
                  <a:pt x="117" y="2"/>
                </a:lnTo>
                <a:lnTo>
                  <a:pt x="131" y="0"/>
                </a:lnTo>
                <a:lnTo>
                  <a:pt x="131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3" y="12"/>
                </a:lnTo>
                <a:lnTo>
                  <a:pt x="195" y="16"/>
                </a:lnTo>
                <a:lnTo>
                  <a:pt x="205" y="24"/>
                </a:lnTo>
                <a:lnTo>
                  <a:pt x="217" y="30"/>
                </a:lnTo>
                <a:lnTo>
                  <a:pt x="225" y="40"/>
                </a:lnTo>
                <a:lnTo>
                  <a:pt x="235" y="50"/>
                </a:lnTo>
                <a:lnTo>
                  <a:pt x="241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1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AFD7C40D-98EF-4F82-9067-CFB1465C6071}"/>
              </a:ext>
            </a:extLst>
          </p:cNvPr>
          <p:cNvSpPr>
            <a:spLocks/>
          </p:cNvSpPr>
          <p:nvPr/>
        </p:nvSpPr>
        <p:spPr bwMode="auto">
          <a:xfrm>
            <a:off x="5106988" y="11618913"/>
            <a:ext cx="420688" cy="422275"/>
          </a:xfrm>
          <a:custGeom>
            <a:avLst/>
            <a:gdLst>
              <a:gd name="T0" fmla="*/ 265 w 265"/>
              <a:gd name="T1" fmla="*/ 134 h 266"/>
              <a:gd name="T2" fmla="*/ 263 w 265"/>
              <a:gd name="T3" fmla="*/ 160 h 266"/>
              <a:gd name="T4" fmla="*/ 255 w 265"/>
              <a:gd name="T5" fmla="*/ 186 h 266"/>
              <a:gd name="T6" fmla="*/ 243 w 265"/>
              <a:gd name="T7" fmla="*/ 208 h 266"/>
              <a:gd name="T8" fmla="*/ 227 w 265"/>
              <a:gd name="T9" fmla="*/ 228 h 266"/>
              <a:gd name="T10" fmla="*/ 207 w 265"/>
              <a:gd name="T11" fmla="*/ 244 h 266"/>
              <a:gd name="T12" fmla="*/ 185 w 265"/>
              <a:gd name="T13" fmla="*/ 256 h 266"/>
              <a:gd name="T14" fmla="*/ 159 w 265"/>
              <a:gd name="T15" fmla="*/ 264 h 266"/>
              <a:gd name="T16" fmla="*/ 133 w 265"/>
              <a:gd name="T17" fmla="*/ 266 h 266"/>
              <a:gd name="T18" fmla="*/ 119 w 265"/>
              <a:gd name="T19" fmla="*/ 266 h 266"/>
              <a:gd name="T20" fmla="*/ 93 w 265"/>
              <a:gd name="T21" fmla="*/ 260 h 266"/>
              <a:gd name="T22" fmla="*/ 69 w 265"/>
              <a:gd name="T23" fmla="*/ 250 h 266"/>
              <a:gd name="T24" fmla="*/ 47 w 265"/>
              <a:gd name="T25" fmla="*/ 236 h 266"/>
              <a:gd name="T26" fmla="*/ 29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1 w 265"/>
              <a:gd name="T41" fmla="*/ 60 h 266"/>
              <a:gd name="T42" fmla="*/ 39 w 265"/>
              <a:gd name="T43" fmla="*/ 40 h 266"/>
              <a:gd name="T44" fmla="*/ 57 w 265"/>
              <a:gd name="T45" fmla="*/ 24 h 266"/>
              <a:gd name="T46" fmla="*/ 81 w 265"/>
              <a:gd name="T47" fmla="*/ 12 h 266"/>
              <a:gd name="T48" fmla="*/ 105 w 265"/>
              <a:gd name="T49" fmla="*/ 4 h 266"/>
              <a:gd name="T50" fmla="*/ 133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3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3" y="208"/>
                </a:lnTo>
                <a:lnTo>
                  <a:pt x="235" y="218"/>
                </a:lnTo>
                <a:lnTo>
                  <a:pt x="227" y="228"/>
                </a:lnTo>
                <a:lnTo>
                  <a:pt x="217" y="236"/>
                </a:lnTo>
                <a:lnTo>
                  <a:pt x="207" y="244"/>
                </a:lnTo>
                <a:lnTo>
                  <a:pt x="195" y="250"/>
                </a:lnTo>
                <a:lnTo>
                  <a:pt x="185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3" y="266"/>
                </a:lnTo>
                <a:lnTo>
                  <a:pt x="133" y="266"/>
                </a:lnTo>
                <a:lnTo>
                  <a:pt x="119" y="266"/>
                </a:lnTo>
                <a:lnTo>
                  <a:pt x="105" y="264"/>
                </a:lnTo>
                <a:lnTo>
                  <a:pt x="93" y="260"/>
                </a:lnTo>
                <a:lnTo>
                  <a:pt x="81" y="256"/>
                </a:lnTo>
                <a:lnTo>
                  <a:pt x="69" y="250"/>
                </a:lnTo>
                <a:lnTo>
                  <a:pt x="57" y="244"/>
                </a:lnTo>
                <a:lnTo>
                  <a:pt x="47" y="236"/>
                </a:lnTo>
                <a:lnTo>
                  <a:pt x="39" y="228"/>
                </a:lnTo>
                <a:lnTo>
                  <a:pt x="29" y="218"/>
                </a:lnTo>
                <a:lnTo>
                  <a:pt x="21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1" y="60"/>
                </a:lnTo>
                <a:lnTo>
                  <a:pt x="29" y="50"/>
                </a:lnTo>
                <a:lnTo>
                  <a:pt x="39" y="40"/>
                </a:lnTo>
                <a:lnTo>
                  <a:pt x="47" y="30"/>
                </a:lnTo>
                <a:lnTo>
                  <a:pt x="57" y="24"/>
                </a:lnTo>
                <a:lnTo>
                  <a:pt x="69" y="16"/>
                </a:lnTo>
                <a:lnTo>
                  <a:pt x="81" y="12"/>
                </a:lnTo>
                <a:lnTo>
                  <a:pt x="93" y="6"/>
                </a:lnTo>
                <a:lnTo>
                  <a:pt x="105" y="4"/>
                </a:lnTo>
                <a:lnTo>
                  <a:pt x="119" y="2"/>
                </a:lnTo>
                <a:lnTo>
                  <a:pt x="133" y="0"/>
                </a:lnTo>
                <a:lnTo>
                  <a:pt x="133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5" y="12"/>
                </a:lnTo>
                <a:lnTo>
                  <a:pt x="195" y="16"/>
                </a:lnTo>
                <a:lnTo>
                  <a:pt x="207" y="24"/>
                </a:lnTo>
                <a:lnTo>
                  <a:pt x="217" y="30"/>
                </a:lnTo>
                <a:lnTo>
                  <a:pt x="227" y="40"/>
                </a:lnTo>
                <a:lnTo>
                  <a:pt x="235" y="50"/>
                </a:lnTo>
                <a:lnTo>
                  <a:pt x="243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3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8">
            <a:extLst>
              <a:ext uri="{FF2B5EF4-FFF2-40B4-BE49-F238E27FC236}">
                <a16:creationId xmlns:a16="http://schemas.microsoft.com/office/drawing/2014/main" id="{7669B1EF-1EDC-4E05-8D01-62637D48EC0A}"/>
              </a:ext>
            </a:extLst>
          </p:cNvPr>
          <p:cNvSpPr>
            <a:spLocks/>
          </p:cNvSpPr>
          <p:nvPr/>
        </p:nvSpPr>
        <p:spPr bwMode="auto">
          <a:xfrm>
            <a:off x="4259263" y="11618913"/>
            <a:ext cx="425450" cy="422275"/>
          </a:xfrm>
          <a:custGeom>
            <a:avLst/>
            <a:gdLst>
              <a:gd name="T0" fmla="*/ 268 w 268"/>
              <a:gd name="T1" fmla="*/ 134 h 266"/>
              <a:gd name="T2" fmla="*/ 264 w 268"/>
              <a:gd name="T3" fmla="*/ 160 h 266"/>
              <a:gd name="T4" fmla="*/ 256 w 268"/>
              <a:gd name="T5" fmla="*/ 186 h 266"/>
              <a:gd name="T6" fmla="*/ 244 w 268"/>
              <a:gd name="T7" fmla="*/ 208 h 266"/>
              <a:gd name="T8" fmla="*/ 228 w 268"/>
              <a:gd name="T9" fmla="*/ 228 h 266"/>
              <a:gd name="T10" fmla="*/ 208 w 268"/>
              <a:gd name="T11" fmla="*/ 244 h 266"/>
              <a:gd name="T12" fmla="*/ 186 w 268"/>
              <a:gd name="T13" fmla="*/ 256 h 266"/>
              <a:gd name="T14" fmla="*/ 160 w 268"/>
              <a:gd name="T15" fmla="*/ 264 h 266"/>
              <a:gd name="T16" fmla="*/ 134 w 268"/>
              <a:gd name="T17" fmla="*/ 266 h 266"/>
              <a:gd name="T18" fmla="*/ 120 w 268"/>
              <a:gd name="T19" fmla="*/ 266 h 266"/>
              <a:gd name="T20" fmla="*/ 94 w 268"/>
              <a:gd name="T21" fmla="*/ 260 h 266"/>
              <a:gd name="T22" fmla="*/ 70 w 268"/>
              <a:gd name="T23" fmla="*/ 250 h 266"/>
              <a:gd name="T24" fmla="*/ 50 w 268"/>
              <a:gd name="T25" fmla="*/ 236 h 266"/>
              <a:gd name="T26" fmla="*/ 32 w 268"/>
              <a:gd name="T27" fmla="*/ 218 h 266"/>
              <a:gd name="T28" fmla="*/ 16 w 268"/>
              <a:gd name="T29" fmla="*/ 198 h 266"/>
              <a:gd name="T30" fmla="*/ 6 w 268"/>
              <a:gd name="T31" fmla="*/ 174 h 266"/>
              <a:gd name="T32" fmla="*/ 2 w 268"/>
              <a:gd name="T33" fmla="*/ 148 h 266"/>
              <a:gd name="T34" fmla="*/ 0 w 268"/>
              <a:gd name="T35" fmla="*/ 134 h 266"/>
              <a:gd name="T36" fmla="*/ 4 w 268"/>
              <a:gd name="T37" fmla="*/ 106 h 266"/>
              <a:gd name="T38" fmla="*/ 12 w 268"/>
              <a:gd name="T39" fmla="*/ 82 h 266"/>
              <a:gd name="T40" fmla="*/ 24 w 268"/>
              <a:gd name="T41" fmla="*/ 60 h 266"/>
              <a:gd name="T42" fmla="*/ 40 w 268"/>
              <a:gd name="T43" fmla="*/ 40 h 266"/>
              <a:gd name="T44" fmla="*/ 60 w 268"/>
              <a:gd name="T45" fmla="*/ 24 h 266"/>
              <a:gd name="T46" fmla="*/ 82 w 268"/>
              <a:gd name="T47" fmla="*/ 12 h 266"/>
              <a:gd name="T48" fmla="*/ 108 w 268"/>
              <a:gd name="T49" fmla="*/ 4 h 266"/>
              <a:gd name="T50" fmla="*/ 134 w 268"/>
              <a:gd name="T51" fmla="*/ 0 h 266"/>
              <a:gd name="T52" fmla="*/ 148 w 268"/>
              <a:gd name="T53" fmla="*/ 2 h 266"/>
              <a:gd name="T54" fmla="*/ 174 w 268"/>
              <a:gd name="T55" fmla="*/ 6 h 266"/>
              <a:gd name="T56" fmla="*/ 198 w 268"/>
              <a:gd name="T57" fmla="*/ 16 h 266"/>
              <a:gd name="T58" fmla="*/ 218 w 268"/>
              <a:gd name="T59" fmla="*/ 30 h 266"/>
              <a:gd name="T60" fmla="*/ 236 w 268"/>
              <a:gd name="T61" fmla="*/ 50 h 266"/>
              <a:gd name="T62" fmla="*/ 252 w 268"/>
              <a:gd name="T63" fmla="*/ 70 h 266"/>
              <a:gd name="T64" fmla="*/ 262 w 268"/>
              <a:gd name="T65" fmla="*/ 94 h 266"/>
              <a:gd name="T66" fmla="*/ 266 w 268"/>
              <a:gd name="T67" fmla="*/ 120 h 266"/>
              <a:gd name="T68" fmla="*/ 268 w 268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8" h="266">
                <a:moveTo>
                  <a:pt x="268" y="134"/>
                </a:moveTo>
                <a:lnTo>
                  <a:pt x="268" y="134"/>
                </a:lnTo>
                <a:lnTo>
                  <a:pt x="266" y="148"/>
                </a:lnTo>
                <a:lnTo>
                  <a:pt x="264" y="160"/>
                </a:lnTo>
                <a:lnTo>
                  <a:pt x="262" y="174"/>
                </a:lnTo>
                <a:lnTo>
                  <a:pt x="256" y="186"/>
                </a:lnTo>
                <a:lnTo>
                  <a:pt x="252" y="198"/>
                </a:lnTo>
                <a:lnTo>
                  <a:pt x="244" y="208"/>
                </a:lnTo>
                <a:lnTo>
                  <a:pt x="236" y="218"/>
                </a:lnTo>
                <a:lnTo>
                  <a:pt x="228" y="228"/>
                </a:lnTo>
                <a:lnTo>
                  <a:pt x="218" y="236"/>
                </a:lnTo>
                <a:lnTo>
                  <a:pt x="208" y="244"/>
                </a:lnTo>
                <a:lnTo>
                  <a:pt x="198" y="250"/>
                </a:lnTo>
                <a:lnTo>
                  <a:pt x="186" y="256"/>
                </a:lnTo>
                <a:lnTo>
                  <a:pt x="174" y="260"/>
                </a:lnTo>
                <a:lnTo>
                  <a:pt x="160" y="264"/>
                </a:lnTo>
                <a:lnTo>
                  <a:pt x="148" y="266"/>
                </a:lnTo>
                <a:lnTo>
                  <a:pt x="134" y="266"/>
                </a:lnTo>
                <a:lnTo>
                  <a:pt x="134" y="266"/>
                </a:lnTo>
                <a:lnTo>
                  <a:pt x="120" y="266"/>
                </a:lnTo>
                <a:lnTo>
                  <a:pt x="108" y="264"/>
                </a:lnTo>
                <a:lnTo>
                  <a:pt x="94" y="260"/>
                </a:lnTo>
                <a:lnTo>
                  <a:pt x="82" y="256"/>
                </a:lnTo>
                <a:lnTo>
                  <a:pt x="70" y="250"/>
                </a:lnTo>
                <a:lnTo>
                  <a:pt x="60" y="244"/>
                </a:lnTo>
                <a:lnTo>
                  <a:pt x="50" y="236"/>
                </a:lnTo>
                <a:lnTo>
                  <a:pt x="40" y="228"/>
                </a:lnTo>
                <a:lnTo>
                  <a:pt x="32" y="218"/>
                </a:lnTo>
                <a:lnTo>
                  <a:pt x="24" y="208"/>
                </a:lnTo>
                <a:lnTo>
                  <a:pt x="16" y="198"/>
                </a:lnTo>
                <a:lnTo>
                  <a:pt x="12" y="186"/>
                </a:lnTo>
                <a:lnTo>
                  <a:pt x="6" y="174"/>
                </a:lnTo>
                <a:lnTo>
                  <a:pt x="4" y="160"/>
                </a:lnTo>
                <a:lnTo>
                  <a:pt x="2" y="148"/>
                </a:lnTo>
                <a:lnTo>
                  <a:pt x="0" y="134"/>
                </a:lnTo>
                <a:lnTo>
                  <a:pt x="0" y="134"/>
                </a:lnTo>
                <a:lnTo>
                  <a:pt x="2" y="120"/>
                </a:lnTo>
                <a:lnTo>
                  <a:pt x="4" y="106"/>
                </a:lnTo>
                <a:lnTo>
                  <a:pt x="6" y="94"/>
                </a:lnTo>
                <a:lnTo>
                  <a:pt x="12" y="82"/>
                </a:lnTo>
                <a:lnTo>
                  <a:pt x="16" y="70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4"/>
                </a:lnTo>
                <a:lnTo>
                  <a:pt x="70" y="16"/>
                </a:lnTo>
                <a:lnTo>
                  <a:pt x="82" y="12"/>
                </a:lnTo>
                <a:lnTo>
                  <a:pt x="94" y="6"/>
                </a:lnTo>
                <a:lnTo>
                  <a:pt x="108" y="4"/>
                </a:lnTo>
                <a:lnTo>
                  <a:pt x="120" y="2"/>
                </a:lnTo>
                <a:lnTo>
                  <a:pt x="134" y="0"/>
                </a:lnTo>
                <a:lnTo>
                  <a:pt x="134" y="0"/>
                </a:lnTo>
                <a:lnTo>
                  <a:pt x="148" y="2"/>
                </a:lnTo>
                <a:lnTo>
                  <a:pt x="160" y="4"/>
                </a:lnTo>
                <a:lnTo>
                  <a:pt x="174" y="6"/>
                </a:lnTo>
                <a:lnTo>
                  <a:pt x="186" y="12"/>
                </a:lnTo>
                <a:lnTo>
                  <a:pt x="198" y="16"/>
                </a:lnTo>
                <a:lnTo>
                  <a:pt x="208" y="24"/>
                </a:lnTo>
                <a:lnTo>
                  <a:pt x="218" y="30"/>
                </a:lnTo>
                <a:lnTo>
                  <a:pt x="228" y="40"/>
                </a:lnTo>
                <a:lnTo>
                  <a:pt x="236" y="50"/>
                </a:lnTo>
                <a:lnTo>
                  <a:pt x="244" y="60"/>
                </a:lnTo>
                <a:lnTo>
                  <a:pt x="252" y="70"/>
                </a:lnTo>
                <a:lnTo>
                  <a:pt x="256" y="82"/>
                </a:lnTo>
                <a:lnTo>
                  <a:pt x="262" y="94"/>
                </a:lnTo>
                <a:lnTo>
                  <a:pt x="264" y="106"/>
                </a:lnTo>
                <a:lnTo>
                  <a:pt x="266" y="120"/>
                </a:lnTo>
                <a:lnTo>
                  <a:pt x="268" y="134"/>
                </a:lnTo>
                <a:lnTo>
                  <a:pt x="268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ACC234A8-30AE-475B-9EC2-D470BCE5A17A}"/>
              </a:ext>
            </a:extLst>
          </p:cNvPr>
          <p:cNvSpPr>
            <a:spLocks/>
          </p:cNvSpPr>
          <p:nvPr/>
        </p:nvSpPr>
        <p:spPr bwMode="auto">
          <a:xfrm>
            <a:off x="8122444" y="3955703"/>
            <a:ext cx="16767175" cy="10646122"/>
          </a:xfrm>
          <a:custGeom>
            <a:avLst/>
            <a:gdLst>
              <a:gd name="T0" fmla="*/ 9504 w 10363"/>
              <a:gd name="T1" fmla="*/ 5118 h 5120"/>
              <a:gd name="T2" fmla="*/ 9640 w 10363"/>
              <a:gd name="T3" fmla="*/ 5102 h 5120"/>
              <a:gd name="T4" fmla="*/ 9770 w 10363"/>
              <a:gd name="T5" fmla="*/ 5064 h 5120"/>
              <a:gd name="T6" fmla="*/ 9889 w 10363"/>
              <a:gd name="T7" fmla="*/ 5010 h 5120"/>
              <a:gd name="T8" fmla="*/ 9999 w 10363"/>
              <a:gd name="T9" fmla="*/ 4940 h 5120"/>
              <a:gd name="T10" fmla="*/ 10097 w 10363"/>
              <a:gd name="T11" fmla="*/ 4854 h 5120"/>
              <a:gd name="T12" fmla="*/ 10183 w 10363"/>
              <a:gd name="T13" fmla="*/ 4757 h 5120"/>
              <a:gd name="T14" fmla="*/ 10253 w 10363"/>
              <a:gd name="T15" fmla="*/ 4647 h 5120"/>
              <a:gd name="T16" fmla="*/ 10307 w 10363"/>
              <a:gd name="T17" fmla="*/ 4527 h 5120"/>
              <a:gd name="T18" fmla="*/ 10345 w 10363"/>
              <a:gd name="T19" fmla="*/ 4397 h 5120"/>
              <a:gd name="T20" fmla="*/ 10361 w 10363"/>
              <a:gd name="T21" fmla="*/ 4263 h 5120"/>
              <a:gd name="T22" fmla="*/ 10363 w 10363"/>
              <a:gd name="T23" fmla="*/ 905 h 5120"/>
              <a:gd name="T24" fmla="*/ 10353 w 10363"/>
              <a:gd name="T25" fmla="*/ 767 h 5120"/>
              <a:gd name="T26" fmla="*/ 10321 w 10363"/>
              <a:gd name="T27" fmla="*/ 635 h 5120"/>
              <a:gd name="T28" fmla="*/ 10273 w 10363"/>
              <a:gd name="T29" fmla="*/ 513 h 5120"/>
              <a:gd name="T30" fmla="*/ 10207 w 10363"/>
              <a:gd name="T31" fmla="*/ 400 h 5120"/>
              <a:gd name="T32" fmla="*/ 10127 w 10363"/>
              <a:gd name="T33" fmla="*/ 298 h 5120"/>
              <a:gd name="T34" fmla="*/ 10033 w 10363"/>
              <a:gd name="T35" fmla="*/ 208 h 5120"/>
              <a:gd name="T36" fmla="*/ 9927 w 10363"/>
              <a:gd name="T37" fmla="*/ 132 h 5120"/>
              <a:gd name="T38" fmla="*/ 9810 w 10363"/>
              <a:gd name="T39" fmla="*/ 72 h 5120"/>
              <a:gd name="T40" fmla="*/ 9684 w 10363"/>
              <a:gd name="T41" fmla="*/ 30 h 5120"/>
              <a:gd name="T42" fmla="*/ 9550 w 10363"/>
              <a:gd name="T43" fmla="*/ 6 h 5120"/>
              <a:gd name="T44" fmla="*/ 905 w 10363"/>
              <a:gd name="T45" fmla="*/ 0 h 5120"/>
              <a:gd name="T46" fmla="*/ 813 w 10363"/>
              <a:gd name="T47" fmla="*/ 6 h 5120"/>
              <a:gd name="T48" fmla="*/ 679 w 10363"/>
              <a:gd name="T49" fmla="*/ 30 h 5120"/>
              <a:gd name="T50" fmla="*/ 553 w 10363"/>
              <a:gd name="T51" fmla="*/ 72 h 5120"/>
              <a:gd name="T52" fmla="*/ 436 w 10363"/>
              <a:gd name="T53" fmla="*/ 132 h 5120"/>
              <a:gd name="T54" fmla="*/ 330 w 10363"/>
              <a:gd name="T55" fmla="*/ 208 h 5120"/>
              <a:gd name="T56" fmla="*/ 236 w 10363"/>
              <a:gd name="T57" fmla="*/ 298 h 5120"/>
              <a:gd name="T58" fmla="*/ 154 w 10363"/>
              <a:gd name="T59" fmla="*/ 400 h 5120"/>
              <a:gd name="T60" fmla="*/ 90 w 10363"/>
              <a:gd name="T61" fmla="*/ 513 h 5120"/>
              <a:gd name="T62" fmla="*/ 42 w 10363"/>
              <a:gd name="T63" fmla="*/ 635 h 5120"/>
              <a:gd name="T64" fmla="*/ 10 w 10363"/>
              <a:gd name="T65" fmla="*/ 767 h 5120"/>
              <a:gd name="T66" fmla="*/ 0 w 10363"/>
              <a:gd name="T67" fmla="*/ 905 h 5120"/>
              <a:gd name="T68" fmla="*/ 2 w 10363"/>
              <a:gd name="T69" fmla="*/ 4263 h 5120"/>
              <a:gd name="T70" fmla="*/ 18 w 10363"/>
              <a:gd name="T71" fmla="*/ 4397 h 5120"/>
              <a:gd name="T72" fmla="*/ 56 w 10363"/>
              <a:gd name="T73" fmla="*/ 4527 h 5120"/>
              <a:gd name="T74" fmla="*/ 110 w 10363"/>
              <a:gd name="T75" fmla="*/ 4647 h 5120"/>
              <a:gd name="T76" fmla="*/ 180 w 10363"/>
              <a:gd name="T77" fmla="*/ 4757 h 5120"/>
              <a:gd name="T78" fmla="*/ 266 w 10363"/>
              <a:gd name="T79" fmla="*/ 4854 h 5120"/>
              <a:gd name="T80" fmla="*/ 364 w 10363"/>
              <a:gd name="T81" fmla="*/ 4940 h 5120"/>
              <a:gd name="T82" fmla="*/ 473 w 10363"/>
              <a:gd name="T83" fmla="*/ 5010 h 5120"/>
              <a:gd name="T84" fmla="*/ 593 w 10363"/>
              <a:gd name="T85" fmla="*/ 5064 h 5120"/>
              <a:gd name="T86" fmla="*/ 723 w 10363"/>
              <a:gd name="T87" fmla="*/ 5102 h 5120"/>
              <a:gd name="T88" fmla="*/ 859 w 10363"/>
              <a:gd name="T89" fmla="*/ 5118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63" h="5120">
                <a:moveTo>
                  <a:pt x="9458" y="5120"/>
                </a:moveTo>
                <a:lnTo>
                  <a:pt x="9458" y="5120"/>
                </a:lnTo>
                <a:lnTo>
                  <a:pt x="9504" y="5118"/>
                </a:lnTo>
                <a:lnTo>
                  <a:pt x="9550" y="5116"/>
                </a:lnTo>
                <a:lnTo>
                  <a:pt x="9596" y="5110"/>
                </a:lnTo>
                <a:lnTo>
                  <a:pt x="9640" y="5102"/>
                </a:lnTo>
                <a:lnTo>
                  <a:pt x="9684" y="5092"/>
                </a:lnTo>
                <a:lnTo>
                  <a:pt x="9728" y="5080"/>
                </a:lnTo>
                <a:lnTo>
                  <a:pt x="9770" y="5064"/>
                </a:lnTo>
                <a:lnTo>
                  <a:pt x="9810" y="5048"/>
                </a:lnTo>
                <a:lnTo>
                  <a:pt x="9850" y="5030"/>
                </a:lnTo>
                <a:lnTo>
                  <a:pt x="9889" y="5010"/>
                </a:lnTo>
                <a:lnTo>
                  <a:pt x="9927" y="4988"/>
                </a:lnTo>
                <a:lnTo>
                  <a:pt x="9963" y="4966"/>
                </a:lnTo>
                <a:lnTo>
                  <a:pt x="9999" y="4940"/>
                </a:lnTo>
                <a:lnTo>
                  <a:pt x="10033" y="4914"/>
                </a:lnTo>
                <a:lnTo>
                  <a:pt x="10065" y="4884"/>
                </a:lnTo>
                <a:lnTo>
                  <a:pt x="10097" y="4854"/>
                </a:lnTo>
                <a:lnTo>
                  <a:pt x="10127" y="4824"/>
                </a:lnTo>
                <a:lnTo>
                  <a:pt x="10155" y="4790"/>
                </a:lnTo>
                <a:lnTo>
                  <a:pt x="10183" y="4757"/>
                </a:lnTo>
                <a:lnTo>
                  <a:pt x="10207" y="4721"/>
                </a:lnTo>
                <a:lnTo>
                  <a:pt x="10231" y="4685"/>
                </a:lnTo>
                <a:lnTo>
                  <a:pt x="10253" y="4647"/>
                </a:lnTo>
                <a:lnTo>
                  <a:pt x="10273" y="4607"/>
                </a:lnTo>
                <a:lnTo>
                  <a:pt x="10291" y="4567"/>
                </a:lnTo>
                <a:lnTo>
                  <a:pt x="10307" y="4527"/>
                </a:lnTo>
                <a:lnTo>
                  <a:pt x="10321" y="4485"/>
                </a:lnTo>
                <a:lnTo>
                  <a:pt x="10333" y="4441"/>
                </a:lnTo>
                <a:lnTo>
                  <a:pt x="10345" y="4397"/>
                </a:lnTo>
                <a:lnTo>
                  <a:pt x="10353" y="4353"/>
                </a:lnTo>
                <a:lnTo>
                  <a:pt x="10357" y="4309"/>
                </a:lnTo>
                <a:lnTo>
                  <a:pt x="10361" y="4263"/>
                </a:lnTo>
                <a:lnTo>
                  <a:pt x="10363" y="4215"/>
                </a:lnTo>
                <a:lnTo>
                  <a:pt x="10363" y="905"/>
                </a:lnTo>
                <a:lnTo>
                  <a:pt x="10363" y="905"/>
                </a:lnTo>
                <a:lnTo>
                  <a:pt x="10361" y="859"/>
                </a:lnTo>
                <a:lnTo>
                  <a:pt x="10357" y="813"/>
                </a:lnTo>
                <a:lnTo>
                  <a:pt x="10353" y="767"/>
                </a:lnTo>
                <a:lnTo>
                  <a:pt x="10345" y="723"/>
                </a:lnTo>
                <a:lnTo>
                  <a:pt x="10333" y="679"/>
                </a:lnTo>
                <a:lnTo>
                  <a:pt x="10321" y="635"/>
                </a:lnTo>
                <a:lnTo>
                  <a:pt x="10307" y="593"/>
                </a:lnTo>
                <a:lnTo>
                  <a:pt x="10291" y="553"/>
                </a:lnTo>
                <a:lnTo>
                  <a:pt x="10273" y="513"/>
                </a:lnTo>
                <a:lnTo>
                  <a:pt x="10253" y="474"/>
                </a:lnTo>
                <a:lnTo>
                  <a:pt x="10231" y="436"/>
                </a:lnTo>
                <a:lnTo>
                  <a:pt x="10207" y="400"/>
                </a:lnTo>
                <a:lnTo>
                  <a:pt x="10183" y="364"/>
                </a:lnTo>
                <a:lnTo>
                  <a:pt x="10155" y="330"/>
                </a:lnTo>
                <a:lnTo>
                  <a:pt x="10127" y="298"/>
                </a:lnTo>
                <a:lnTo>
                  <a:pt x="10097" y="266"/>
                </a:lnTo>
                <a:lnTo>
                  <a:pt x="10065" y="236"/>
                </a:lnTo>
                <a:lnTo>
                  <a:pt x="10033" y="208"/>
                </a:lnTo>
                <a:lnTo>
                  <a:pt x="9999" y="180"/>
                </a:lnTo>
                <a:lnTo>
                  <a:pt x="9963" y="156"/>
                </a:lnTo>
                <a:lnTo>
                  <a:pt x="9927" y="132"/>
                </a:lnTo>
                <a:lnTo>
                  <a:pt x="9889" y="110"/>
                </a:lnTo>
                <a:lnTo>
                  <a:pt x="9850" y="90"/>
                </a:lnTo>
                <a:lnTo>
                  <a:pt x="9810" y="72"/>
                </a:lnTo>
                <a:lnTo>
                  <a:pt x="9770" y="56"/>
                </a:lnTo>
                <a:lnTo>
                  <a:pt x="9728" y="42"/>
                </a:lnTo>
                <a:lnTo>
                  <a:pt x="9684" y="30"/>
                </a:lnTo>
                <a:lnTo>
                  <a:pt x="9640" y="20"/>
                </a:lnTo>
                <a:lnTo>
                  <a:pt x="9596" y="12"/>
                </a:lnTo>
                <a:lnTo>
                  <a:pt x="9550" y="6"/>
                </a:lnTo>
                <a:lnTo>
                  <a:pt x="9504" y="2"/>
                </a:lnTo>
                <a:lnTo>
                  <a:pt x="9458" y="0"/>
                </a:lnTo>
                <a:lnTo>
                  <a:pt x="905" y="0"/>
                </a:lnTo>
                <a:lnTo>
                  <a:pt x="905" y="0"/>
                </a:lnTo>
                <a:lnTo>
                  <a:pt x="859" y="2"/>
                </a:lnTo>
                <a:lnTo>
                  <a:pt x="813" y="6"/>
                </a:lnTo>
                <a:lnTo>
                  <a:pt x="767" y="12"/>
                </a:lnTo>
                <a:lnTo>
                  <a:pt x="723" y="20"/>
                </a:lnTo>
                <a:lnTo>
                  <a:pt x="679" y="30"/>
                </a:lnTo>
                <a:lnTo>
                  <a:pt x="635" y="42"/>
                </a:lnTo>
                <a:lnTo>
                  <a:pt x="593" y="56"/>
                </a:lnTo>
                <a:lnTo>
                  <a:pt x="553" y="72"/>
                </a:lnTo>
                <a:lnTo>
                  <a:pt x="513" y="90"/>
                </a:lnTo>
                <a:lnTo>
                  <a:pt x="473" y="110"/>
                </a:lnTo>
                <a:lnTo>
                  <a:pt x="436" y="132"/>
                </a:lnTo>
                <a:lnTo>
                  <a:pt x="400" y="156"/>
                </a:lnTo>
                <a:lnTo>
                  <a:pt x="364" y="180"/>
                </a:lnTo>
                <a:lnTo>
                  <a:pt x="330" y="208"/>
                </a:lnTo>
                <a:lnTo>
                  <a:pt x="296" y="236"/>
                </a:lnTo>
                <a:lnTo>
                  <a:pt x="266" y="266"/>
                </a:lnTo>
                <a:lnTo>
                  <a:pt x="236" y="298"/>
                </a:lnTo>
                <a:lnTo>
                  <a:pt x="208" y="330"/>
                </a:lnTo>
                <a:lnTo>
                  <a:pt x="180" y="364"/>
                </a:lnTo>
                <a:lnTo>
                  <a:pt x="154" y="400"/>
                </a:lnTo>
                <a:lnTo>
                  <a:pt x="132" y="436"/>
                </a:lnTo>
                <a:lnTo>
                  <a:pt x="110" y="474"/>
                </a:lnTo>
                <a:lnTo>
                  <a:pt x="90" y="513"/>
                </a:lnTo>
                <a:lnTo>
                  <a:pt x="72" y="553"/>
                </a:lnTo>
                <a:lnTo>
                  <a:pt x="56" y="593"/>
                </a:lnTo>
                <a:lnTo>
                  <a:pt x="42" y="635"/>
                </a:lnTo>
                <a:lnTo>
                  <a:pt x="28" y="679"/>
                </a:lnTo>
                <a:lnTo>
                  <a:pt x="18" y="723"/>
                </a:lnTo>
                <a:lnTo>
                  <a:pt x="10" y="767"/>
                </a:lnTo>
                <a:lnTo>
                  <a:pt x="6" y="813"/>
                </a:lnTo>
                <a:lnTo>
                  <a:pt x="2" y="859"/>
                </a:lnTo>
                <a:lnTo>
                  <a:pt x="0" y="905"/>
                </a:lnTo>
                <a:lnTo>
                  <a:pt x="0" y="4215"/>
                </a:lnTo>
                <a:lnTo>
                  <a:pt x="0" y="4215"/>
                </a:lnTo>
                <a:lnTo>
                  <a:pt x="2" y="4263"/>
                </a:lnTo>
                <a:lnTo>
                  <a:pt x="6" y="4307"/>
                </a:lnTo>
                <a:lnTo>
                  <a:pt x="10" y="4353"/>
                </a:lnTo>
                <a:lnTo>
                  <a:pt x="18" y="4397"/>
                </a:lnTo>
                <a:lnTo>
                  <a:pt x="28" y="4441"/>
                </a:lnTo>
                <a:lnTo>
                  <a:pt x="42" y="4485"/>
                </a:lnTo>
                <a:lnTo>
                  <a:pt x="56" y="4527"/>
                </a:lnTo>
                <a:lnTo>
                  <a:pt x="72" y="4567"/>
                </a:lnTo>
                <a:lnTo>
                  <a:pt x="90" y="4607"/>
                </a:lnTo>
                <a:lnTo>
                  <a:pt x="110" y="4647"/>
                </a:lnTo>
                <a:lnTo>
                  <a:pt x="132" y="4685"/>
                </a:lnTo>
                <a:lnTo>
                  <a:pt x="154" y="4721"/>
                </a:lnTo>
                <a:lnTo>
                  <a:pt x="180" y="4757"/>
                </a:lnTo>
                <a:lnTo>
                  <a:pt x="208" y="4790"/>
                </a:lnTo>
                <a:lnTo>
                  <a:pt x="236" y="4824"/>
                </a:lnTo>
                <a:lnTo>
                  <a:pt x="266" y="4854"/>
                </a:lnTo>
                <a:lnTo>
                  <a:pt x="296" y="4884"/>
                </a:lnTo>
                <a:lnTo>
                  <a:pt x="330" y="4914"/>
                </a:lnTo>
                <a:lnTo>
                  <a:pt x="364" y="4940"/>
                </a:lnTo>
                <a:lnTo>
                  <a:pt x="400" y="4966"/>
                </a:lnTo>
                <a:lnTo>
                  <a:pt x="436" y="4988"/>
                </a:lnTo>
                <a:lnTo>
                  <a:pt x="473" y="5010"/>
                </a:lnTo>
                <a:lnTo>
                  <a:pt x="513" y="5030"/>
                </a:lnTo>
                <a:lnTo>
                  <a:pt x="553" y="5048"/>
                </a:lnTo>
                <a:lnTo>
                  <a:pt x="593" y="5064"/>
                </a:lnTo>
                <a:lnTo>
                  <a:pt x="635" y="5080"/>
                </a:lnTo>
                <a:lnTo>
                  <a:pt x="679" y="5092"/>
                </a:lnTo>
                <a:lnTo>
                  <a:pt x="723" y="5102"/>
                </a:lnTo>
                <a:lnTo>
                  <a:pt x="767" y="5110"/>
                </a:lnTo>
                <a:lnTo>
                  <a:pt x="813" y="5116"/>
                </a:lnTo>
                <a:lnTo>
                  <a:pt x="859" y="5118"/>
                </a:lnTo>
                <a:lnTo>
                  <a:pt x="905" y="5120"/>
                </a:lnTo>
                <a:lnTo>
                  <a:pt x="9458" y="512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처음에 웹 서비스를 설계하고 구현할 땐 막막했지만 설계를 잘 해놓으니 개발에 속도가 붙어서 좋았다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ㅇ</a:t>
            </a:r>
            <a:endParaRPr lang="en-US" altLang="ko-KR" sz="5400" dirty="0" smtClean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막연하게만 생각했던 공공 데이터를 직접 </a:t>
            </a:r>
            <a:r>
              <a:rPr lang="ko-KR" altLang="en-US" sz="540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차트화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시켜보니 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활용 분야가 매우 친숙하게 느껴졌다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800" dirty="0" err="1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ㅇ</a:t>
            </a:r>
            <a:endParaRPr lang="en-US" altLang="ko-KR" sz="540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다양한 플랫폼을 활용해보니 개발의 세계가 넓다는 것을 느꼈고 더 열심히 해야겠다는 생각이 들었다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lang="ko-KR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>
            <a:off x="9785350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85085C31-B3C4-43EC-97A6-676DB6135624}"/>
              </a:ext>
            </a:extLst>
          </p:cNvPr>
          <p:cNvSpPr>
            <a:spLocks/>
          </p:cNvSpPr>
          <p:nvPr/>
        </p:nvSpPr>
        <p:spPr bwMode="auto">
          <a:xfrm>
            <a:off x="9785350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B49EDDB-3ECB-412F-B813-DA64A500A296}"/>
              </a:ext>
            </a:extLst>
          </p:cNvPr>
          <p:cNvSpPr>
            <a:spLocks/>
          </p:cNvSpPr>
          <p:nvPr/>
        </p:nvSpPr>
        <p:spPr bwMode="auto">
          <a:xfrm>
            <a:off x="20351750" y="4122738"/>
            <a:ext cx="2624138" cy="2624137"/>
          </a:xfrm>
          <a:custGeom>
            <a:avLst/>
            <a:gdLst>
              <a:gd name="T0" fmla="*/ 0 w 1653"/>
              <a:gd name="T1" fmla="*/ 1653 h 1653"/>
              <a:gd name="T2" fmla="*/ 1653 w 1653"/>
              <a:gd name="T3" fmla="*/ 0 h 1653"/>
              <a:gd name="T4" fmla="*/ 1653 w 1653"/>
              <a:gd name="T5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0" y="1653"/>
                </a:moveTo>
                <a:lnTo>
                  <a:pt x="1653" y="0"/>
                </a:lnTo>
                <a:lnTo>
                  <a:pt x="1653" y="16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115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 flipH="1">
            <a:off x="21017706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6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E437777-1FAE-4220-9323-1041A4B1E57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807E4-34DD-4B38-819B-5205C8A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2225F-F85C-4A3B-989A-397B72D5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AE62695-2A0A-4369-875E-FCFEBF4B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DC226DA-AF23-4210-937C-B1AEB919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DF806F1-9FC2-49A0-A4CE-CE384708D45E}"/>
              </a:ext>
            </a:extLst>
          </p:cNvPr>
          <p:cNvSpPr>
            <a:spLocks/>
          </p:cNvSpPr>
          <p:nvPr/>
        </p:nvSpPr>
        <p:spPr bwMode="auto">
          <a:xfrm>
            <a:off x="8261350" y="0"/>
            <a:ext cx="24442738" cy="18413413"/>
          </a:xfrm>
          <a:custGeom>
            <a:avLst/>
            <a:gdLst>
              <a:gd name="T0" fmla="*/ 6231 w 15397"/>
              <a:gd name="T1" fmla="*/ 0 h 11599"/>
              <a:gd name="T2" fmla="*/ 0 w 15397"/>
              <a:gd name="T3" fmla="*/ 0 h 11599"/>
              <a:gd name="T4" fmla="*/ 1868 w 15397"/>
              <a:gd name="T5" fmla="*/ 1314 h 11599"/>
              <a:gd name="T6" fmla="*/ 3240 w 15397"/>
              <a:gd name="T7" fmla="*/ 2276 h 11599"/>
              <a:gd name="T8" fmla="*/ 9451 w 15397"/>
              <a:gd name="T9" fmla="*/ 6639 h 11599"/>
              <a:gd name="T10" fmla="*/ 2820 w 15397"/>
              <a:gd name="T11" fmla="*/ 11599 h 11599"/>
              <a:gd name="T12" fmla="*/ 8521 w 15397"/>
              <a:gd name="T13" fmla="*/ 11599 h 11599"/>
              <a:gd name="T14" fmla="*/ 15397 w 15397"/>
              <a:gd name="T15" fmla="*/ 6629 h 11599"/>
              <a:gd name="T16" fmla="*/ 15397 w 15397"/>
              <a:gd name="T17" fmla="*/ 6627 h 11599"/>
              <a:gd name="T18" fmla="*/ 6309 w 15397"/>
              <a:gd name="T19" fmla="*/ 56 h 11599"/>
              <a:gd name="T20" fmla="*/ 6231 w 15397"/>
              <a:gd name="T21" fmla="*/ 0 h 1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97" h="11599">
                <a:moveTo>
                  <a:pt x="6231" y="0"/>
                </a:moveTo>
                <a:lnTo>
                  <a:pt x="0" y="0"/>
                </a:lnTo>
                <a:lnTo>
                  <a:pt x="1868" y="1314"/>
                </a:lnTo>
                <a:lnTo>
                  <a:pt x="3240" y="2276"/>
                </a:lnTo>
                <a:lnTo>
                  <a:pt x="9451" y="6639"/>
                </a:lnTo>
                <a:lnTo>
                  <a:pt x="2820" y="11599"/>
                </a:lnTo>
                <a:lnTo>
                  <a:pt x="8521" y="11599"/>
                </a:lnTo>
                <a:lnTo>
                  <a:pt x="15397" y="6629"/>
                </a:lnTo>
                <a:lnTo>
                  <a:pt x="15397" y="6627"/>
                </a:lnTo>
                <a:lnTo>
                  <a:pt x="6309" y="56"/>
                </a:lnTo>
                <a:lnTo>
                  <a:pt x="6231" y="0"/>
                </a:lnTo>
                <a:close/>
              </a:path>
            </a:pathLst>
          </a:custGeom>
          <a:solidFill>
            <a:srgbClr val="6136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F857D77-01DB-4460-8CA9-5BF968D10FCE}"/>
              </a:ext>
            </a:extLst>
          </p:cNvPr>
          <p:cNvSpPr>
            <a:spLocks/>
          </p:cNvSpPr>
          <p:nvPr/>
        </p:nvSpPr>
        <p:spPr bwMode="auto">
          <a:xfrm>
            <a:off x="8261350" y="0"/>
            <a:ext cx="24442738" cy="18413413"/>
          </a:xfrm>
          <a:custGeom>
            <a:avLst/>
            <a:gdLst>
              <a:gd name="T0" fmla="*/ 6231 w 15397"/>
              <a:gd name="T1" fmla="*/ 0 h 11599"/>
              <a:gd name="T2" fmla="*/ 0 w 15397"/>
              <a:gd name="T3" fmla="*/ 0 h 11599"/>
              <a:gd name="T4" fmla="*/ 1868 w 15397"/>
              <a:gd name="T5" fmla="*/ 1314 h 11599"/>
              <a:gd name="T6" fmla="*/ 3240 w 15397"/>
              <a:gd name="T7" fmla="*/ 2276 h 11599"/>
              <a:gd name="T8" fmla="*/ 9451 w 15397"/>
              <a:gd name="T9" fmla="*/ 6639 h 11599"/>
              <a:gd name="T10" fmla="*/ 2820 w 15397"/>
              <a:gd name="T11" fmla="*/ 11599 h 11599"/>
              <a:gd name="T12" fmla="*/ 8521 w 15397"/>
              <a:gd name="T13" fmla="*/ 11599 h 11599"/>
              <a:gd name="T14" fmla="*/ 15397 w 15397"/>
              <a:gd name="T15" fmla="*/ 6629 h 11599"/>
              <a:gd name="T16" fmla="*/ 15397 w 15397"/>
              <a:gd name="T17" fmla="*/ 6627 h 11599"/>
              <a:gd name="T18" fmla="*/ 6309 w 15397"/>
              <a:gd name="T19" fmla="*/ 56 h 11599"/>
              <a:gd name="T20" fmla="*/ 6231 w 15397"/>
              <a:gd name="T21" fmla="*/ 0 h 1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97" h="11599">
                <a:moveTo>
                  <a:pt x="6231" y="0"/>
                </a:moveTo>
                <a:lnTo>
                  <a:pt x="0" y="0"/>
                </a:lnTo>
                <a:lnTo>
                  <a:pt x="1868" y="1314"/>
                </a:lnTo>
                <a:lnTo>
                  <a:pt x="3240" y="2276"/>
                </a:lnTo>
                <a:lnTo>
                  <a:pt x="9451" y="6639"/>
                </a:lnTo>
                <a:lnTo>
                  <a:pt x="2820" y="11599"/>
                </a:lnTo>
                <a:lnTo>
                  <a:pt x="8521" y="11599"/>
                </a:lnTo>
                <a:lnTo>
                  <a:pt x="15397" y="6629"/>
                </a:lnTo>
                <a:lnTo>
                  <a:pt x="15397" y="6627"/>
                </a:lnTo>
                <a:lnTo>
                  <a:pt x="6309" y="56"/>
                </a:lnTo>
                <a:lnTo>
                  <a:pt x="62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ACD5688-F039-4D15-8BA5-2C66C50F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solidFill>
            <a:srgbClr val="048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FC52F92-86C0-41F5-B449-4170540D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7739F17-4A3F-444E-B3E2-98D645D8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solidFill>
            <a:srgbClr val="36A3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52B507A7-ACB8-4B4C-ABD4-007DFF03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BEB68733-E17D-40CB-AB1A-DD5A18ED6BDA}"/>
              </a:ext>
            </a:extLst>
          </p:cNvPr>
          <p:cNvSpPr>
            <a:spLocks/>
          </p:cNvSpPr>
          <p:nvPr/>
        </p:nvSpPr>
        <p:spPr bwMode="auto">
          <a:xfrm>
            <a:off x="18153063" y="0"/>
            <a:ext cx="14551025" cy="10520363"/>
          </a:xfrm>
          <a:custGeom>
            <a:avLst/>
            <a:gdLst>
              <a:gd name="T0" fmla="*/ 154 w 9166"/>
              <a:gd name="T1" fmla="*/ 0 h 6627"/>
              <a:gd name="T2" fmla="*/ 0 w 9166"/>
              <a:gd name="T3" fmla="*/ 0 h 6627"/>
              <a:gd name="T4" fmla="*/ 78 w 9166"/>
              <a:gd name="T5" fmla="*/ 56 h 6627"/>
              <a:gd name="T6" fmla="*/ 9166 w 9166"/>
              <a:gd name="T7" fmla="*/ 6627 h 6627"/>
              <a:gd name="T8" fmla="*/ 9166 w 9166"/>
              <a:gd name="T9" fmla="*/ 0 h 6627"/>
              <a:gd name="T10" fmla="*/ 154 w 9166"/>
              <a:gd name="T11" fmla="*/ 0 h 6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66" h="6627">
                <a:moveTo>
                  <a:pt x="154" y="0"/>
                </a:moveTo>
                <a:lnTo>
                  <a:pt x="0" y="0"/>
                </a:lnTo>
                <a:lnTo>
                  <a:pt x="78" y="56"/>
                </a:lnTo>
                <a:lnTo>
                  <a:pt x="9166" y="6627"/>
                </a:lnTo>
                <a:lnTo>
                  <a:pt x="9166" y="0"/>
                </a:lnTo>
                <a:lnTo>
                  <a:pt x="1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D391992-1F3A-4158-9AAB-95548176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6425"/>
            <a:ext cx="32704088" cy="1145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2FFFE84-3C43-45A8-B28F-AE095236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737903"/>
            <a:ext cx="3270408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2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8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49154" y="12178506"/>
            <a:ext cx="7078490" cy="2953703"/>
            <a:chOff x="6644984" y="12178506"/>
            <a:chExt cx="7078490" cy="29537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lvl="0" indent="-571500" algn="ctr">
                <a:buFontTx/>
                <a:buChar char="-"/>
              </a:pPr>
              <a:r>
                <a:rPr lang="ko-KR" altLang="en-US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도서 데이터 </a:t>
              </a:r>
              <a:r>
                <a:rPr lang="en-US" altLang="ko-KR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d3 </a:t>
              </a:r>
              <a:r>
                <a:rPr lang="ko-KR" altLang="en-US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차트</a:t>
              </a:r>
              <a:r>
                <a:rPr lang="en-US" altLang="ko-KR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출력</a:t>
              </a:r>
              <a:endPara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kumimoji="0" lang="en-US" altLang="ko-KR" sz="3900" b="0" i="0" u="none" strike="noStrike" cap="none" normalizeH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MVC </a:t>
              </a:r>
              <a:r>
                <a:rPr kumimoji="0" lang="ko-KR" altLang="en-US" sz="3900" b="0" i="0" u="none" strike="noStrike" cap="none" normalizeH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패턴 설계 및 소스 취합</a:t>
              </a:r>
              <a:endParaRPr kumimoji="0" lang="en-US" altLang="ko-KR" sz="39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err="1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최호준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9" name="Freeform 52">
            <a:extLst>
              <a:ext uri="{FF2B5EF4-FFF2-40B4-BE49-F238E27FC236}">
                <a16:creationId xmlns:a16="http://schemas.microsoft.com/office/drawing/2014/main" id="{41041A24-BB2B-4C65-B04D-943851232012}"/>
              </a:ext>
            </a:extLst>
          </p:cNvPr>
          <p:cNvSpPr>
            <a:spLocks noEditPoints="1"/>
          </p:cNvSpPr>
          <p:nvPr/>
        </p:nvSpPr>
        <p:spPr bwMode="auto">
          <a:xfrm>
            <a:off x="3616325" y="5940425"/>
            <a:ext cx="26474738" cy="9869488"/>
          </a:xfrm>
          <a:custGeom>
            <a:avLst/>
            <a:gdLst>
              <a:gd name="T0" fmla="*/ 16677 w 16677"/>
              <a:gd name="T1" fmla="*/ 6217 h 6217"/>
              <a:gd name="T2" fmla="*/ 0 w 16677"/>
              <a:gd name="T3" fmla="*/ 6217 h 6217"/>
              <a:gd name="T4" fmla="*/ 0 w 16677"/>
              <a:gd name="T5" fmla="*/ 0 h 6217"/>
              <a:gd name="T6" fmla="*/ 16677 w 16677"/>
              <a:gd name="T7" fmla="*/ 0 h 6217"/>
              <a:gd name="T8" fmla="*/ 16677 w 16677"/>
              <a:gd name="T9" fmla="*/ 6217 h 6217"/>
              <a:gd name="T10" fmla="*/ 46 w 16677"/>
              <a:gd name="T11" fmla="*/ 6169 h 6217"/>
              <a:gd name="T12" fmla="*/ 16629 w 16677"/>
              <a:gd name="T13" fmla="*/ 6169 h 6217"/>
              <a:gd name="T14" fmla="*/ 16629 w 16677"/>
              <a:gd name="T15" fmla="*/ 48 h 6217"/>
              <a:gd name="T16" fmla="*/ 46 w 16677"/>
              <a:gd name="T17" fmla="*/ 48 h 6217"/>
              <a:gd name="T18" fmla="*/ 46 w 16677"/>
              <a:gd name="T19" fmla="*/ 6169 h 6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77" h="6217">
                <a:moveTo>
                  <a:pt x="16677" y="6217"/>
                </a:moveTo>
                <a:lnTo>
                  <a:pt x="0" y="6217"/>
                </a:lnTo>
                <a:lnTo>
                  <a:pt x="0" y="0"/>
                </a:lnTo>
                <a:lnTo>
                  <a:pt x="16677" y="0"/>
                </a:lnTo>
                <a:lnTo>
                  <a:pt x="16677" y="6217"/>
                </a:lnTo>
                <a:close/>
                <a:moveTo>
                  <a:pt x="46" y="6169"/>
                </a:moveTo>
                <a:lnTo>
                  <a:pt x="16629" y="6169"/>
                </a:lnTo>
                <a:lnTo>
                  <a:pt x="16629" y="48"/>
                </a:lnTo>
                <a:lnTo>
                  <a:pt x="46" y="48"/>
                </a:lnTo>
                <a:lnTo>
                  <a:pt x="46" y="616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Rectangle 123">
            <a:extLst>
              <a:ext uri="{FF2B5EF4-FFF2-40B4-BE49-F238E27FC236}">
                <a16:creationId xmlns:a16="http://schemas.microsoft.com/office/drawing/2014/main" id="{944B0090-66DB-45E7-880D-656DA4035D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2672129"/>
            <a:ext cx="32704088" cy="104775"/>
          </a:xfrm>
          <a:prstGeom prst="rect">
            <a:avLst/>
          </a:prstGeom>
          <a:solidFill>
            <a:srgbClr val="9E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팀원 소개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76025" y="6559136"/>
            <a:ext cx="4891698" cy="4891698"/>
            <a:chOff x="21152644" y="6905808"/>
            <a:chExt cx="4891698" cy="4891698"/>
          </a:xfrm>
        </p:grpSpPr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2644" y="6905808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28" name="Picture 4" descr="Girl fre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8494" y="7551657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3546005" y="6559136"/>
            <a:ext cx="4891698" cy="4891698"/>
            <a:chOff x="26447985" y="6905808"/>
            <a:chExt cx="4891698" cy="4891698"/>
          </a:xfrm>
        </p:grpSpPr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985" y="6905808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38" name="Picture 14" descr="Gi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3835" y="7551657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5601989" y="6559136"/>
            <a:ext cx="4891698" cy="4891698"/>
            <a:chOff x="6412895" y="7040529"/>
            <a:chExt cx="4891698" cy="4891698"/>
          </a:xfrm>
        </p:grpSpPr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895" y="7040529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40" name="Picture 16" descr="Woma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745" y="7686378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12028086" y="12178506"/>
            <a:ext cx="9651215" cy="2676704"/>
            <a:chOff x="6644984" y="12178506"/>
            <a:chExt cx="7078490" cy="2676704"/>
          </a:xfrm>
        </p:grpSpPr>
        <p:sp>
          <p:nvSpPr>
            <p:cNvPr id="98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lvl="0" indent="-571500" algn="ctr">
                <a:buFontTx/>
                <a:buChar char="-"/>
              </a:pP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공공 데이터 및 도서 이미지 추출</a:t>
              </a:r>
              <a:endPara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View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파트</a:t>
              </a: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 및 도서 쿼리 작성</a:t>
              </a:r>
              <a:endParaRPr lang="ko-KR" altLang="ko-KR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이현민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2452609" y="12178506"/>
            <a:ext cx="7078490" cy="2676704"/>
            <a:chOff x="6644984" y="12178506"/>
            <a:chExt cx="7078490" cy="2676704"/>
          </a:xfrm>
        </p:grpSpPr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ko-KR" sz="3900" b="0" i="0" u="none" strike="noStrike" cap="none" normalizeH="0" baseline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Controller</a:t>
              </a: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Model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파트</a:t>
              </a: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</a:t>
              </a:r>
              <a:endPara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데이터베이스 주문 쿼리 작성</a:t>
              </a:r>
              <a:endPara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김진규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9">
            <a:extLst>
              <a:ext uri="{FF2B5EF4-FFF2-40B4-BE49-F238E27FC236}">
                <a16:creationId xmlns:a16="http://schemas.microsoft.com/office/drawing/2014/main" id="{BE0143DA-72D7-4DE1-91E3-EBE6B11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23" y="5848300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2" name="Rectangle 10">
            <a:extLst>
              <a:ext uri="{FF2B5EF4-FFF2-40B4-BE49-F238E27FC236}">
                <a16:creationId xmlns:a16="http://schemas.microsoft.com/office/drawing/2014/main" id="{920701B9-975F-40C5-B263-D84B30C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657" y="5848300"/>
            <a:ext cx="3074988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3" name="Rectangle 11">
            <a:extLst>
              <a:ext uri="{FF2B5EF4-FFF2-40B4-BE49-F238E27FC236}">
                <a16:creationId xmlns:a16="http://schemas.microsoft.com/office/drawing/2014/main" id="{92BF8123-843C-42E8-BC6C-E0D02F7C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04" y="5848300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" name="Rectangle 12">
            <a:extLst>
              <a:ext uri="{FF2B5EF4-FFF2-40B4-BE49-F238E27FC236}">
                <a16:creationId xmlns:a16="http://schemas.microsoft.com/office/drawing/2014/main" id="{674AF7DD-3A5B-4BF8-B99D-35EE8E97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938" y="5848300"/>
            <a:ext cx="28321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" name="Rectangle 13">
            <a:extLst>
              <a:ext uri="{FF2B5EF4-FFF2-40B4-BE49-F238E27FC236}">
                <a16:creationId xmlns:a16="http://schemas.microsoft.com/office/drawing/2014/main" id="{7447BE9A-F4D5-4BC6-B12D-61E435E0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64" y="5848300"/>
            <a:ext cx="1981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3032" y="4824906"/>
            <a:ext cx="2956537" cy="2057327"/>
            <a:chOff x="14687672" y="926296"/>
            <a:chExt cx="3371850" cy="2346325"/>
          </a:xfrm>
        </p:grpSpPr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675A467E-D18B-47A4-B8D2-9CDF948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447" y="961221"/>
              <a:ext cx="2657475" cy="2301875"/>
            </a:xfrm>
            <a:custGeom>
              <a:avLst/>
              <a:gdLst>
                <a:gd name="T0" fmla="*/ 1254 w 1674"/>
                <a:gd name="T1" fmla="*/ 0 h 1450"/>
                <a:gd name="T2" fmla="*/ 418 w 1674"/>
                <a:gd name="T3" fmla="*/ 0 h 1450"/>
                <a:gd name="T4" fmla="*/ 0 w 1674"/>
                <a:gd name="T5" fmla="*/ 724 h 1450"/>
                <a:gd name="T6" fmla="*/ 418 w 1674"/>
                <a:gd name="T7" fmla="*/ 1450 h 1450"/>
                <a:gd name="T8" fmla="*/ 1254 w 1674"/>
                <a:gd name="T9" fmla="*/ 1450 h 1450"/>
                <a:gd name="T10" fmla="*/ 1674 w 1674"/>
                <a:gd name="T11" fmla="*/ 724 h 1450"/>
                <a:gd name="T12" fmla="*/ 1254 w 1674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4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4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612FC7B0-FAB3-497F-B8B3-E48E1C87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7847" y="951696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6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6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0CBA38AC-8B03-4679-A33D-09B98D2D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7672" y="926296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286607" y="4829706"/>
            <a:ext cx="2999708" cy="2059200"/>
            <a:chOff x="20406090" y="498385"/>
            <a:chExt cx="3371850" cy="2346325"/>
          </a:xfrm>
        </p:grpSpPr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120FC755-05B0-4909-B441-0DFD97C9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865" y="533310"/>
              <a:ext cx="2654300" cy="2301875"/>
            </a:xfrm>
            <a:custGeom>
              <a:avLst/>
              <a:gdLst>
                <a:gd name="T0" fmla="*/ 1254 w 1672"/>
                <a:gd name="T1" fmla="*/ 0 h 1450"/>
                <a:gd name="T2" fmla="*/ 418 w 1672"/>
                <a:gd name="T3" fmla="*/ 0 h 1450"/>
                <a:gd name="T4" fmla="*/ 0 w 1672"/>
                <a:gd name="T5" fmla="*/ 724 h 1450"/>
                <a:gd name="T6" fmla="*/ 418 w 1672"/>
                <a:gd name="T7" fmla="*/ 1450 h 1450"/>
                <a:gd name="T8" fmla="*/ 1254 w 1672"/>
                <a:gd name="T9" fmla="*/ 1450 h 1450"/>
                <a:gd name="T10" fmla="*/ 1672 w 1672"/>
                <a:gd name="T11" fmla="*/ 724 h 1450"/>
                <a:gd name="T12" fmla="*/ 1254 w 1672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2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A6610B4-C82B-4C91-B5BD-22DA4810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6265" y="523785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4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4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01A11AD1-BCBD-4C01-8E59-68024DFD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090" y="498385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9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99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13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447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7306407" y="4822362"/>
            <a:ext cx="2989781" cy="2057327"/>
            <a:chOff x="14687672" y="926296"/>
            <a:chExt cx="3371850" cy="2346325"/>
          </a:xfrm>
        </p:grpSpPr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675A467E-D18B-47A4-B8D2-9CDF948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447" y="961221"/>
              <a:ext cx="2657475" cy="2301875"/>
            </a:xfrm>
            <a:custGeom>
              <a:avLst/>
              <a:gdLst>
                <a:gd name="T0" fmla="*/ 1254 w 1674"/>
                <a:gd name="T1" fmla="*/ 0 h 1450"/>
                <a:gd name="T2" fmla="*/ 418 w 1674"/>
                <a:gd name="T3" fmla="*/ 0 h 1450"/>
                <a:gd name="T4" fmla="*/ 0 w 1674"/>
                <a:gd name="T5" fmla="*/ 724 h 1450"/>
                <a:gd name="T6" fmla="*/ 418 w 1674"/>
                <a:gd name="T7" fmla="*/ 1450 h 1450"/>
                <a:gd name="T8" fmla="*/ 1254 w 1674"/>
                <a:gd name="T9" fmla="*/ 1450 h 1450"/>
                <a:gd name="T10" fmla="*/ 1674 w 1674"/>
                <a:gd name="T11" fmla="*/ 724 h 1450"/>
                <a:gd name="T12" fmla="*/ 1254 w 1674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4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4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612FC7B0-FAB3-497F-B8B3-E48E1C87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7847" y="951696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6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6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0CBA38AC-8B03-4679-A33D-09B98D2D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7672" y="926296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3327517" y="4829706"/>
            <a:ext cx="2952419" cy="2059200"/>
            <a:chOff x="20406090" y="498385"/>
            <a:chExt cx="3371850" cy="2346325"/>
          </a:xfrm>
        </p:grpSpPr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120FC755-05B0-4909-B441-0DFD97C9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865" y="533310"/>
              <a:ext cx="2654300" cy="2301875"/>
            </a:xfrm>
            <a:custGeom>
              <a:avLst/>
              <a:gdLst>
                <a:gd name="T0" fmla="*/ 1254 w 1672"/>
                <a:gd name="T1" fmla="*/ 0 h 1450"/>
                <a:gd name="T2" fmla="*/ 418 w 1672"/>
                <a:gd name="T3" fmla="*/ 0 h 1450"/>
                <a:gd name="T4" fmla="*/ 0 w 1672"/>
                <a:gd name="T5" fmla="*/ 724 h 1450"/>
                <a:gd name="T6" fmla="*/ 418 w 1672"/>
                <a:gd name="T7" fmla="*/ 1450 h 1450"/>
                <a:gd name="T8" fmla="*/ 1254 w 1672"/>
                <a:gd name="T9" fmla="*/ 1450 h 1450"/>
                <a:gd name="T10" fmla="*/ 1672 w 1672"/>
                <a:gd name="T11" fmla="*/ 724 h 1450"/>
                <a:gd name="T12" fmla="*/ 1254 w 1672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2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3A6610B4-C82B-4C91-B5BD-22DA4810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6265" y="523785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4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4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01A11AD1-BCBD-4C01-8E59-68024DFD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090" y="498385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4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115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진행순서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611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6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876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BE0143DA-72D7-4DE1-91E3-EBE6B11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23" y="12940506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8" name="Rectangle 10">
            <a:extLst>
              <a:ext uri="{FF2B5EF4-FFF2-40B4-BE49-F238E27FC236}">
                <a16:creationId xmlns:a16="http://schemas.microsoft.com/office/drawing/2014/main" id="{920701B9-975F-40C5-B263-D84B30C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657" y="12940506"/>
            <a:ext cx="3074988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9" name="Rectangle 11">
            <a:extLst>
              <a:ext uri="{FF2B5EF4-FFF2-40B4-BE49-F238E27FC236}">
                <a16:creationId xmlns:a16="http://schemas.microsoft.com/office/drawing/2014/main" id="{92BF8123-843C-42E8-BC6C-E0D02F7C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04" y="12940506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0" name="Rectangle 12">
            <a:extLst>
              <a:ext uri="{FF2B5EF4-FFF2-40B4-BE49-F238E27FC236}">
                <a16:creationId xmlns:a16="http://schemas.microsoft.com/office/drawing/2014/main" id="{674AF7DD-3A5B-4BF8-B99D-35EE8E97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938" y="12940506"/>
            <a:ext cx="28321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1" name="Rectangle 13">
            <a:extLst>
              <a:ext uri="{FF2B5EF4-FFF2-40B4-BE49-F238E27FC236}">
                <a16:creationId xmlns:a16="http://schemas.microsoft.com/office/drawing/2014/main" id="{7447BE9A-F4D5-4BC6-B12D-61E435E0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64" y="12940506"/>
            <a:ext cx="1981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675A467E-D18B-47A4-B8D2-9CDF9487B387}"/>
              </a:ext>
            </a:extLst>
          </p:cNvPr>
          <p:cNvSpPr>
            <a:spLocks/>
          </p:cNvSpPr>
          <p:nvPr/>
        </p:nvSpPr>
        <p:spPr bwMode="auto">
          <a:xfrm>
            <a:off x="5585972" y="11947735"/>
            <a:ext cx="2330152" cy="2018352"/>
          </a:xfrm>
          <a:custGeom>
            <a:avLst/>
            <a:gdLst>
              <a:gd name="T0" fmla="*/ 1254 w 1674"/>
              <a:gd name="T1" fmla="*/ 0 h 1450"/>
              <a:gd name="T2" fmla="*/ 418 w 1674"/>
              <a:gd name="T3" fmla="*/ 0 h 1450"/>
              <a:gd name="T4" fmla="*/ 0 w 1674"/>
              <a:gd name="T5" fmla="*/ 724 h 1450"/>
              <a:gd name="T6" fmla="*/ 418 w 1674"/>
              <a:gd name="T7" fmla="*/ 1450 h 1450"/>
              <a:gd name="T8" fmla="*/ 1254 w 1674"/>
              <a:gd name="T9" fmla="*/ 1450 h 1450"/>
              <a:gd name="T10" fmla="*/ 1674 w 1674"/>
              <a:gd name="T11" fmla="*/ 724 h 1450"/>
              <a:gd name="T12" fmla="*/ 1254 w 1674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4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4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Freeform 15">
            <a:extLst>
              <a:ext uri="{FF2B5EF4-FFF2-40B4-BE49-F238E27FC236}">
                <a16:creationId xmlns:a16="http://schemas.microsoft.com/office/drawing/2014/main" id="{612FC7B0-FAB3-497F-B8B3-E48E1C87D083}"/>
              </a:ext>
            </a:extLst>
          </p:cNvPr>
          <p:cNvSpPr>
            <a:spLocks/>
          </p:cNvSpPr>
          <p:nvPr/>
        </p:nvSpPr>
        <p:spPr bwMode="auto">
          <a:xfrm>
            <a:off x="7614069" y="11939383"/>
            <a:ext cx="615249" cy="2035056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6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6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Freeform 16">
            <a:extLst>
              <a:ext uri="{FF2B5EF4-FFF2-40B4-BE49-F238E27FC236}">
                <a16:creationId xmlns:a16="http://schemas.microsoft.com/office/drawing/2014/main" id="{0CBA38AC-8B03-4679-A33D-09B98D2D5CA8}"/>
              </a:ext>
            </a:extLst>
          </p:cNvPr>
          <p:cNvSpPr>
            <a:spLocks/>
          </p:cNvSpPr>
          <p:nvPr/>
        </p:nvSpPr>
        <p:spPr bwMode="auto">
          <a:xfrm>
            <a:off x="5272781" y="11917112"/>
            <a:ext cx="629169" cy="2057327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7" name="Freeform 17">
            <a:extLst>
              <a:ext uri="{FF2B5EF4-FFF2-40B4-BE49-F238E27FC236}">
                <a16:creationId xmlns:a16="http://schemas.microsoft.com/office/drawing/2014/main" id="{120FC755-05B0-4909-B441-0DFD97C9680B}"/>
              </a:ext>
            </a:extLst>
          </p:cNvPr>
          <p:cNvSpPr>
            <a:spLocks/>
          </p:cNvSpPr>
          <p:nvPr/>
        </p:nvSpPr>
        <p:spPr bwMode="auto">
          <a:xfrm>
            <a:off x="11605785" y="11952563"/>
            <a:ext cx="2361352" cy="2020189"/>
          </a:xfrm>
          <a:custGeom>
            <a:avLst/>
            <a:gdLst>
              <a:gd name="T0" fmla="*/ 1254 w 1672"/>
              <a:gd name="T1" fmla="*/ 0 h 1450"/>
              <a:gd name="T2" fmla="*/ 418 w 1672"/>
              <a:gd name="T3" fmla="*/ 0 h 1450"/>
              <a:gd name="T4" fmla="*/ 0 w 1672"/>
              <a:gd name="T5" fmla="*/ 724 h 1450"/>
              <a:gd name="T6" fmla="*/ 418 w 1672"/>
              <a:gd name="T7" fmla="*/ 1450 h 1450"/>
              <a:gd name="T8" fmla="*/ 1254 w 1672"/>
              <a:gd name="T9" fmla="*/ 1450 h 1450"/>
              <a:gd name="T10" fmla="*/ 1672 w 1672"/>
              <a:gd name="T11" fmla="*/ 724 h 1450"/>
              <a:gd name="T12" fmla="*/ 1254 w 1672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2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2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8" name="Freeform 20">
            <a:extLst>
              <a:ext uri="{FF2B5EF4-FFF2-40B4-BE49-F238E27FC236}">
                <a16:creationId xmlns:a16="http://schemas.microsoft.com/office/drawing/2014/main" id="{3A6610B4-C82B-4C91-B5BD-22DA4810B820}"/>
              </a:ext>
            </a:extLst>
          </p:cNvPr>
          <p:cNvSpPr>
            <a:spLocks/>
          </p:cNvSpPr>
          <p:nvPr/>
        </p:nvSpPr>
        <p:spPr bwMode="auto">
          <a:xfrm>
            <a:off x="13662082" y="11944204"/>
            <a:ext cx="624233" cy="2036908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4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4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9" name="Freeform 21">
            <a:extLst>
              <a:ext uri="{FF2B5EF4-FFF2-40B4-BE49-F238E27FC236}">
                <a16:creationId xmlns:a16="http://schemas.microsoft.com/office/drawing/2014/main" id="{01A11AD1-BCBD-4C01-8E59-68024DFD22B0}"/>
              </a:ext>
            </a:extLst>
          </p:cNvPr>
          <p:cNvSpPr>
            <a:spLocks/>
          </p:cNvSpPr>
          <p:nvPr/>
        </p:nvSpPr>
        <p:spPr bwMode="auto">
          <a:xfrm>
            <a:off x="11286607" y="11921912"/>
            <a:ext cx="638356" cy="2059200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244" y="14575124"/>
            <a:ext cx="473847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Model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sz="5000" b="1" dirty="0" smtClean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5" name="Freeform 14">
            <a:extLst>
              <a:ext uri="{FF2B5EF4-FFF2-40B4-BE49-F238E27FC236}">
                <a16:creationId xmlns:a16="http://schemas.microsoft.com/office/drawing/2014/main" id="{675A467E-D18B-47A4-B8D2-9CDF9487B387}"/>
              </a:ext>
            </a:extLst>
          </p:cNvPr>
          <p:cNvSpPr>
            <a:spLocks/>
          </p:cNvSpPr>
          <p:nvPr/>
        </p:nvSpPr>
        <p:spPr bwMode="auto">
          <a:xfrm>
            <a:off x="17624529" y="11945191"/>
            <a:ext cx="2356353" cy="2018352"/>
          </a:xfrm>
          <a:custGeom>
            <a:avLst/>
            <a:gdLst>
              <a:gd name="T0" fmla="*/ 1254 w 1674"/>
              <a:gd name="T1" fmla="*/ 0 h 1450"/>
              <a:gd name="T2" fmla="*/ 418 w 1674"/>
              <a:gd name="T3" fmla="*/ 0 h 1450"/>
              <a:gd name="T4" fmla="*/ 0 w 1674"/>
              <a:gd name="T5" fmla="*/ 724 h 1450"/>
              <a:gd name="T6" fmla="*/ 418 w 1674"/>
              <a:gd name="T7" fmla="*/ 1450 h 1450"/>
              <a:gd name="T8" fmla="*/ 1254 w 1674"/>
              <a:gd name="T9" fmla="*/ 1450 h 1450"/>
              <a:gd name="T10" fmla="*/ 1674 w 1674"/>
              <a:gd name="T11" fmla="*/ 724 h 1450"/>
              <a:gd name="T12" fmla="*/ 1254 w 1674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4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4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6" name="Freeform 15">
            <a:extLst>
              <a:ext uri="{FF2B5EF4-FFF2-40B4-BE49-F238E27FC236}">
                <a16:creationId xmlns:a16="http://schemas.microsoft.com/office/drawing/2014/main" id="{612FC7B0-FAB3-497F-B8B3-E48E1C87D083}"/>
              </a:ext>
            </a:extLst>
          </p:cNvPr>
          <p:cNvSpPr>
            <a:spLocks/>
          </p:cNvSpPr>
          <p:nvPr/>
        </p:nvSpPr>
        <p:spPr bwMode="auto">
          <a:xfrm>
            <a:off x="19674021" y="11936839"/>
            <a:ext cx="622167" cy="2035056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6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6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7" name="Freeform 16">
            <a:extLst>
              <a:ext uri="{FF2B5EF4-FFF2-40B4-BE49-F238E27FC236}">
                <a16:creationId xmlns:a16="http://schemas.microsoft.com/office/drawing/2014/main" id="{0CBA38AC-8B03-4679-A33D-09B98D2D5CA8}"/>
              </a:ext>
            </a:extLst>
          </p:cNvPr>
          <p:cNvSpPr>
            <a:spLocks/>
          </p:cNvSpPr>
          <p:nvPr/>
        </p:nvSpPr>
        <p:spPr bwMode="auto">
          <a:xfrm>
            <a:off x="17306407" y="11914568"/>
            <a:ext cx="636243" cy="2057327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9" name="Freeform 17">
            <a:extLst>
              <a:ext uri="{FF2B5EF4-FFF2-40B4-BE49-F238E27FC236}">
                <a16:creationId xmlns:a16="http://schemas.microsoft.com/office/drawing/2014/main" id="{120FC755-05B0-4909-B441-0DFD97C9680B}"/>
              </a:ext>
            </a:extLst>
          </p:cNvPr>
          <p:cNvSpPr>
            <a:spLocks/>
          </p:cNvSpPr>
          <p:nvPr/>
        </p:nvSpPr>
        <p:spPr bwMode="auto">
          <a:xfrm>
            <a:off x="23641663" y="11952563"/>
            <a:ext cx="2324126" cy="2020189"/>
          </a:xfrm>
          <a:custGeom>
            <a:avLst/>
            <a:gdLst>
              <a:gd name="T0" fmla="*/ 1254 w 1672"/>
              <a:gd name="T1" fmla="*/ 0 h 1450"/>
              <a:gd name="T2" fmla="*/ 418 w 1672"/>
              <a:gd name="T3" fmla="*/ 0 h 1450"/>
              <a:gd name="T4" fmla="*/ 0 w 1672"/>
              <a:gd name="T5" fmla="*/ 724 h 1450"/>
              <a:gd name="T6" fmla="*/ 418 w 1672"/>
              <a:gd name="T7" fmla="*/ 1450 h 1450"/>
              <a:gd name="T8" fmla="*/ 1254 w 1672"/>
              <a:gd name="T9" fmla="*/ 1450 h 1450"/>
              <a:gd name="T10" fmla="*/ 1672 w 1672"/>
              <a:gd name="T11" fmla="*/ 724 h 1450"/>
              <a:gd name="T12" fmla="*/ 1254 w 1672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2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2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0" name="Freeform 20">
            <a:extLst>
              <a:ext uri="{FF2B5EF4-FFF2-40B4-BE49-F238E27FC236}">
                <a16:creationId xmlns:a16="http://schemas.microsoft.com/office/drawing/2014/main" id="{3A6610B4-C82B-4C91-B5BD-22DA4810B820}"/>
              </a:ext>
            </a:extLst>
          </p:cNvPr>
          <p:cNvSpPr>
            <a:spLocks/>
          </p:cNvSpPr>
          <p:nvPr/>
        </p:nvSpPr>
        <p:spPr bwMode="auto">
          <a:xfrm>
            <a:off x="25665544" y="11944204"/>
            <a:ext cx="614392" cy="2036908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4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4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Freeform 21">
            <a:extLst>
              <a:ext uri="{FF2B5EF4-FFF2-40B4-BE49-F238E27FC236}">
                <a16:creationId xmlns:a16="http://schemas.microsoft.com/office/drawing/2014/main" id="{01A11AD1-BCBD-4C01-8E59-68024DFD22B0}"/>
              </a:ext>
            </a:extLst>
          </p:cNvPr>
          <p:cNvSpPr>
            <a:spLocks/>
          </p:cNvSpPr>
          <p:nvPr/>
        </p:nvSpPr>
        <p:spPr bwMode="auto">
          <a:xfrm>
            <a:off x="23327517" y="11921912"/>
            <a:ext cx="628293" cy="2059200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136" y="14575124"/>
            <a:ext cx="41998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및 피드백</a:t>
            </a:r>
            <a:endParaRPr lang="ko-KR" altLang="ko-KR" sz="5000" b="1" dirty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9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99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0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447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1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611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2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876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11/11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3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90" y="7554141"/>
            <a:ext cx="23596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4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310" y="8371331"/>
            <a:ext cx="44525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MVC </a:t>
            </a: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패턴 설계</a:t>
            </a: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761" y="7554141"/>
            <a:ext cx="338233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역할 분배</a:t>
            </a:r>
            <a:endParaRPr kumimoji="0" lang="en-US" altLang="ko-KR" sz="5000" b="1" i="0" u="none" strike="noStrike" cap="none" normalizeH="0" baseline="0" dirty="0" smtClean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수집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7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310" y="7554140"/>
            <a:ext cx="24525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8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2979" y="7601890"/>
            <a:ext cx="71525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</a:t>
            </a:r>
            <a:r>
              <a:rPr lang="ko-KR" altLang="en-US" sz="5000" b="1" dirty="0" err="1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파싱</a:t>
            </a:r>
            <a:r>
              <a:rPr lang="en-US" altLang="ko-KR" sz="50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50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9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378" y="8476421"/>
            <a:ext cx="82730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이미지 추출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네이버 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API)</a:t>
            </a:r>
            <a:endParaRPr lang="ko-KR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766" y="14575124"/>
            <a:ext cx="590982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Controller</a:t>
            </a: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파트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5000" b="1" dirty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View, 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Model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취합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ko-KR" sz="5000" b="1" dirty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1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844" y="14575124"/>
            <a:ext cx="419986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테스트</a:t>
            </a:r>
            <a:endParaRPr lang="en-US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자료 작성</a:t>
            </a:r>
            <a:endParaRPr lang="en-US" altLang="ko-KR" sz="5000" b="1" dirty="0" smtClean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4502688" cy="81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b="1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국립박물관문화재단 </a:t>
            </a:r>
            <a:r>
              <a:rPr lang="ko-KR" altLang="en-US" sz="3900" b="1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판매도서</a:t>
            </a:r>
            <a:r>
              <a:rPr lang="ko-KR" altLang="en-US" sz="3900" b="1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b="1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정보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csv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파일 형태로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가져온 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파이썬을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파일을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파싱한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DBMS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추가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Service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파트에서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DAO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통하여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데이터를 읽고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controller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통하여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</a:p>
          <a:p>
            <a:pPr lvl="0">
              <a:lnSpc>
                <a:spcPct val="150000"/>
              </a:lnSpc>
            </a:pP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파트에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전달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파트에서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d3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화면과 같이 차트 형태 출력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147492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 기반 웹 차트 개발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763" y="291306"/>
            <a:ext cx="13221206" cy="8458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763" y="9122775"/>
            <a:ext cx="13221206" cy="55216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9044" y="15531306"/>
            <a:ext cx="5872319" cy="1785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2024830" cy="81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MVC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패턴을 활용하여 컴포넌트 간 역할 분리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객체의 유연성을 위하여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DTO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나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VO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대신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Map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이클립스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Maven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톰캣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서버 활용하여 개발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Matis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쿼리문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작성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Limit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구문 이용하여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Paging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149754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Spring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Framwork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+ MVC 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패턴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[2/24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935134" y="248970"/>
            <a:ext cx="5700463" cy="5700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ea typeface="Noto Sans KR" panose="020B0500000000000000"/>
              </a:rPr>
              <a:t>Controller</a:t>
            </a:r>
          </a:p>
          <a:p>
            <a:pPr marL="457200" indent="-457200" algn="ctr">
              <a:buFontTx/>
              <a:buChar char="-"/>
            </a:pPr>
            <a:r>
              <a:rPr lang="en-US" altLang="ko-KR" sz="3200" b="1" dirty="0" smtClean="0">
                <a:ea typeface="Noto Sans KR" panose="020B0500000000000000"/>
              </a:rPr>
              <a:t>Model, View </a:t>
            </a:r>
            <a:r>
              <a:rPr lang="ko-KR" altLang="en-US" sz="3200" b="1" dirty="0" smtClean="0">
                <a:ea typeface="Noto Sans KR" panose="020B0500000000000000"/>
              </a:rPr>
              <a:t>연결</a:t>
            </a:r>
            <a:endParaRPr lang="en-US" altLang="ko-KR" sz="3200" b="1" dirty="0" smtClean="0">
              <a:ea typeface="Noto Sans KR" panose="020B0500000000000000"/>
            </a:endParaRPr>
          </a:p>
          <a:p>
            <a:pPr marL="685800" indent="-685800" algn="ctr">
              <a:buFontTx/>
              <a:buChar char="-"/>
            </a:pPr>
            <a:r>
              <a:rPr lang="en-US" altLang="ko-KR" sz="3200" b="1" dirty="0" err="1" smtClean="0">
                <a:ea typeface="Noto Sans KR" panose="020B0500000000000000"/>
              </a:rPr>
              <a:t>ModelAndView</a:t>
            </a:r>
            <a:r>
              <a:rPr lang="en-US" altLang="ko-KR" sz="3200" b="1" dirty="0" smtClean="0">
                <a:ea typeface="Noto Sans KR" panose="020B0500000000000000"/>
              </a:rPr>
              <a:t> </a:t>
            </a:r>
            <a:r>
              <a:rPr lang="ko-KR" altLang="en-US" sz="3200" b="1" dirty="0" smtClean="0">
                <a:ea typeface="Noto Sans KR" panose="020B0500000000000000"/>
              </a:rPr>
              <a:t>객체 활용</a:t>
            </a:r>
            <a:endParaRPr lang="en-US" altLang="ko-KR" sz="4800" b="1" dirty="0" smtClean="0">
              <a:ea typeface="Noto Sans KR" panose="020B050000000000000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323844" y="10308608"/>
            <a:ext cx="5702400" cy="570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endParaRPr lang="en-US" altLang="ko-KR" sz="4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 algn="ctr">
              <a:buFontTx/>
              <a:buChar char="-"/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Model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출력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도서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주문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571500" indent="-571500" algn="ctr">
              <a:buFontTx/>
              <a:buChar char="-"/>
            </a:pPr>
            <a:endParaRPr lang="en-US" altLang="ko-KR" sz="3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 algn="ctr">
              <a:buFontTx/>
              <a:buChar char="-"/>
            </a:pPr>
            <a:r>
              <a:rPr lang="en-US" altLang="ko-KR" sz="3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footer, error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페이지 출력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</p:txBody>
      </p:sp>
      <p:sp>
        <p:nvSpPr>
          <p:cNvPr id="20" name="타원 19"/>
          <p:cNvSpPr/>
          <p:nvPr/>
        </p:nvSpPr>
        <p:spPr>
          <a:xfrm>
            <a:off x="26783210" y="10294302"/>
            <a:ext cx="5700463" cy="5700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200" b="1" dirty="0" smtClean="0">
              <a:ea typeface="Noto Sans KR" panose="020B0500000000000000"/>
            </a:endParaRPr>
          </a:p>
          <a:p>
            <a:pPr algn="ctr"/>
            <a:r>
              <a:rPr lang="en-US" altLang="ko-KR" sz="7200" b="1" dirty="0" smtClean="0">
                <a:ea typeface="Noto Sans KR" panose="020B0500000000000000"/>
              </a:rPr>
              <a:t>Model</a:t>
            </a:r>
          </a:p>
          <a:p>
            <a:pPr marL="457200" indent="-457200" algn="ctr">
              <a:buFontTx/>
              <a:buChar char="-"/>
            </a:pPr>
            <a:r>
              <a:rPr lang="en-US" altLang="ko-KR" sz="3200" b="1" dirty="0" err="1" smtClean="0">
                <a:ea typeface="Noto Sans KR" panose="020B0500000000000000"/>
              </a:rPr>
              <a:t>Mabatis</a:t>
            </a:r>
            <a:r>
              <a:rPr lang="en-US" altLang="ko-KR" sz="3200" b="1" dirty="0" smtClean="0">
                <a:ea typeface="Noto Sans KR" panose="020B0500000000000000"/>
              </a:rPr>
              <a:t> </a:t>
            </a:r>
            <a:r>
              <a:rPr lang="ko-KR" altLang="en-US" sz="3200" b="1" dirty="0" smtClean="0">
                <a:ea typeface="Noto Sans KR" panose="020B0500000000000000"/>
              </a:rPr>
              <a:t>활용한</a:t>
            </a:r>
            <a:endParaRPr lang="en-US" altLang="ko-KR" sz="3200" b="1" dirty="0" smtClean="0">
              <a:ea typeface="Noto Sans KR" panose="020B0500000000000000"/>
            </a:endParaRPr>
          </a:p>
          <a:p>
            <a:pPr algn="ctr"/>
            <a:r>
              <a:rPr lang="ko-KR" altLang="en-US" sz="3200" b="1" dirty="0" smtClean="0">
                <a:ea typeface="Noto Sans KR" panose="020B0500000000000000"/>
              </a:rPr>
              <a:t>데이터 접근 및 처리</a:t>
            </a:r>
            <a:endParaRPr lang="en-US" altLang="ko-KR" sz="3200" b="1" dirty="0" smtClean="0">
              <a:ea typeface="Noto Sans KR" panose="020B0500000000000000"/>
            </a:endParaRPr>
          </a:p>
          <a:p>
            <a:pPr marL="457200" indent="-457200" algn="ctr">
              <a:buFontTx/>
              <a:buChar char="-"/>
            </a:pPr>
            <a:endParaRPr lang="en-US" altLang="ko-KR" sz="3200" b="1" dirty="0" smtClean="0">
              <a:ea typeface="Noto Sans KR" panose="020B0500000000000000"/>
            </a:endParaRPr>
          </a:p>
          <a:p>
            <a:pPr algn="ctr"/>
            <a:endParaRPr lang="en-US" altLang="ko-KR" sz="3600" dirty="0" smtClean="0">
              <a:ea typeface="Noto Sans KR" panose="020B0500000000000000"/>
            </a:endParaRPr>
          </a:p>
          <a:p>
            <a:pPr algn="ctr"/>
            <a:endParaRPr lang="ko-KR" altLang="en-US" sz="6000" dirty="0">
              <a:ea typeface="Noto Sans KR" panose="020B0500000000000000"/>
            </a:endParaRPr>
          </a:p>
        </p:txBody>
      </p:sp>
      <p:sp>
        <p:nvSpPr>
          <p:cNvPr id="2" name="왼쪽/오른쪽 화살표 1"/>
          <p:cNvSpPr/>
          <p:nvPr/>
        </p:nvSpPr>
        <p:spPr>
          <a:xfrm rot="18000000">
            <a:off x="21356006" y="7185316"/>
            <a:ext cx="4649033" cy="1752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00000">
            <a:off x="26123986" y="6972821"/>
            <a:ext cx="4649033" cy="1752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09502"/>
            <a:ext cx="13378278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Model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별로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namespace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RequestMapping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구분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Dao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@Repository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등록</a:t>
            </a:r>
            <a:endParaRPr lang="en-US" altLang="ko-KR" sz="3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그리고 주문 데이터 조회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수정 및 상세 화면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도서 수량 데이터 출력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include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footer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nav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페이지별로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일괄 삽입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Controller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@Service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Dao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파일 업로드 및 파일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경로 전송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84567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MVC </a:t>
            </a: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파트별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개발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[3/24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935134" y="248970"/>
            <a:ext cx="5700463" cy="5700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ea typeface="Noto Sans KR" panose="020B0500000000000000"/>
              </a:rPr>
              <a:t>Controller</a:t>
            </a:r>
          </a:p>
          <a:p>
            <a:pPr algn="ctr"/>
            <a:r>
              <a:rPr lang="en-US" altLang="ko-KR" sz="3600" dirty="0" smtClean="0">
                <a:ea typeface="Noto Sans KR" panose="020B0500000000000000"/>
              </a:rPr>
              <a:t>- Service </a:t>
            </a:r>
            <a:r>
              <a:rPr lang="ko-KR" altLang="en-US" sz="3600" dirty="0" smtClean="0">
                <a:ea typeface="Noto Sans KR" panose="020B0500000000000000"/>
              </a:rPr>
              <a:t>활용하여 </a:t>
            </a:r>
            <a:r>
              <a:rPr lang="en-US" altLang="ko-KR" sz="3600" dirty="0" smtClean="0">
                <a:ea typeface="Noto Sans KR" panose="020B0500000000000000"/>
              </a:rPr>
              <a:t>DB </a:t>
            </a:r>
            <a:r>
              <a:rPr lang="ko-KR" altLang="en-US" sz="3600" dirty="0" smtClean="0">
                <a:ea typeface="Noto Sans KR" panose="020B0500000000000000"/>
              </a:rPr>
              <a:t>접근</a:t>
            </a:r>
            <a:endParaRPr lang="en-US" altLang="ko-KR" sz="4800" b="1" dirty="0" smtClean="0">
              <a:ea typeface="Noto Sans KR" panose="020B050000000000000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152786" y="6521802"/>
            <a:ext cx="3456000" cy="34562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ea typeface="Noto Sans KR" panose="020B0500000000000000"/>
              </a:rPr>
              <a:t>View</a:t>
            </a:r>
            <a:endParaRPr lang="en-US" altLang="ko-KR" sz="2800" b="1" dirty="0">
              <a:ea typeface="Noto Sans KR" panose="020B050000000000000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182067" y="8887663"/>
            <a:ext cx="3456000" cy="345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600" b="1" dirty="0" smtClean="0">
              <a:ea typeface="Noto Sans KR" panose="020B0500000000000000"/>
            </a:endParaRPr>
          </a:p>
          <a:p>
            <a:pPr algn="ctr"/>
            <a:r>
              <a:rPr lang="en-US" altLang="ko-KR" sz="6600" b="1" dirty="0" smtClean="0">
                <a:ea typeface="Noto Sans KR" panose="020B0500000000000000"/>
              </a:rPr>
              <a:t>Model</a:t>
            </a:r>
            <a:endParaRPr lang="en-US" altLang="ko-KR" sz="3200" dirty="0" smtClean="0">
              <a:ea typeface="Noto Sans KR" panose="020B0500000000000000"/>
            </a:endParaRPr>
          </a:p>
          <a:p>
            <a:pPr algn="ctr"/>
            <a:endParaRPr lang="ko-KR" altLang="en-US" sz="5400" dirty="0">
              <a:ea typeface="Noto Sans KR" panose="020B0500000000000000"/>
            </a:endParaRPr>
          </a:p>
        </p:txBody>
      </p:sp>
      <p:sp>
        <p:nvSpPr>
          <p:cNvPr id="2" name="왼쪽/오른쪽 화살표 1"/>
          <p:cNvSpPr/>
          <p:nvPr/>
        </p:nvSpPr>
        <p:spPr>
          <a:xfrm rot="18602050">
            <a:off x="21468948" y="4920528"/>
            <a:ext cx="2428787" cy="1752600"/>
          </a:xfrm>
          <a:prstGeom prst="leftRightArrow">
            <a:avLst>
              <a:gd name="adj1" fmla="val 418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00000">
            <a:off x="26734159" y="6259685"/>
            <a:ext cx="3540536" cy="1752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710" y="2409303"/>
            <a:ext cx="3770265" cy="17697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511" y="1293705"/>
            <a:ext cx="3752756" cy="300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192" y="14967965"/>
            <a:ext cx="4628385" cy="24922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4511" y="10158173"/>
            <a:ext cx="4350213" cy="80467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7760" y="12433028"/>
            <a:ext cx="4479725" cy="24678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5760" y="7222242"/>
            <a:ext cx="3993700" cy="21338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16843" y="944256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이미지 업로드 경로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5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409502"/>
            <a:ext cx="15558293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트리거를 활용하여 </a:t>
            </a: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log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데이터 추가</a:t>
            </a:r>
            <a:endParaRPr lang="en-US" altLang="ko-KR" sz="3600" b="1" dirty="0" smtClean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추가시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booklog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customerlog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orderlog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추가된 데이터와 시점을 기록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d3</a:t>
            </a:r>
            <a:r>
              <a:rPr lang="ko-KR" altLang="en-US" sz="3600" b="1" dirty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차트에 입력할 데이터를 저</a:t>
            </a:r>
            <a:r>
              <a:rPr lang="ko-KR" altLang="en-US" sz="3600" b="1" dirty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장</a:t>
            </a:r>
            <a:endParaRPr lang="en-US" altLang="ko-KR" sz="3600" b="1" dirty="0" smtClean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bookprice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가격대별 책의 수 저장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함수와 프로시저를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값의 범위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(ex: 30,000~ )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개수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(ex:271)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추가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Join,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뷰</a:t>
            </a: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PK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FK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활용한 데이터 구조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bookid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Orders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작성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Join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이용하여 고객 및 주문 정보를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가독성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있게 표시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9428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[4/24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5285"/>
          <a:stretch/>
        </p:blipFill>
        <p:spPr>
          <a:xfrm>
            <a:off x="18988088" y="224340"/>
            <a:ext cx="9907506" cy="3962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9044" y="4384799"/>
            <a:ext cx="13260306" cy="73788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6644" y="13209929"/>
            <a:ext cx="7239000" cy="38457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6584" y="14821589"/>
            <a:ext cx="3428630" cy="2511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r="74514" b="32210"/>
          <a:stretch/>
        </p:blipFill>
        <p:spPr>
          <a:xfrm>
            <a:off x="29039855" y="11935198"/>
            <a:ext cx="3379455" cy="26861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581679" y="13823310"/>
            <a:ext cx="4083169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ISBN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 없는 책 삭제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81282" y="14515331"/>
            <a:ext cx="4083169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가격 데이터 추가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29438" y="15626110"/>
            <a:ext cx="5109091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이용하여 가격 찾기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73945" y="16318131"/>
            <a:ext cx="3057247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가격대별 책 수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8/29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1825</Words>
  <Application>Microsoft Office PowerPoint</Application>
  <PresentationFormat>사용자 지정</PresentationFormat>
  <Paragraphs>416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D2Coding</vt:lpstr>
      <vt:lpstr>Noto Sans KR</vt:lpstr>
      <vt:lpstr>Noto Sans KR Black</vt:lpstr>
      <vt:lpstr>맑은 고딕</vt:lpstr>
      <vt:lpstr>에스코어 드림 6 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KB</cp:lastModifiedBy>
  <cp:revision>242</cp:revision>
  <dcterms:created xsi:type="dcterms:W3CDTF">2006-08-16T00:00:00Z</dcterms:created>
  <dcterms:modified xsi:type="dcterms:W3CDTF">2022-11-09T02:54:00Z</dcterms:modified>
</cp:coreProperties>
</file>