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  <p:sldId id="265" r:id="rId10"/>
    <p:sldId id="267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70616" autoAdjust="0"/>
  </p:normalViewPr>
  <p:slideViewPr>
    <p:cSldViewPr snapToGrid="0">
      <p:cViewPr varScale="1">
        <p:scale>
          <a:sx n="81" d="100"/>
          <a:sy n="81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B66E-D965-48EF-8629-7188D470FFF9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43BB-6B21-44EB-8621-2E69C0132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9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r>
              <a:rPr lang="ko-KR" altLang="en-US" dirty="0" smtClean="0"/>
              <a:t>한 형식의 </a:t>
            </a:r>
            <a:r>
              <a:rPr lang="en-US" altLang="ko-KR" dirty="0" smtClean="0"/>
              <a:t>API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REST -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대표적인 상태 전송</a:t>
            </a:r>
            <a:endParaRPr lang="en-US" altLang="ko-KR" dirty="0" smtClean="0"/>
          </a:p>
          <a:p>
            <a:r>
              <a:rPr lang="en-US" altLang="ko-KR" u="sng" dirty="0" smtClean="0"/>
              <a:t>Representation</a:t>
            </a:r>
            <a:r>
              <a:rPr lang="en-US" altLang="ko-KR" u="sng" baseline="0" dirty="0" smtClean="0"/>
              <a:t> State Transfer(</a:t>
            </a:r>
            <a:r>
              <a:rPr lang="ko-KR" altLang="en-US" u="sng" baseline="0" dirty="0" smtClean="0"/>
              <a:t>표현 상태 전이</a:t>
            </a:r>
            <a:r>
              <a:rPr lang="en-US" altLang="ko-KR" u="sng" baseline="0" dirty="0" smtClean="0"/>
              <a:t>)</a:t>
            </a:r>
          </a:p>
          <a:p>
            <a:r>
              <a:rPr lang="ko-KR" altLang="en-US" u="sng" dirty="0" smtClean="0"/>
              <a:t>이름만 봐도 쉽게 추론이 가능한 형식으로 호출하는 </a:t>
            </a:r>
            <a:r>
              <a:rPr lang="en-US" altLang="ko-KR" u="sng" dirty="0" smtClean="0"/>
              <a:t>API</a:t>
            </a:r>
          </a:p>
          <a:p>
            <a:endParaRPr lang="en-US" altLang="ko-KR" u="sng" dirty="0" smtClean="0"/>
          </a:p>
          <a:p>
            <a:endParaRPr lang="en-US" altLang="ko-KR" u="sng" dirty="0" smtClean="0"/>
          </a:p>
          <a:p>
            <a:r>
              <a:rPr lang="en-US" altLang="ko-KR" u="sng" dirty="0" smtClean="0"/>
              <a:t>API : </a:t>
            </a:r>
            <a:r>
              <a:rPr lang="ko-KR" altLang="en-US" u="sng" dirty="0" smtClean="0"/>
              <a:t>주어진 형식에 맞춰 데이터나 코드를 불러옴</a:t>
            </a:r>
            <a:r>
              <a:rPr lang="en-US" altLang="ko-KR" u="sng" dirty="0" smtClean="0"/>
              <a:t>(</a:t>
            </a:r>
            <a:r>
              <a:rPr lang="ko-KR" altLang="en-US" u="sng" dirty="0" smtClean="0"/>
              <a:t>이 양식이 어려우면</a:t>
            </a:r>
            <a:r>
              <a:rPr lang="en-US" altLang="ko-KR" u="sng" dirty="0" smtClean="0"/>
              <a:t>?</a:t>
            </a:r>
            <a:r>
              <a:rPr lang="ko-KR" altLang="en-US" u="sng" dirty="0" smtClean="0"/>
              <a:t> </a:t>
            </a:r>
            <a:r>
              <a:rPr lang="en-US" altLang="ko-KR" u="sng" dirty="0" smtClean="0"/>
              <a:t>SOAP)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REST 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형식</a:t>
            </a:r>
            <a:endParaRPr lang="en-US" altLang="ko-KR" baseline="0" dirty="0" smtClean="0"/>
          </a:p>
          <a:p>
            <a:r>
              <a:rPr lang="ko-KR" altLang="en-US" baseline="0" dirty="0" smtClean="0"/>
              <a:t>각 요청이 어떤 동작이나 정보를 위한 것인지 이름만 보고 추론이 가능해야 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요청을 보내는 주소만으로도 이게 뭔지 추론이 가능하다</a:t>
            </a:r>
            <a:endParaRPr lang="en-US" altLang="ko-KR" baseline="0" dirty="0" smtClean="0"/>
          </a:p>
          <a:p>
            <a:r>
              <a:rPr lang="en-US" altLang="ko-KR" dirty="0" smtClean="0"/>
              <a:t>RESTful – </a:t>
            </a:r>
            <a:r>
              <a:rPr lang="ko-KR" altLang="en-US" dirty="0" smtClean="0"/>
              <a:t>요청의 이름만 봐도 뭘 요청하는지 알게 할 것</a:t>
            </a:r>
            <a:endParaRPr lang="en-US" altLang="ko-KR" dirty="0" smtClean="0"/>
          </a:p>
          <a:p>
            <a:r>
              <a:rPr lang="ko-KR" altLang="en-US" dirty="0" smtClean="0"/>
              <a:t>웹에 존재하는 자료를 불러올지</a:t>
            </a:r>
            <a:r>
              <a:rPr lang="en-US" altLang="ko-KR" dirty="0" smtClean="0"/>
              <a:t>( GET ) </a:t>
            </a:r>
            <a:r>
              <a:rPr lang="ko-KR" altLang="en-US" dirty="0" smtClean="0"/>
              <a:t>수정할지</a:t>
            </a:r>
            <a:r>
              <a:rPr lang="en-US" altLang="ko-KR" dirty="0" smtClean="0"/>
              <a:t>( POST ) </a:t>
            </a:r>
            <a:r>
              <a:rPr lang="ko-KR" altLang="en-US" dirty="0" smtClean="0"/>
              <a:t>혹은 삭제할지</a:t>
            </a:r>
            <a:r>
              <a:rPr lang="en-US" altLang="ko-KR" dirty="0" smtClean="0"/>
              <a:t>( DELETE</a:t>
            </a:r>
            <a:r>
              <a:rPr lang="en-US" altLang="ko-KR" baseline="0" dirty="0" smtClean="0"/>
              <a:t> )</a:t>
            </a:r>
            <a:r>
              <a:rPr lang="ko-KR" altLang="en-US" baseline="0" dirty="0" smtClean="0"/>
              <a:t>를 주어진 양식에 따라 </a:t>
            </a:r>
            <a:endParaRPr lang="en-US" altLang="ko-KR" baseline="0" dirty="0" smtClean="0"/>
          </a:p>
          <a:p>
            <a:r>
              <a:rPr lang="ko-KR" altLang="en-US" baseline="0" dirty="0" smtClean="0"/>
              <a:t>작성하면 그에 맞는 명령을 수행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GET </a:t>
            </a:r>
            <a:r>
              <a:rPr lang="ko-KR" altLang="en-US" dirty="0" err="1" smtClean="0"/>
              <a:t>요청보낼</a:t>
            </a:r>
            <a:r>
              <a:rPr lang="ko-KR" altLang="en-US" dirty="0" smtClean="0"/>
              <a:t> 때 이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보면 </a:t>
            </a:r>
            <a:r>
              <a:rPr lang="en-US" altLang="ko-KR" dirty="0" smtClean="0"/>
              <a:t>1025</a:t>
            </a:r>
            <a:r>
              <a:rPr lang="ko-KR" altLang="en-US" dirty="0" err="1" smtClean="0"/>
              <a:t>회차의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로또정보를</a:t>
            </a:r>
            <a:r>
              <a:rPr lang="ko-KR" altLang="en-US" dirty="0" smtClean="0"/>
              <a:t> 가져온다는 게 직관적으로 보인다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https://www.dhlottery.co.kr/common.do?method=getLottoNumber&amp;drwNo=1025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6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5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0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한국말</a:t>
            </a:r>
            <a:r>
              <a:rPr lang="en-US" altLang="ko-KR" dirty="0" smtClean="0"/>
              <a:t>+</a:t>
            </a:r>
            <a:r>
              <a:rPr lang="ko-KR" altLang="en-US" dirty="0" smtClean="0"/>
              <a:t>존댓말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두레이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휴가계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전화기모양</a:t>
            </a:r>
            <a:r>
              <a:rPr lang="ko-KR" altLang="en-US" dirty="0" smtClean="0"/>
              <a:t> 아이콘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8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9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25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04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519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3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706A26F-217E-4DF6-99C5-83B095EC81D9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EA20-EB48-40E2-A1B4-B45B546E4BA7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8CEB-C91E-4985-8B82-B17FAE7C50CC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89C5-E3F6-42A8-926A-D77DCFE7902F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1922-BFCB-4763-8BAE-2BA99E96788B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3E73-25A0-4610-9479-187BAACA6A40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1155-6581-44E3-8340-F0D1C0A192EF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D3D-7865-4DA1-B0A3-DD0974AD3C13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E2CF-68DD-4FFA-97DA-FDFDCF064A4C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D3F6-BFE1-4DA9-B8D2-71DC061E5C1B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r>
              <a:rPr lang="en-US" dirty="0" smtClean="0"/>
              <a:t>/13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E288-F8A9-4B91-B528-EFCB65E98362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3871-24A2-4677-8DBD-6C7B0A13F6F6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C5BD-DF22-4CB3-8AD8-3196CEEAF23F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0CF-ACCA-4E21-8ADE-2DA7469A9D8F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D5D-9EE5-43BE-996D-FB7CB363BDCA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8B73-2319-4B0E-905E-54A2A62873ED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ABEF-5347-4204-BFB9-9C8600CD9A2C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42D771-D7D7-4697-8C83-A3D96E0FF88B}" type="datetime1">
              <a:rPr lang="en-US" altLang="ko-KR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이동준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7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ko-KR" altLang="en-US" dirty="0" smtClean="0"/>
              <a:t>카카오 지도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 좌표 정보 및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키워드 검색 결과 그리고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지도 정보 활용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활용 </a:t>
            </a:r>
            <a:r>
              <a:rPr lang="ko-KR" altLang="en-US" dirty="0" smtClean="0"/>
              <a:t>사례</a:t>
            </a:r>
            <a:r>
              <a:rPr lang="en-US" altLang="ko-KR" dirty="0"/>
              <a:t> </a:t>
            </a:r>
            <a:r>
              <a:rPr lang="en-US" altLang="ko-KR" dirty="0" smtClean="0"/>
              <a:t>[2/4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7977"/>
          <a:stretch/>
        </p:blipFill>
        <p:spPr>
          <a:xfrm>
            <a:off x="5142656" y="2556933"/>
            <a:ext cx="5896798" cy="339260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활용 </a:t>
            </a:r>
            <a:r>
              <a:rPr lang="ko-KR" altLang="en-US" dirty="0" smtClean="0"/>
              <a:t>사례</a:t>
            </a:r>
            <a:r>
              <a:rPr lang="en-US" altLang="ko-KR" dirty="0"/>
              <a:t> </a:t>
            </a:r>
            <a:r>
              <a:rPr lang="en-US" altLang="ko-KR" dirty="0" smtClean="0"/>
              <a:t>[3/4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업비트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화폐 현황 파악</a:t>
            </a:r>
            <a:endParaRPr lang="en-US" altLang="ko-KR" dirty="0" smtClean="0"/>
          </a:p>
        </p:txBody>
      </p:sp>
      <p:pic>
        <p:nvPicPr>
          <p:cNvPr id="3074" name="Picture 2" descr="https://github.com/qkr03210/C_Sharp_project/raw/main/img/%EC%BD%94%EC%9D%B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1"/>
          <a:stretch/>
        </p:blipFill>
        <p:spPr bwMode="auto">
          <a:xfrm>
            <a:off x="2174381" y="3505651"/>
            <a:ext cx="8533798" cy="249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활용 </a:t>
            </a:r>
            <a:r>
              <a:rPr lang="ko-KR" altLang="en-US" dirty="0" smtClean="0"/>
              <a:t>사례</a:t>
            </a:r>
            <a:r>
              <a:rPr lang="en-US" altLang="ko-KR" dirty="0"/>
              <a:t> </a:t>
            </a:r>
            <a:r>
              <a:rPr lang="en-US" altLang="ko-KR" dirty="0" smtClean="0"/>
              <a:t>[4/4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코레일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열차 운행 관련 정보 조회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21" y="2509432"/>
            <a:ext cx="4704476" cy="349948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프로그래밍에서의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특정 기능</a:t>
            </a:r>
            <a:r>
              <a:rPr lang="en-US" altLang="ko-KR" dirty="0" smtClean="0"/>
              <a:t>(=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혹은 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smtClean="0">
                <a:solidFill>
                  <a:srgbClr val="FF0000"/>
                </a:solidFill>
              </a:rPr>
              <a:t>꼭 추가해야 한다</a:t>
            </a:r>
            <a:r>
              <a:rPr lang="ko-KR" altLang="en-US" dirty="0" smtClean="0"/>
              <a:t>는 </a:t>
            </a:r>
            <a:r>
              <a:rPr lang="ko-KR" altLang="en-US" b="1" u="sng" dirty="0" smtClean="0"/>
              <a:t>규칙</a:t>
            </a:r>
            <a:endParaRPr lang="en-US" altLang="ko-KR" b="1" u="sng" dirty="0" smtClean="0"/>
          </a:p>
          <a:p>
            <a:r>
              <a:rPr lang="ko-KR" altLang="en-US" dirty="0" smtClean="0"/>
              <a:t>특정 기능에 대하여 인터페이스를 추가 시 특정 기능 </a:t>
            </a:r>
            <a:r>
              <a:rPr lang="ko-KR" altLang="en-US" b="1" dirty="0" smtClean="0">
                <a:solidFill>
                  <a:srgbClr val="FF0000"/>
                </a:solidFill>
              </a:rPr>
              <a:t>반드시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ko-KR" altLang="en-US" sz="1400" dirty="0" smtClean="0"/>
              <a:t>클래스와 </a:t>
            </a:r>
            <a:r>
              <a:rPr lang="ko-KR" altLang="en-US" sz="1400" dirty="0" err="1" smtClean="0"/>
              <a:t>메소드에</a:t>
            </a:r>
            <a:r>
              <a:rPr lang="ko-KR" altLang="en-US" sz="1400" dirty="0" smtClean="0"/>
              <a:t> 대한 이해가 선행되어야 하는 내용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추상 클래스 및 상속에 대한 내용 역시 이해되어야 이해 가능</a:t>
            </a:r>
            <a:endParaRPr lang="en-US" altLang="ko-KR" sz="1400" dirty="0" smtClean="0"/>
          </a:p>
          <a:p>
            <a:r>
              <a:rPr lang="ko-KR" altLang="en-US" dirty="0" smtClean="0"/>
              <a:t>실제 예시 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정교한 로봇일수록 파트 별로 프로그램이 짜여지게 되는 데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비장정지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기능의 경우 모든 파트가 전부 반드시 구현되어야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않을 경우 큰 사고가 난다</a:t>
            </a:r>
            <a:r>
              <a:rPr lang="en-US" altLang="ko-KR" dirty="0" smtClean="0"/>
              <a:t>.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556932"/>
            <a:ext cx="9819902" cy="331893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API : </a:t>
            </a:r>
            <a:r>
              <a:rPr lang="ko-KR" altLang="en-US" sz="1800" dirty="0" smtClean="0"/>
              <a:t>프로그래밍할 때나 데이터 </a:t>
            </a:r>
            <a:r>
              <a:rPr lang="ko-KR" altLang="en-US" sz="1800" dirty="0" err="1" smtClean="0"/>
              <a:t>분석시</a:t>
            </a:r>
            <a:r>
              <a:rPr lang="ko-KR" altLang="en-US" sz="1800" dirty="0" smtClean="0"/>
              <a:t> 활용하는 데이터나 라이브러리이며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주로 데이터로써 의미가 통하고 있음</a:t>
            </a:r>
            <a:endParaRPr lang="en-US" altLang="ko-KR" sz="1800" dirty="0" smtClean="0"/>
          </a:p>
          <a:p>
            <a:r>
              <a:rPr lang="ko-KR" altLang="en-US" sz="1800" dirty="0" smtClean="0"/>
              <a:t>인터페이스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정보를 주고 받기 위한 규칙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규약을 의미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특정 키를 눌렀을 때 정해진 동작을 하는 것이 모두 인터페이스에 속함</a:t>
            </a:r>
            <a:endParaRPr lang="en-US" altLang="ko-KR" sz="1400" dirty="0" smtClean="0"/>
          </a:p>
          <a:p>
            <a:r>
              <a:rPr lang="ko-KR" altLang="en-US" sz="1800" dirty="0" smtClean="0"/>
              <a:t>프로그래밍에서의 인터페이스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특정 기능을 </a:t>
            </a:r>
            <a:r>
              <a:rPr lang="ko-KR" altLang="en-US" sz="1800" smtClean="0"/>
              <a:t>반드시 구현해야 하는 규칙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실무에서 매우 중요한 내용이며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이를 알기 위해선 클래스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열심히 배워야 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추상클래스와 상속 역시 잘 배워야 함</a:t>
            </a:r>
            <a:endParaRPr lang="en-US" altLang="ko-KR" sz="1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0433" y="1756051"/>
            <a:ext cx="11299889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감사합니다</a:t>
            </a:r>
            <a:r>
              <a:rPr lang="en-US" altLang="ko-KR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</a:p>
          <a:p>
            <a:pPr algn="ctr"/>
            <a:r>
              <a:rPr lang="ko-KR" altLang="en-US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질문 있으십니까</a:t>
            </a:r>
            <a:r>
              <a:rPr lang="en-US" altLang="ko-KR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US" altLang="ko-KR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05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API(Application Programming Interface)</a:t>
            </a:r>
          </a:p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</a:p>
          <a:p>
            <a:r>
              <a:rPr lang="ko-KR" altLang="en-US" dirty="0" smtClean="0"/>
              <a:t>인터페이스와 </a:t>
            </a:r>
            <a:r>
              <a:rPr lang="en-US" altLang="ko-KR" dirty="0" smtClean="0"/>
              <a:t>API</a:t>
            </a:r>
          </a:p>
          <a:p>
            <a:r>
              <a:rPr lang="en-US" altLang="ko-KR" dirty="0" smtClean="0"/>
              <a:t>API </a:t>
            </a:r>
            <a:r>
              <a:rPr lang="ko-KR" altLang="en-US" dirty="0"/>
              <a:t>활용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프로그래밍에서의 인터페이스</a:t>
            </a:r>
            <a:endParaRPr lang="en-US" altLang="ko-KR" dirty="0"/>
          </a:p>
          <a:p>
            <a:r>
              <a:rPr lang="ko-KR" altLang="en-US" dirty="0" smtClean="0"/>
              <a:t>요약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API(Application Programming </a:t>
            </a:r>
            <a:r>
              <a:rPr lang="en-US" altLang="ko-KR" dirty="0" smtClean="0"/>
              <a:t>Interface)[1/3]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응용 프로그램을 만드는 과정에서 활용되는 </a:t>
            </a:r>
            <a:r>
              <a:rPr lang="ko-KR" altLang="en-US" b="1" dirty="0" smtClean="0"/>
              <a:t>데이터</a:t>
            </a:r>
            <a:r>
              <a:rPr lang="ko-KR" altLang="en-US" dirty="0"/>
              <a:t> </a:t>
            </a:r>
            <a:r>
              <a:rPr lang="ko-KR" altLang="en-US" dirty="0" smtClean="0"/>
              <a:t>혹은 </a:t>
            </a:r>
            <a:r>
              <a:rPr lang="ko-KR" altLang="en-US" i="1" dirty="0" smtClean="0"/>
              <a:t>라이브러리</a:t>
            </a:r>
            <a:endParaRPr lang="en-US" altLang="ko-KR" i="1" dirty="0" smtClean="0"/>
          </a:p>
          <a:p>
            <a:pPr lvl="1"/>
            <a:r>
              <a:rPr lang="ko-KR" altLang="en-US" dirty="0" smtClean="0"/>
              <a:t>응용 프로그램 </a:t>
            </a:r>
            <a:r>
              <a:rPr lang="en-US" altLang="ko-KR" dirty="0" smtClean="0"/>
              <a:t>: pc</a:t>
            </a:r>
            <a:r>
              <a:rPr lang="ko-KR" altLang="en-US" dirty="0" smtClean="0"/>
              <a:t>의 프로그램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모바일의 앱 등을 의미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예시 참고</a:t>
            </a:r>
            <a:r>
              <a:rPr lang="en-US" altLang="ko-KR" dirty="0" smtClean="0"/>
              <a:t>)</a:t>
            </a:r>
          </a:p>
        </p:txBody>
      </p:sp>
      <p:pic>
        <p:nvPicPr>
          <p:cNvPr id="1026" name="Picture 2" descr="한컴 HWP, 스마트워크 '걸림돌' - 지디넷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53" y="3537480"/>
            <a:ext cx="19050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카카오톡 로고(.ai) 일러스트 다운로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80" y="3537480"/>
            <a:ext cx="2295526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네이버 지도, 내비게이션 - Google Play 앱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33" y="3537480"/>
            <a:ext cx="2338388" cy="23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API(Application Programming </a:t>
            </a:r>
            <a:r>
              <a:rPr lang="en-US" altLang="ko-KR" dirty="0" smtClean="0"/>
              <a:t>Interface)[2/3]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: API</a:t>
            </a:r>
            <a:r>
              <a:rPr lang="ko-KR" altLang="en-US" dirty="0" smtClean="0"/>
              <a:t>하면 </a:t>
            </a:r>
            <a:r>
              <a:rPr lang="ko-KR" altLang="en-US" b="1" u="sng" dirty="0" smtClean="0"/>
              <a:t>통상적으로 이 것을 의미</a:t>
            </a:r>
            <a:endParaRPr lang="en-US" altLang="ko-KR" b="1" u="sng" dirty="0" smtClean="0"/>
          </a:p>
          <a:p>
            <a:pPr lvl="1"/>
            <a:r>
              <a:rPr lang="ko-KR" altLang="en-US" sz="1600" dirty="0" smtClean="0"/>
              <a:t>프로그래밍을 하거나 데이터 분석을 위하여 사용할 수 있는 공개된 데이터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(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상황에 따라서 일부 사람에게만 공개하거나 일부 데이터만 공개하는 경우도 있음</a:t>
            </a:r>
            <a:r>
              <a:rPr lang="en-US" altLang="ko-KR" sz="1600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5" y="3834534"/>
            <a:ext cx="5151903" cy="19946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47" y="3725065"/>
            <a:ext cx="3311128" cy="2104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1644" y="5829213"/>
            <a:ext cx="5256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기상청 </a:t>
            </a:r>
            <a:r>
              <a:rPr lang="en-US" altLang="ko-KR" sz="1600" dirty="0" err="1" smtClean="0"/>
              <a:t>api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및 이를 활용한 옷 추천 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수료생 작품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API(Application Programming </a:t>
            </a:r>
            <a:r>
              <a:rPr lang="en-US" altLang="ko-KR" dirty="0" smtClean="0"/>
              <a:t>Interface)[3/3]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400" dirty="0" smtClean="0"/>
              <a:t>라이브러리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미리 만들어 둔 코드를 의미하며</a:t>
            </a:r>
            <a:r>
              <a:rPr lang="en-US" altLang="ko-KR" sz="2400" dirty="0" smtClean="0"/>
              <a:t>, API</a:t>
            </a:r>
            <a:r>
              <a:rPr lang="ko-KR" altLang="en-US" sz="2400" dirty="0" smtClean="0"/>
              <a:t>와 라이브러리라는 말을 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혼용해서 주로 사용 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대표 예시</a:t>
            </a:r>
            <a:r>
              <a:rPr lang="en-US" altLang="ko-KR" sz="2400" dirty="0" smtClean="0"/>
              <a:t>: Windows API)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352" y="3361240"/>
            <a:ext cx="5695136" cy="278556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(Interface)[1/2]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정보를 </a:t>
            </a:r>
            <a:r>
              <a:rPr lang="ko-KR" altLang="en-US" b="1" dirty="0" smtClean="0"/>
              <a:t>주고 받기</a:t>
            </a:r>
            <a:r>
              <a:rPr lang="ko-KR" altLang="en-US" dirty="0" smtClean="0"/>
              <a:t> 위해 정해진 </a:t>
            </a:r>
            <a:r>
              <a:rPr lang="ko-KR" altLang="en-US" b="1" dirty="0" smtClean="0"/>
              <a:t>규칙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규약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웹 브라우저에서의 뒤로 가기와 앞으로 가기 그리고 </a:t>
            </a:r>
            <a:r>
              <a:rPr lang="ko-KR" altLang="en-US" dirty="0" err="1" smtClean="0"/>
              <a:t>새로고침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예시는 </a:t>
            </a:r>
            <a:r>
              <a:rPr lang="en-US" altLang="ko-KR" dirty="0" smtClean="0"/>
              <a:t>UI(User Interface)</a:t>
            </a:r>
            <a:r>
              <a:rPr lang="ko-KR" altLang="en-US" dirty="0" smtClean="0"/>
              <a:t>에 해당하며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사람과 </a:t>
            </a:r>
            <a:r>
              <a:rPr lang="en-US" altLang="ko-KR" dirty="0" smtClean="0"/>
              <a:t>SW</a:t>
            </a:r>
            <a:r>
              <a:rPr lang="ko-KR" altLang="en-US" dirty="0" smtClean="0"/>
              <a:t>간의 정보 교환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  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65244"/>
          <a:stretch/>
        </p:blipFill>
        <p:spPr>
          <a:xfrm>
            <a:off x="1516125" y="4146453"/>
            <a:ext cx="795778" cy="778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367493" y="4284911"/>
            <a:ext cx="386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직전에 방문한 </a:t>
            </a:r>
            <a:r>
              <a:rPr lang="ko-KR" altLang="en-US" sz="2000" dirty="0" err="1" smtClean="0"/>
              <a:t>웹페이지로</a:t>
            </a:r>
            <a:r>
              <a:rPr lang="ko-KR" altLang="en-US" sz="2000" dirty="0" smtClean="0"/>
              <a:t> 이동 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125" y="4977008"/>
            <a:ext cx="795778" cy="795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367493" y="5174842"/>
            <a:ext cx="474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다시 앞에 방문했던 웹 페이지로 이동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121" y="4317659"/>
            <a:ext cx="958334" cy="7347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595213" y="4484966"/>
            <a:ext cx="386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방문한 웹 사이트를 재방문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갱신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(Interface)[2/2]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: </a:t>
            </a:r>
            <a:r>
              <a:rPr lang="ko-KR" altLang="en-US" dirty="0"/>
              <a:t>정보를 </a:t>
            </a:r>
            <a:r>
              <a:rPr lang="ko-KR" altLang="en-US" b="1" dirty="0"/>
              <a:t>주고 받기</a:t>
            </a:r>
            <a:r>
              <a:rPr lang="ko-KR" altLang="en-US" dirty="0"/>
              <a:t> 위해 정해진 </a:t>
            </a:r>
            <a:r>
              <a:rPr lang="ko-KR" altLang="en-US" b="1" dirty="0"/>
              <a:t>규칙</a:t>
            </a:r>
            <a:r>
              <a:rPr lang="en-US" altLang="ko-KR" b="1" dirty="0"/>
              <a:t>, </a:t>
            </a:r>
            <a:r>
              <a:rPr lang="ko-KR" altLang="en-US" b="1" dirty="0" smtClean="0"/>
              <a:t>규약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방향키를 누르면 상하좌우 이동을 하고</a:t>
            </a:r>
            <a:r>
              <a:rPr lang="en-US" altLang="ko-KR" dirty="0" smtClean="0"/>
              <a:t>, ESC</a:t>
            </a:r>
            <a:r>
              <a:rPr lang="ko-KR" altLang="en-US" dirty="0" smtClean="0"/>
              <a:t>키를 누르면 종료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   </a:t>
            </a:r>
          </a:p>
          <a:p>
            <a:endParaRPr lang="ko-KR" altLang="en-US" dirty="0"/>
          </a:p>
        </p:txBody>
      </p:sp>
      <p:pic>
        <p:nvPicPr>
          <p:cNvPr id="2050" name="Picture 2" descr="방향키 (컴퓨터 자판) - 위키백과, 우리 모두의 백과사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58" y="3579670"/>
            <a:ext cx="3525776" cy="24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sc 키 - 위키백과, 우리 모두의 백과사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65" y="3765612"/>
            <a:ext cx="22288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인터페이스와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2556932"/>
            <a:ext cx="9914905" cy="3318936"/>
          </a:xfrm>
        </p:spPr>
        <p:txBody>
          <a:bodyPr/>
          <a:lstStyle/>
          <a:p>
            <a:r>
              <a:rPr lang="ko-KR" altLang="en-US" b="1" dirty="0" smtClean="0"/>
              <a:t>주어진 형식</a:t>
            </a:r>
            <a:r>
              <a:rPr lang="en-US" altLang="ko-KR" b="1" dirty="0" smtClean="0"/>
              <a:t>(=</a:t>
            </a:r>
            <a:r>
              <a:rPr lang="ko-KR" altLang="en-US" b="1" dirty="0" smtClean="0"/>
              <a:t>규칙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에 따라서 정보를 </a:t>
            </a:r>
            <a:r>
              <a:rPr lang="ko-KR" altLang="en-US" b="1" dirty="0" smtClean="0"/>
              <a:t>요청하면 이에 대한 응답</a:t>
            </a:r>
            <a:r>
              <a:rPr lang="ko-KR" altLang="en-US" dirty="0" smtClean="0"/>
              <a:t>을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로또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정보를 형식에 맞춰 입력하면 이에 대한 응답 제공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095" y="3532297"/>
            <a:ext cx="8073808" cy="5639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763" y="5071642"/>
            <a:ext cx="8639334" cy="804226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4025735" y="4144217"/>
            <a:ext cx="617517" cy="879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0800000">
            <a:off x="7064827" y="4168188"/>
            <a:ext cx="617517" cy="879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60418" y="4270222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1025</a:t>
            </a:r>
            <a:r>
              <a:rPr lang="ko-KR" altLang="en-US" b="1" dirty="0" err="1" smtClean="0"/>
              <a:t>회차</a:t>
            </a:r>
            <a:endParaRPr lang="en-US" altLang="ko-KR" b="1" dirty="0"/>
          </a:p>
          <a:p>
            <a:r>
              <a:rPr lang="ko-KR" altLang="en-US" b="1" dirty="0" smtClean="0"/>
              <a:t>로또 데이터 요청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31752" y="4284764"/>
            <a:ext cx="300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1025</a:t>
            </a:r>
            <a:r>
              <a:rPr lang="ko-KR" altLang="en-US" b="1" dirty="0" err="1" smtClean="0"/>
              <a:t>회차</a:t>
            </a:r>
            <a:endParaRPr lang="en-US" altLang="ko-KR" b="1" dirty="0"/>
          </a:p>
          <a:p>
            <a:r>
              <a:rPr lang="ko-KR" altLang="en-US" b="1" dirty="0" smtClean="0"/>
              <a:t>로또 데이터 응답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당첨금 등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8605197" y="3540407"/>
            <a:ext cx="1365663" cy="457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ko-KR" altLang="en-US" dirty="0" smtClean="0"/>
              <a:t>네이버 도서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도서 정보 및 이미지를 가져와서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프로그램에 적용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활용 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[1/4]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6586"/>
          <a:stretch/>
        </p:blipFill>
        <p:spPr>
          <a:xfrm>
            <a:off x="6898569" y="2497558"/>
            <a:ext cx="4128656" cy="3428230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190</TotalTime>
  <Words>622</Words>
  <Application>Microsoft Office PowerPoint</Application>
  <PresentationFormat>와이드스크린</PresentationFormat>
  <Paragraphs>114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돋움</vt:lpstr>
      <vt:lpstr>맑은 고딕</vt:lpstr>
      <vt:lpstr>바탕</vt:lpstr>
      <vt:lpstr>Arial</vt:lpstr>
      <vt:lpstr>Garamond</vt:lpstr>
      <vt:lpstr>자연주의</vt:lpstr>
      <vt:lpstr>API란 무엇인가?</vt:lpstr>
      <vt:lpstr>목차</vt:lpstr>
      <vt:lpstr>API(Application Programming Interface)[1/3]</vt:lpstr>
      <vt:lpstr>API(Application Programming Interface)[2/3]</vt:lpstr>
      <vt:lpstr>API(Application Programming Interface)[3/3]</vt:lpstr>
      <vt:lpstr>인터페이스(Interface)[1/2]</vt:lpstr>
      <vt:lpstr>인터페이스(Interface)[2/2]</vt:lpstr>
      <vt:lpstr>인터페이스와 API</vt:lpstr>
      <vt:lpstr>API 활용 사례[1/4]</vt:lpstr>
      <vt:lpstr>API 활용 사례 [2/4]</vt:lpstr>
      <vt:lpstr>API 활용 사례 [3/4]</vt:lpstr>
      <vt:lpstr>API 활용 사례 [4/4]</vt:lpstr>
      <vt:lpstr>참고 : 프로그래밍에서의 인터페이스</vt:lpstr>
      <vt:lpstr>요약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API란 무엇인가?</dc:title>
  <dc:creator>KB</dc:creator>
  <cp:lastModifiedBy>KB</cp:lastModifiedBy>
  <cp:revision>81</cp:revision>
  <dcterms:created xsi:type="dcterms:W3CDTF">2022-08-01T02:36:04Z</dcterms:created>
  <dcterms:modified xsi:type="dcterms:W3CDTF">2022-08-01T05:46:23Z</dcterms:modified>
</cp:coreProperties>
</file>