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1" r:id="rId11"/>
    <p:sldId id="277" r:id="rId12"/>
    <p:sldId id="272" r:id="rId13"/>
    <p:sldId id="278" r:id="rId14"/>
    <p:sldId id="273" r:id="rId15"/>
    <p:sldId id="279" r:id="rId16"/>
    <p:sldId id="283" r:id="rId17"/>
    <p:sldId id="274" r:id="rId18"/>
    <p:sldId id="281" r:id="rId19"/>
    <p:sldId id="280" r:id="rId20"/>
    <p:sldId id="264" r:id="rId21"/>
    <p:sldId id="284" r:id="rId22"/>
    <p:sldId id="285" r:id="rId23"/>
    <p:sldId id="286" r:id="rId24"/>
    <p:sldId id="287" r:id="rId25"/>
    <p:sldId id="288" r:id="rId26"/>
    <p:sldId id="293" r:id="rId27"/>
    <p:sldId id="266" r:id="rId28"/>
    <p:sldId id="290" r:id="rId29"/>
    <p:sldId id="289" r:id="rId30"/>
    <p:sldId id="294" r:id="rId31"/>
    <p:sldId id="291" r:id="rId32"/>
    <p:sldId id="296" r:id="rId33"/>
    <p:sldId id="295" r:id="rId34"/>
    <p:sldId id="297" r:id="rId35"/>
    <p:sldId id="267" r:id="rId36"/>
    <p:sldId id="268" r:id="rId37"/>
    <p:sldId id="29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2390" autoAdjust="0"/>
  </p:normalViewPr>
  <p:slideViewPr>
    <p:cSldViewPr snapToGrid="0">
      <p:cViewPr>
        <p:scale>
          <a:sx n="75" d="100"/>
          <a:sy n="75" d="100"/>
        </p:scale>
        <p:origin x="232" y="-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1F510-A98E-4C72-98FE-78D0C281576A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8ED2-7ACF-4B4E-B111-C8D450588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6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챗봇으로</a:t>
            </a:r>
            <a:r>
              <a:rPr lang="ko-KR" altLang="en-US" dirty="0" smtClean="0"/>
              <a:t> 돈도 많이 </a:t>
            </a:r>
            <a:r>
              <a:rPr lang="ko-KR" altLang="en-US" dirty="0" err="1" smtClean="0"/>
              <a:t>벌었</a:t>
            </a:r>
            <a:r>
              <a:rPr lang="ko-KR" altLang="en-US" baseline="0" dirty="0" err="1" smtClean="0"/>
              <a:t>단</a:t>
            </a:r>
            <a:r>
              <a:rPr lang="ko-KR" altLang="en-US" baseline="0" dirty="0" smtClean="0"/>
              <a:t> 사실에 집중해야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400" dirty="0" smtClean="0"/>
              <a:t>기초 문법도 중요하나 기능 구현 자체에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초점을 맞춰서 활용할 수 있는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9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3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2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1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E26110-7427-4258-B496-620CBD22F617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303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96E-1218-4D0A-BF65-DC6699EFB28D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4BDA-4AF5-49E1-89F6-3ADD11200619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07D-C59B-471E-92D7-09F0F93A5A0F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r>
              <a:rPr lang="en-US" altLang="ko-KR" dirty="0" smtClean="0"/>
              <a:t>/38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80C68-81B5-460B-A18A-5DD6D9C2A312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48220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CE67-BFBC-408C-BE86-6DAFD1983E39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AB61-5195-43C5-8C2D-1DE672610229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D5FB-7776-4A75-B6C2-1C5509BB1891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F01-987A-45FA-8257-94D13837093A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5A3AF-89F5-4B62-8127-D9533795479C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74A3-A36E-41FD-BCA6-F246C2DD868C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070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6A605B-5AE5-405E-83E2-5776702695B9}" type="datetime1">
              <a:rPr lang="en-US" altLang="ko-KR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28970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ccounts.kakao.com/login/kakaobusiness?continue=https://center-pf.kakao.com/cre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de.goorm.io/my/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artner.talk.nave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2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[3/12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카카오톡</a:t>
            </a:r>
            <a:r>
              <a:rPr lang="ko-KR" altLang="en-US" sz="1800" dirty="0" smtClean="0"/>
              <a:t> 채널 가입</a:t>
            </a:r>
            <a:endParaRPr lang="en-US" altLang="ko-KR" sz="1800" dirty="0" smtClean="0"/>
          </a:p>
          <a:p>
            <a:pPr lvl="1"/>
            <a:r>
              <a:rPr lang="en-US" altLang="ko-KR" i="0" dirty="0">
                <a:hlinkClick r:id="rId2"/>
              </a:rPr>
              <a:t>accounts.kakao.com/login/</a:t>
            </a:r>
            <a:r>
              <a:rPr lang="en-US" altLang="ko-KR" i="0" dirty="0" err="1">
                <a:hlinkClick r:id="rId2"/>
              </a:rPr>
              <a:t>kakaobusiness?continue</a:t>
            </a:r>
            <a:r>
              <a:rPr lang="en-US" altLang="ko-KR" i="0" dirty="0">
                <a:hlinkClick r:id="rId2"/>
              </a:rPr>
              <a:t>=center-pf.kakao.com/create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서비스할 채널 생성</a:t>
            </a:r>
            <a:endParaRPr lang="ko-KR" altLang="en-US" sz="1800" dirty="0"/>
          </a:p>
        </p:txBody>
      </p:sp>
      <p:pic>
        <p:nvPicPr>
          <p:cNvPr id="6146" name="Picture 2" descr="https://blog.kakaocdn.net/dn/bbUqFC/btqYN2GyDQJ/MggwnYe1bzVmtR3C1ato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96" y="2975043"/>
            <a:ext cx="8319884" cy="36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5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[4/12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아이 </a:t>
            </a:r>
            <a:r>
              <a:rPr lang="ko-KR" altLang="en-US" sz="1800" dirty="0" err="1" smtClean="0"/>
              <a:t>오픈빌더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OBT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/>
            <a:r>
              <a:rPr lang="ko-KR" altLang="en-US" sz="1800" b="1" i="0" u="sng" dirty="0" smtClean="0"/>
              <a:t>반드시 신중하게 작성할 것</a:t>
            </a:r>
            <a:endParaRPr lang="en-US" altLang="ko-KR" sz="1800" b="1" i="0" u="sng" dirty="0" smtClean="0"/>
          </a:p>
          <a:p>
            <a:pPr lvl="1"/>
            <a:r>
              <a:rPr lang="ko-KR" altLang="en-US" sz="1800" b="1" i="0" u="sng" dirty="0" err="1" smtClean="0"/>
              <a:t>성의있게</a:t>
            </a:r>
            <a:r>
              <a:rPr lang="ko-KR" altLang="en-US" sz="1800" b="1" i="0" u="sng" dirty="0" smtClean="0"/>
              <a:t> 작성할 것</a:t>
            </a:r>
            <a:endParaRPr lang="en-US" altLang="ko-KR" sz="1800" b="1" i="0" u="sng" dirty="0" smtClean="0"/>
          </a:p>
          <a:p>
            <a:pPr lvl="1"/>
            <a:r>
              <a:rPr lang="ko-KR" altLang="en-US" sz="1800" b="1" i="0" u="sng" dirty="0" smtClean="0"/>
              <a:t>자신이 실제 창업을 했다고 가정하거나</a:t>
            </a:r>
            <a:endParaRPr lang="en-US" altLang="ko-KR" sz="1800" b="1" i="0" u="sng" dirty="0" smtClean="0"/>
          </a:p>
          <a:p>
            <a:pPr marL="530352" lvl="1" indent="0">
              <a:buNone/>
            </a:pPr>
            <a:r>
              <a:rPr lang="ko-KR" altLang="en-US" sz="1800" b="1" i="0" u="sng" dirty="0" smtClean="0"/>
              <a:t>한 회사의 서비스 </a:t>
            </a:r>
            <a:r>
              <a:rPr lang="ko-KR" altLang="en-US" sz="1800" b="1" i="0" u="sng" dirty="0" err="1" smtClean="0"/>
              <a:t>담당자라고</a:t>
            </a:r>
            <a:r>
              <a:rPr lang="ko-KR" altLang="en-US" sz="1800" b="1" i="0" u="sng" dirty="0" smtClean="0"/>
              <a:t> 생각하고</a:t>
            </a:r>
            <a:endParaRPr lang="en-US" altLang="ko-KR" sz="1800" b="1" i="0" u="sng" dirty="0" smtClean="0"/>
          </a:p>
          <a:p>
            <a:pPr marL="530352" lvl="1" indent="0">
              <a:buNone/>
            </a:pPr>
            <a:r>
              <a:rPr lang="ko-KR" altLang="en-US" sz="1800" b="1" i="0" u="sng" dirty="0" smtClean="0"/>
              <a:t>상세하게 작성할 것</a:t>
            </a:r>
            <a:endParaRPr lang="ko-KR" altLang="en-US" sz="1800" b="1" i="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07" y="1453415"/>
            <a:ext cx="3832370" cy="49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[5/12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승인 받는 데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주일 정도 걸리며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반려될 경우 다시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주일을 기다려서 재시도</a:t>
            </a:r>
            <a:endParaRPr lang="en-US" altLang="ko-KR" sz="1800" dirty="0" smtClean="0"/>
          </a:p>
          <a:p>
            <a:r>
              <a:rPr lang="ko-KR" altLang="en-US" sz="1800" dirty="0" smtClean="0"/>
              <a:t>신중하게 할 경우 성공 가능</a:t>
            </a:r>
            <a:r>
              <a:rPr lang="en-US" altLang="ko-KR" sz="1800" dirty="0" smtClean="0"/>
              <a:t>(20</a:t>
            </a:r>
            <a:r>
              <a:rPr lang="ko-KR" altLang="en-US" sz="1800" dirty="0" smtClean="0"/>
              <a:t>명 이상 동시에 성공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채널을 완성하였으니 채널에서 서비스할 </a:t>
            </a:r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생성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25" y="3374056"/>
            <a:ext cx="8103016" cy="2476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89637" y="3671470"/>
            <a:ext cx="172963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[6/12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관리자 센터에서 채널과 연결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7" y="2158877"/>
            <a:ext cx="10738163" cy="42101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0937" y="5493849"/>
            <a:ext cx="1384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9837" y="2028936"/>
            <a:ext cx="1384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27237" y="3717859"/>
            <a:ext cx="6706226" cy="15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9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[7/12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카카오톡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연동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고객</a:t>
            </a:r>
            <a:r>
              <a:rPr lang="en-US" altLang="ko-KR" sz="1800" dirty="0" smtClean="0"/>
              <a:t>(=</a:t>
            </a:r>
            <a:r>
              <a:rPr lang="ko-KR" altLang="en-US" sz="1800" dirty="0" smtClean="0"/>
              <a:t>클라이언트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메시지를 처리할 서버 필요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서버는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플라스크 프레임워크 활용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플라스크 잘 몰라도 됨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ko-KR" altLang="en-US" sz="1800" dirty="0" smtClean="0"/>
              <a:t>구름</a:t>
            </a:r>
            <a:r>
              <a:rPr lang="en-US" altLang="ko-KR" sz="1800" dirty="0" smtClean="0"/>
              <a:t>IDE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lvl="2"/>
            <a:r>
              <a:rPr lang="en-US" altLang="ko-KR" dirty="0">
                <a:hlinkClick r:id="rId2"/>
              </a:rPr>
              <a:t>https://ide.goorm.io/my/dashboard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1" y="3691556"/>
            <a:ext cx="2591319" cy="2734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66" y="4079120"/>
            <a:ext cx="2136386" cy="2041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199" y="3773615"/>
            <a:ext cx="5842488" cy="28004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4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[8/12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배포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Port</a:t>
            </a:r>
            <a:r>
              <a:rPr lang="ko-KR" altLang="en-US" sz="1800" dirty="0" smtClean="0"/>
              <a:t>를 코드와 동일하게 맞출 것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본 수업에선 </a:t>
            </a:r>
            <a:r>
              <a:rPr lang="en-US" altLang="ko-KR" sz="1600" dirty="0" smtClean="0"/>
              <a:t>5000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5001 Port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07" y="3006694"/>
            <a:ext cx="9842586" cy="215806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7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[9/12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스킬 서버 지정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사용자의 요청에 대한 적절한 응답을 주기 위한 서버를 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앞서 구축한 구름</a:t>
            </a:r>
            <a:r>
              <a:rPr lang="en-US" altLang="ko-KR" sz="1800" dirty="0" smtClean="0"/>
              <a:t>IDE </a:t>
            </a:r>
            <a:r>
              <a:rPr lang="ko-KR" altLang="en-US" sz="1800" dirty="0" smtClean="0"/>
              <a:t>서버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연결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663742"/>
            <a:ext cx="8128000" cy="384689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[</a:t>
            </a:r>
            <a:r>
              <a:rPr lang="en-US" altLang="ko-KR" dirty="0" smtClean="0"/>
              <a:t>10/12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코드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보낸 메시지에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ko-KR" altLang="en-US" sz="1800" dirty="0" smtClean="0"/>
              <a:t>상관없이 무조건 인사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29" y="1583356"/>
            <a:ext cx="6966072" cy="5070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678739"/>
            <a:ext cx="2865544" cy="615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78986" y="4678739"/>
            <a:ext cx="566058" cy="615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015" y="3478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0352" lvl="1" indent="0">
              <a:buNone/>
            </a:pPr>
            <a:r>
              <a:rPr lang="ko-KR" altLang="en-US" b="1" dirty="0"/>
              <a:t>주의사항</a:t>
            </a:r>
            <a:endParaRPr lang="en-US" altLang="ko-KR" b="1" dirty="0"/>
          </a:p>
          <a:p>
            <a:pPr marL="530352" lvl="1" indent="0">
              <a:buNone/>
            </a:pPr>
            <a:r>
              <a:rPr lang="ko-KR" altLang="en-US" dirty="0"/>
              <a:t>반드시 </a:t>
            </a:r>
            <a:r>
              <a:rPr lang="ko-KR" altLang="en-US" b="1" u="sng" dirty="0"/>
              <a:t>저장</a:t>
            </a:r>
            <a:r>
              <a:rPr lang="ko-KR" altLang="en-US" dirty="0"/>
              <a:t>을 한 뒤</a:t>
            </a:r>
            <a:endParaRPr lang="en-US" altLang="ko-KR" dirty="0"/>
          </a:p>
          <a:p>
            <a:pPr marL="530352" lvl="1" indent="0">
              <a:buNone/>
            </a:pPr>
            <a:r>
              <a:rPr lang="ko-KR" altLang="en-US" dirty="0"/>
              <a:t>서버를 구동해야 함</a:t>
            </a:r>
            <a:endParaRPr lang="en-US" altLang="ko-KR" dirty="0"/>
          </a:p>
          <a:p>
            <a:pPr marL="530352" lvl="1" indent="0">
              <a:buNone/>
            </a:pPr>
            <a:r>
              <a:rPr lang="ko-KR" altLang="en-US" dirty="0"/>
              <a:t>자동 저장 안 됨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3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[</a:t>
            </a:r>
            <a:r>
              <a:rPr lang="en-US" altLang="ko-KR" dirty="0" smtClean="0"/>
              <a:t>11/12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262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코드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스킬 서버 호출 시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800" dirty="0" smtClean="0"/>
              <a:t>Route</a:t>
            </a:r>
            <a:r>
              <a:rPr lang="ko-KR" altLang="en-US" sz="1800" dirty="0" smtClean="0"/>
              <a:t>에 적힌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호출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body : </a:t>
            </a:r>
            <a:r>
              <a:rPr lang="ko-KR" altLang="en-US" sz="1800" dirty="0" smtClean="0"/>
              <a:t>요청 메시지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responseBody</a:t>
            </a:r>
            <a:r>
              <a:rPr lang="en-US" altLang="ko-KR" sz="1800" dirty="0" smtClean="0"/>
              <a:t> :</a:t>
            </a:r>
          </a:p>
          <a:p>
            <a:pPr marL="530352" lvl="1" indent="0">
              <a:buNone/>
            </a:pPr>
            <a:r>
              <a:rPr lang="ko-KR" altLang="en-US" sz="1800" dirty="0" smtClean="0"/>
              <a:t>응답 메시지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/>
          </a:p>
          <a:p>
            <a:pPr marL="530352" lvl="1" indent="0">
              <a:buNone/>
            </a:pPr>
            <a:r>
              <a:rPr lang="ko-KR" altLang="en-US" sz="1800" dirty="0" smtClean="0"/>
              <a:t>요청과 응답 모두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800" dirty="0" smtClean="0"/>
              <a:t>JSON </a:t>
            </a:r>
            <a:r>
              <a:rPr lang="ko-KR" altLang="en-US" sz="1800" dirty="0" smtClean="0"/>
              <a:t>형태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8766"/>
          <a:stretch/>
        </p:blipFill>
        <p:spPr>
          <a:xfrm>
            <a:off x="4816929" y="1796315"/>
            <a:ext cx="6966072" cy="4118944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5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 smtClean="0"/>
              <a:t>[12/12]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테스트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요청 메시지에 </a:t>
            </a:r>
            <a:r>
              <a:rPr lang="ko-KR" altLang="en-US" sz="1800" dirty="0" err="1" smtClean="0"/>
              <a:t>조건문을</a:t>
            </a:r>
            <a:r>
              <a:rPr lang="ko-KR" altLang="en-US" sz="1800" dirty="0" smtClean="0"/>
              <a:t> 걸게 되면 </a:t>
            </a:r>
            <a:r>
              <a:rPr lang="ko-KR" altLang="en-US" sz="1800" dirty="0" err="1" smtClean="0"/>
              <a:t>룰베이스</a:t>
            </a:r>
            <a:r>
              <a:rPr lang="en-US" altLang="ko-KR" sz="1800" dirty="0" smtClean="0"/>
              <a:t>(Rule Based)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제작 가능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카카오 아이에서 제공하는 기본 기능들을 잘 쓰면 코딩 없이도 양질의 </a:t>
            </a:r>
            <a:r>
              <a:rPr lang="ko-KR" altLang="en-US" sz="1600" dirty="0" err="1" smtClean="0"/>
              <a:t>룰베이스</a:t>
            </a:r>
            <a:endParaRPr lang="en-US" altLang="ko-KR" sz="1600" dirty="0" smtClean="0"/>
          </a:p>
          <a:p>
            <a:pPr marL="530352" lvl="1" indent="0">
              <a:buNone/>
            </a:pP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제작 가능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73" y="3052688"/>
            <a:ext cx="4558527" cy="362751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2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8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12230"/>
            <a:ext cx="9601200" cy="47115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챗봇의</a:t>
            </a:r>
            <a:r>
              <a:rPr lang="ko-KR" altLang="en-US" dirty="0" smtClean="0"/>
              <a:t> 정의와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집중해야 할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분야</a:t>
            </a:r>
            <a:endParaRPr lang="en-US" altLang="ko-KR" dirty="0" smtClean="0"/>
          </a:p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r>
              <a:rPr lang="ko-KR" altLang="en-US" dirty="0" smtClean="0"/>
              <a:t>관련 내용</a:t>
            </a:r>
            <a:endParaRPr lang="en-US" altLang="ko-KR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 smtClean="0"/>
              <a:t>JSON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 smtClean="0"/>
              <a:t>Python</a:t>
            </a:r>
            <a:endParaRPr lang="en-US" altLang="ko-KR" dirty="0"/>
          </a:p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r>
              <a:rPr lang="ko-KR" altLang="en-US" dirty="0" err="1"/>
              <a:t>룰베이스</a:t>
            </a:r>
            <a:r>
              <a:rPr lang="en-US" altLang="ko-KR" dirty="0"/>
              <a:t>(Rule Based) </a:t>
            </a:r>
            <a:r>
              <a:rPr lang="ko-KR" altLang="en-US" dirty="0" err="1"/>
              <a:t>챗봇</a:t>
            </a:r>
            <a:r>
              <a:rPr lang="ko-KR" altLang="en-US" dirty="0"/>
              <a:t> 실습하기</a:t>
            </a:r>
            <a:endParaRPr lang="en-US" altLang="ko-KR" dirty="0" smtClean="0"/>
          </a:p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r>
              <a:rPr lang="ko-KR" altLang="en-US" dirty="0" smtClean="0"/>
              <a:t>활용 기대 방안</a:t>
            </a:r>
            <a:endParaRPr lang="en-US" altLang="ko-KR" dirty="0" smtClean="0"/>
          </a:p>
          <a:p>
            <a:r>
              <a:rPr lang="ko-KR" altLang="en-US" dirty="0" smtClean="0"/>
              <a:t>다음 수업 목표</a:t>
            </a:r>
            <a:endParaRPr lang="en-US" altLang="ko-KR" dirty="0" smtClean="0"/>
          </a:p>
          <a:p>
            <a:r>
              <a:rPr lang="ko-KR" altLang="en-US" dirty="0" smtClean="0"/>
              <a:t>응용 문제 실습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[1/6]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네이버에서 제공하는 </a:t>
            </a:r>
            <a:r>
              <a:rPr lang="ko-KR" altLang="en-US" sz="1800" dirty="0" err="1" smtClean="0"/>
              <a:t>챗봇이며</a:t>
            </a:r>
            <a:r>
              <a:rPr lang="ko-KR" altLang="en-US" sz="1800" dirty="0" smtClean="0"/>
              <a:t> 별도의 앱 설치 없이 웹에서 가능</a:t>
            </a:r>
            <a:endParaRPr lang="en-US" altLang="ko-KR" sz="1800" dirty="0" smtClean="0"/>
          </a:p>
          <a:p>
            <a:r>
              <a:rPr lang="ko-KR" altLang="en-US" sz="1800" dirty="0" smtClean="0"/>
              <a:t>승인 절차나 기간 등도 카카오 </a:t>
            </a:r>
            <a:r>
              <a:rPr lang="ko-KR" altLang="en-US" sz="1800" dirty="0" err="1" smtClean="0"/>
              <a:t>챗봇보다</a:t>
            </a:r>
            <a:r>
              <a:rPr lang="ko-KR" altLang="en-US" sz="1800" dirty="0" smtClean="0"/>
              <a:t> 간편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546129"/>
            <a:ext cx="5940607" cy="402942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2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[2/6]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아래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에 접속하여 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 </a:t>
            </a:r>
            <a:r>
              <a:rPr lang="ko-KR" altLang="en-US" sz="1600" dirty="0" err="1" smtClean="0"/>
              <a:t>신청시</a:t>
            </a:r>
            <a:r>
              <a:rPr lang="ko-KR" altLang="en-US" sz="1600" dirty="0" smtClean="0"/>
              <a:t> 소개말에  </a:t>
            </a:r>
            <a:r>
              <a:rPr lang="en-US" altLang="ko-KR" sz="1600" b="1" i="0" u="sng" dirty="0" smtClean="0"/>
              <a:t>‘</a:t>
            </a:r>
            <a:r>
              <a:rPr lang="ko-KR" altLang="en-US" sz="1600" b="1" i="0" u="sng" dirty="0" smtClean="0"/>
              <a:t>네이버</a:t>
            </a:r>
            <a:r>
              <a:rPr lang="en-US" altLang="ko-KR" sz="1600" b="1" i="0" u="sng" dirty="0" smtClean="0"/>
              <a:t>‘ </a:t>
            </a:r>
            <a:r>
              <a:rPr lang="ko-KR" altLang="en-US" sz="1600" b="1" i="0" u="sng" dirty="0" smtClean="0"/>
              <a:t>라는 단어가 들어가면 안 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간결하되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성의있게</a:t>
            </a:r>
            <a:r>
              <a:rPr lang="ko-KR" altLang="en-US" sz="1600" dirty="0" smtClean="0"/>
              <a:t> 적을 것</a:t>
            </a:r>
            <a:endParaRPr lang="en-US" altLang="ko-KR" sz="1600" dirty="0" smtClean="0"/>
          </a:p>
          <a:p>
            <a:pPr lvl="1"/>
            <a:r>
              <a:rPr lang="en-US" altLang="ko-KR" sz="1400" dirty="0">
                <a:hlinkClick r:id="rId2"/>
              </a:rPr>
              <a:t>https://partner.talk.naver.com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17410" name="Picture 2" descr="https://cdn.imweb.me/upload/00d3026dd0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66" y="2675695"/>
            <a:ext cx="3743325" cy="40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29985" y="3666066"/>
            <a:ext cx="3585906" cy="158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[3/6]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승인을 받게 되면 사용할 수 있으며 승인 결과는 보통 하루 정도 걸림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2" y="2801421"/>
            <a:ext cx="3359278" cy="2979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3849293"/>
            <a:ext cx="7441844" cy="8835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6894" y="5271704"/>
            <a:ext cx="1028973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71193" y="4172185"/>
            <a:ext cx="685807" cy="289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00127" y="4351711"/>
            <a:ext cx="1007540" cy="296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 rot="13092645">
            <a:off x="5534559" y="4842584"/>
            <a:ext cx="1075267" cy="3810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12467" y="5172109"/>
            <a:ext cx="3115733" cy="989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 톡톡 채팅 주소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고객들이 여기로 접속해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채팅 문의를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8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444614"/>
            <a:ext cx="9576292" cy="2648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5164756"/>
            <a:ext cx="9474687" cy="1346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[4/6]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Web API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URL</a:t>
            </a:r>
            <a:r>
              <a:rPr lang="ko-KR" altLang="en-US" sz="1400" dirty="0" smtClean="0"/>
              <a:t>은 구름</a:t>
            </a:r>
            <a:r>
              <a:rPr lang="en-US" altLang="ko-KR" sz="1400" dirty="0" smtClean="0"/>
              <a:t>IDE </a:t>
            </a:r>
            <a:r>
              <a:rPr lang="ko-KR" altLang="en-US" sz="1400" dirty="0" smtClean="0"/>
              <a:t>주소로 할 것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보내기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키는 생성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버튼 클릭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449895" y="4517504"/>
            <a:ext cx="1604706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9895" y="3849885"/>
            <a:ext cx="1147505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49895" y="3192889"/>
            <a:ext cx="7404372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0309" y="5849764"/>
            <a:ext cx="895486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40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[5/6]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코드 작성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원리는 카카오 </a:t>
            </a:r>
            <a:r>
              <a:rPr lang="ko-KR" altLang="en-US" sz="1400" dirty="0" err="1" smtClean="0"/>
              <a:t>챗봇과</a:t>
            </a:r>
            <a:r>
              <a:rPr lang="ko-KR" altLang="en-US" sz="1400" dirty="0" smtClean="0"/>
              <a:t> 유사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발급받은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키와 채팅 발신할 때  나오는 </a:t>
            </a:r>
            <a:r>
              <a:rPr lang="en-US" altLang="ko-KR" sz="1400" dirty="0" err="1" smtClean="0"/>
              <a:t>user_key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headers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만들고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그 것을 </a:t>
            </a: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함수 호출하여 서버로 전송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93" y="2929373"/>
            <a:ext cx="8052214" cy="365778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[6/6]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해당 페이지 </a:t>
            </a:r>
            <a:r>
              <a:rPr lang="ko-KR" altLang="en-US" sz="1400" dirty="0" err="1" smtClean="0"/>
              <a:t>접속시</a:t>
            </a:r>
            <a:r>
              <a:rPr lang="ko-KR" altLang="en-US" sz="1400" dirty="0" smtClean="0"/>
              <a:t> 자동으로 작성된 메시지를 전송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참고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네이버 톡톡 역시 카카오 </a:t>
            </a:r>
            <a:r>
              <a:rPr lang="ko-KR" altLang="en-US" sz="1100" dirty="0" err="1" smtClean="0"/>
              <a:t>챗봇처럼</a:t>
            </a:r>
            <a:r>
              <a:rPr lang="ko-KR" altLang="en-US" sz="1100" dirty="0" smtClean="0"/>
              <a:t> 다양한 기본 기능이 있어 최소한의 코딩 혹은 코딩 없이도 양질의 서비스를 제작 가능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19" y="2659638"/>
            <a:ext cx="6262281" cy="34438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319" y="4293555"/>
            <a:ext cx="2062815" cy="174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6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55" y="3263251"/>
            <a:ext cx="6441695" cy="316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 smtClean="0"/>
              <a:t>룰베이스</a:t>
            </a:r>
            <a:r>
              <a:rPr lang="en-US" altLang="ko-KR" dirty="0" smtClean="0"/>
              <a:t>(Rule Based)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실습하기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사용자 메시지에 따른 분기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조건문을</a:t>
            </a:r>
            <a:r>
              <a:rPr lang="ko-KR" altLang="en-US" sz="1400" dirty="0" smtClean="0"/>
              <a:t> 활용하여 다른 이미지를 나타냄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카카오 </a:t>
            </a:r>
            <a:r>
              <a:rPr lang="ko-KR" altLang="en-US" sz="1400" dirty="0" err="1" smtClean="0"/>
              <a:t>챗봇도</a:t>
            </a:r>
            <a:r>
              <a:rPr lang="ko-KR" altLang="en-US" sz="1400" dirty="0" smtClean="0"/>
              <a:t> 마찬가지 방식으로 </a:t>
            </a:r>
            <a:r>
              <a:rPr lang="ko-KR" altLang="en-US" sz="1400" dirty="0" err="1" smtClean="0"/>
              <a:t>응용가능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simpleText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대신 </a:t>
            </a:r>
            <a:r>
              <a:rPr lang="en-US" altLang="ko-KR" sz="1400" dirty="0" err="1" smtClean="0"/>
              <a:t>impleImage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 활용</a:t>
            </a:r>
            <a:r>
              <a:rPr lang="en-US" altLang="ko-KR" sz="1400" dirty="0" smtClean="0"/>
              <a:t>)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85455" y="3773792"/>
            <a:ext cx="6441695" cy="120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11" y="3441013"/>
            <a:ext cx="4396693" cy="2810899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26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[1/8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1583356"/>
            <a:ext cx="11314497" cy="3581400"/>
          </a:xfrm>
        </p:spPr>
        <p:txBody>
          <a:bodyPr/>
          <a:lstStyle/>
          <a:p>
            <a:r>
              <a:rPr lang="ko-KR" altLang="en-US" dirty="0" smtClean="0"/>
              <a:t>머신 러닝 </a:t>
            </a:r>
            <a:r>
              <a:rPr lang="ko-KR" altLang="en-US" dirty="0" err="1" smtClean="0"/>
              <a:t>챗봇이란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800" dirty="0" smtClean="0"/>
              <a:t>사용자의 말들</a:t>
            </a:r>
            <a:r>
              <a:rPr lang="en-US" altLang="ko-KR" sz="1800" dirty="0" smtClean="0"/>
              <a:t>(=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의도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별로 분류를 한 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학습된 것과 조금 다른 요청이 들어와도 단어 간의 유사성을 비교하여 의도 파악</a:t>
            </a:r>
            <a:endParaRPr lang="en-US" altLang="ko-KR" sz="1800" dirty="0" smtClean="0"/>
          </a:p>
          <a:p>
            <a:pPr marL="987552" lvl="2" indent="0">
              <a:buNone/>
            </a:pPr>
            <a:r>
              <a:rPr lang="en-US" altLang="ko-KR" sz="1600" dirty="0" smtClean="0"/>
              <a:t>Ex) “</a:t>
            </a:r>
            <a:r>
              <a:rPr lang="ko-KR" altLang="en-US" sz="1600" dirty="0" err="1" smtClean="0"/>
              <a:t>시바견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라고 등록하고 </a:t>
            </a:r>
            <a:r>
              <a:rPr lang="ko-KR" altLang="en-US" sz="1600" dirty="0" err="1" smtClean="0"/>
              <a:t>머신러닝을</a:t>
            </a:r>
            <a:r>
              <a:rPr lang="ko-KR" altLang="en-US" sz="1600" dirty="0" smtClean="0"/>
              <a:t> 하게 되면 나중에는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시바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만 입력해도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로 처리</a:t>
            </a:r>
            <a:endParaRPr lang="ko-KR" altLang="en-US" sz="1600" dirty="0"/>
          </a:p>
        </p:txBody>
      </p:sp>
      <p:pic>
        <p:nvPicPr>
          <p:cNvPr id="7170" name="Picture 2" descr="https://i.kakao.com/docs/assets/skill/arm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00" y="3430214"/>
            <a:ext cx="50088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rameters-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0" y="3430214"/>
            <a:ext cx="3940257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[2/8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11314497" cy="3581400"/>
          </a:xfrm>
        </p:spPr>
        <p:txBody>
          <a:bodyPr/>
          <a:lstStyle/>
          <a:p>
            <a:r>
              <a:rPr lang="ko-KR" altLang="en-US" dirty="0" smtClean="0"/>
              <a:t>머신 러닝 </a:t>
            </a:r>
            <a:r>
              <a:rPr lang="ko-KR" altLang="en-US" dirty="0" err="1" smtClean="0"/>
              <a:t>챗봇이</a:t>
            </a:r>
            <a:r>
              <a:rPr lang="ko-KR" altLang="en-US" dirty="0" smtClean="0"/>
              <a:t> 적용된 예시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발화 데이터와 </a:t>
            </a:r>
            <a:r>
              <a:rPr lang="ko-KR" altLang="en-US" sz="1600" dirty="0" err="1" smtClean="0"/>
              <a:t>엔티티를</a:t>
            </a:r>
            <a:r>
              <a:rPr lang="ko-KR" altLang="en-US" sz="1600" dirty="0" smtClean="0"/>
              <a:t> 등록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발화 데이터에 해당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적용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사용자가 </a:t>
            </a:r>
            <a:r>
              <a:rPr lang="ko-KR" altLang="en-US" sz="1600" dirty="0" err="1" smtClean="0"/>
              <a:t>할법한</a:t>
            </a:r>
            <a:r>
              <a:rPr lang="ko-KR" altLang="en-US" sz="1600" dirty="0" smtClean="0"/>
              <a:t> 말들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사전의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예문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같은 것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머신 러닝에 학습 시킬 단어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사전의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같은 것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49" y="3019015"/>
            <a:ext cx="2166362" cy="3535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96" y="3170679"/>
            <a:ext cx="5685065" cy="3580709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05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[3/8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발화 데이터 및 </a:t>
            </a:r>
            <a:r>
              <a:rPr lang="ko-KR" altLang="en-US" sz="1800" dirty="0" err="1" smtClean="0"/>
              <a:t>엔티티에는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시바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가 없으나 </a:t>
            </a:r>
            <a:r>
              <a:rPr lang="ko-KR" altLang="en-US" sz="1800" dirty="0" err="1" smtClean="0"/>
              <a:t>시바견으로</a:t>
            </a:r>
            <a:r>
              <a:rPr lang="ko-KR" altLang="en-US" sz="1800" dirty="0" smtClean="0"/>
              <a:t> 인식함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4" y="2310063"/>
            <a:ext cx="7680821" cy="43073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12449" y="5702969"/>
            <a:ext cx="451029" cy="28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61388" y="2669407"/>
            <a:ext cx="711577" cy="33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05517" y="4227095"/>
            <a:ext cx="711577" cy="33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4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114"/>
          </a:xfrm>
        </p:spPr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정의와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73730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챗봇이란</a:t>
            </a:r>
            <a:r>
              <a:rPr lang="en-US" altLang="ko-KR" sz="1800" dirty="0" smtClean="0"/>
              <a:t>? </a:t>
            </a:r>
            <a:r>
              <a:rPr lang="ko-KR" altLang="en-US" sz="1800" dirty="0"/>
              <a:t>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인간과의 </a:t>
            </a:r>
            <a:r>
              <a:rPr lang="ko-KR" altLang="en-US" sz="1800" dirty="0"/>
              <a:t>대화를 통해서 특정한 작업을 수행하도록 제작된 컴퓨터 </a:t>
            </a:r>
            <a:r>
              <a:rPr lang="ko-KR" altLang="en-US" sz="1800" dirty="0" smtClean="0"/>
              <a:t>프로그램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중요성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24</a:t>
            </a:r>
            <a:r>
              <a:rPr lang="ko-KR" altLang="en-US" sz="1800" dirty="0" smtClean="0"/>
              <a:t>시간 연중무휴로 빠르고 정확한 서비스 제공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코로나 시대가 되면서 증가된 비대면 서비스에 대한 </a:t>
            </a:r>
            <a:r>
              <a:rPr lang="ko-KR" altLang="en-US" sz="1800" dirty="0" err="1" smtClean="0"/>
              <a:t>니즈</a:t>
            </a:r>
            <a:r>
              <a:rPr lang="ko-KR" altLang="en-US" sz="1800" dirty="0" smtClean="0"/>
              <a:t> 충족</a:t>
            </a:r>
            <a:endParaRPr lang="ko-KR" altLang="en-US" sz="1800" dirty="0"/>
          </a:p>
        </p:txBody>
      </p:sp>
      <p:sp>
        <p:nvSpPr>
          <p:cNvPr id="7" name="AutoShape 6" descr="코로나 우울 상담 '누구나 챗봇' 하세요…서울시, 모바일 심리지원 개시 &lt; 복지 &lt; 서울특별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코로나 우울 상담 '누구나 챗봇' 하세요…서울시, 모바일 심리지원 개시 &lt; 복지 &lt; 서울특별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68" y="3538101"/>
            <a:ext cx="3073400" cy="21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서울시, '누구나 챗봇' 모바일 심리지원 개시 | 더인디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6" y="3538101"/>
            <a:ext cx="1687904" cy="21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74131" y="5814895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코로나 우울 상담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누구나</a:t>
            </a:r>
            <a:r>
              <a:rPr lang="en-US" altLang="ko-KR" dirty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1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[4/8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카카오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머신 러닝 활용 예시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사용자의 텍스트를 분류하는 작업은 카카오 오픈 아이 </a:t>
            </a:r>
            <a:r>
              <a:rPr lang="ko-KR" altLang="en-US" sz="1600" dirty="0" err="1" smtClean="0"/>
              <a:t>빌더의</a:t>
            </a:r>
            <a:r>
              <a:rPr lang="ko-KR" altLang="en-US" sz="1600" dirty="0" smtClean="0"/>
              <a:t> 머신 러닝이 수행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머신 러닝이 수행해준 결과만 가지고 이미지 출력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6" y="3145457"/>
            <a:ext cx="3459476" cy="24403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78" y="2556431"/>
            <a:ext cx="7492286" cy="1647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77" y="4242737"/>
            <a:ext cx="3126102" cy="2532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56014" y="5201148"/>
            <a:ext cx="1138865" cy="266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80443" y="4706327"/>
            <a:ext cx="3770339" cy="186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 값이 시바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시바견</a:t>
            </a:r>
            <a:r>
              <a:rPr lang="ko-KR" altLang="en-US" dirty="0"/>
              <a:t> </a:t>
            </a:r>
            <a:r>
              <a:rPr lang="ko-KR" altLang="en-US" dirty="0" smtClean="0"/>
              <a:t>등일 경우 응답은 강아지가 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answer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강아지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2466" y="2854333"/>
            <a:ext cx="2074843" cy="34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5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[5/8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카카오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머신 러닝 활용 예시</a:t>
            </a:r>
            <a:endParaRPr lang="en-US" altLang="ko-KR" sz="1600" dirty="0"/>
          </a:p>
          <a:p>
            <a:pPr lvl="1"/>
            <a:r>
              <a:rPr lang="ko-KR" altLang="en-US" sz="1600" dirty="0"/>
              <a:t>머신 러닝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카카오 오픈 아이 </a:t>
            </a:r>
            <a:r>
              <a:rPr lang="ko-KR" altLang="en-US" sz="1600" dirty="0" err="1" smtClean="0"/>
              <a:t>빌더</a:t>
            </a:r>
            <a:r>
              <a:rPr lang="en-US" altLang="ko-KR" sz="1600" dirty="0" smtClean="0"/>
              <a:t>) + </a:t>
            </a:r>
            <a:r>
              <a:rPr lang="ko-KR" altLang="en-US" sz="1600" dirty="0"/>
              <a:t>룰 </a:t>
            </a:r>
            <a:r>
              <a:rPr lang="ko-KR" altLang="en-US" sz="1600" dirty="0" smtClean="0"/>
              <a:t>베이스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고양이에 대한 키워드를 여러 개 입력 후</a:t>
            </a:r>
            <a:endParaRPr lang="en-US" altLang="ko-KR" sz="1600" dirty="0" smtClean="0"/>
          </a:p>
          <a:p>
            <a:pPr marL="530352" lvl="1" indent="0">
              <a:buNone/>
            </a:pPr>
            <a:r>
              <a:rPr lang="ko-KR" altLang="en-US" sz="1600" dirty="0" smtClean="0"/>
              <a:t>그 것들을 모두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고양이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라고 등록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강아지에 대한 키워드를 여러 개 입력 후</a:t>
            </a:r>
            <a:endParaRPr lang="en-US" altLang="ko-KR" sz="1600" dirty="0"/>
          </a:p>
          <a:p>
            <a:pPr marL="530352" lvl="1" indent="0">
              <a:buNone/>
            </a:pPr>
            <a:r>
              <a:rPr lang="ko-KR" altLang="en-US" sz="1600" dirty="0"/>
              <a:t>그 것들을 모두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강아지</a:t>
            </a:r>
            <a:r>
              <a:rPr lang="en-US" altLang="ko-KR" sz="1600" dirty="0" smtClean="0"/>
              <a:t>＇</a:t>
            </a:r>
            <a:r>
              <a:rPr lang="ko-KR" altLang="en-US" sz="1600" dirty="0"/>
              <a:t>라고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 이 키워드들 가지고 </a:t>
            </a:r>
            <a:r>
              <a:rPr lang="ko-KR" altLang="en-US" sz="1600" dirty="0" err="1" smtClean="0"/>
              <a:t>룰베이스</a:t>
            </a:r>
            <a:r>
              <a:rPr lang="ko-KR" altLang="en-US" sz="1600" dirty="0" smtClean="0"/>
              <a:t> 활용하여 결과 출력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42" y="1453415"/>
            <a:ext cx="3941083" cy="49791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42348" y="6432552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머신러닝과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룰베이스를</a:t>
            </a:r>
            <a:r>
              <a:rPr lang="ko-KR" altLang="en-US" dirty="0" smtClean="0"/>
              <a:t> 합친 결과물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[6/8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카카오 </a:t>
            </a:r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머신 러닝 활용 예시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고양이도 강아지처럼 </a:t>
            </a:r>
            <a:r>
              <a:rPr lang="ko-KR" altLang="en-US" sz="1400" dirty="0" err="1" smtClean="0"/>
              <a:t>엔티티랑</a:t>
            </a:r>
            <a:r>
              <a:rPr lang="ko-KR" altLang="en-US" sz="1400" dirty="0" smtClean="0"/>
              <a:t> 발화 데이터 등록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강</a:t>
            </a:r>
            <a:r>
              <a:rPr lang="ko-KR" altLang="en-US" sz="1400" dirty="0" smtClean="0"/>
              <a:t>아지는 이미지 형태로 응답을 활용하였으나 고양이는 스킬 데이터로 </a:t>
            </a:r>
            <a:r>
              <a:rPr lang="ko-KR" altLang="en-US" sz="1400" dirty="0" err="1" smtClean="0"/>
              <a:t>응답받고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코드 상으로 이미지를 전송하게 함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7" y="2831509"/>
            <a:ext cx="4672392" cy="34730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919" r="7923" b="27258"/>
          <a:stretch/>
        </p:blipFill>
        <p:spPr>
          <a:xfrm>
            <a:off x="5806440" y="3004711"/>
            <a:ext cx="6084504" cy="31266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06440" y="5164756"/>
            <a:ext cx="6084504" cy="96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7286" y="5467149"/>
            <a:ext cx="3018857" cy="83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[7/8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룰 베이스 코드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코드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587"/>
          <a:stretch/>
        </p:blipFill>
        <p:spPr>
          <a:xfrm>
            <a:off x="733520" y="3127827"/>
            <a:ext cx="7267327" cy="24568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508" y="2530022"/>
            <a:ext cx="3802457" cy="35343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7982" y="569502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응답이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분류될 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025475" y="6111422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응답이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분류되지 않을 경우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[8/8]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코드 상에서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간단하지만 </a:t>
            </a:r>
            <a:r>
              <a:rPr lang="ko-KR" altLang="en-US" sz="1800" dirty="0" err="1"/>
              <a:t>챗봇이</a:t>
            </a:r>
            <a:r>
              <a:rPr lang="ko-KR" altLang="en-US" sz="1800" dirty="0"/>
              <a:t> 학습을 한 덕분에 개로 분류된 텍스트나</a:t>
            </a:r>
            <a:endParaRPr lang="en-US" altLang="ko-KR" sz="1800" dirty="0"/>
          </a:p>
          <a:p>
            <a:pPr marL="530352" lvl="1" indent="0">
              <a:buNone/>
            </a:pPr>
            <a:r>
              <a:rPr lang="ko-KR" altLang="en-US" sz="1800" dirty="0"/>
              <a:t>고양이로 분류된 텍스트를 입력하면 의도된 사진이 </a:t>
            </a:r>
            <a:r>
              <a:rPr lang="ko-KR" altLang="en-US" sz="1800" dirty="0" smtClean="0"/>
              <a:t>나타남</a:t>
            </a:r>
            <a:endParaRPr lang="en-US" altLang="ko-KR" sz="1800" dirty="0" smtClean="0"/>
          </a:p>
          <a:p>
            <a:r>
              <a:rPr lang="ko-KR" altLang="en-US" sz="1800" dirty="0" smtClean="0"/>
              <a:t>다양한 사진들이 적절하게 나오도록 학습 방향을 바꾸거나 코드를 수정하면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더 개선된 </a:t>
            </a:r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만들 수 있음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30" y="3471991"/>
            <a:ext cx="2462170" cy="3190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58" y="3348126"/>
            <a:ext cx="2389916" cy="33625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2" y="3124055"/>
            <a:ext cx="1973244" cy="3586628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13469" cy="35814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인간을 대신하여 연중무휴로 빠르고 정확하게 응답 서비스를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규칙이 잡혀 있고 목적과 방향이 명확해야 실용적이고 정확하다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대체로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형태로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클라이언트가 메시지를 주고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주로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언어를 해봤다면 약간의 구글링만으로 사용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카카오 오픈 </a:t>
            </a:r>
            <a:r>
              <a:rPr lang="ko-KR" altLang="en-US" dirty="0" err="1" smtClean="0"/>
              <a:t>아이빌더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 톡톡 등이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구름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로 실습하였다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머신 러닝이란 데이터를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학습하는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오픈 </a:t>
            </a:r>
            <a:r>
              <a:rPr lang="ko-KR" altLang="en-US" dirty="0" err="1" smtClean="0"/>
              <a:t>아이빌더에서는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엔티티만</a:t>
            </a:r>
            <a:r>
              <a:rPr lang="ko-KR" altLang="en-US" dirty="0" smtClean="0"/>
              <a:t> 등록해주면 이 작업을 다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실무에서는 학습된 데이터를 기반으로 머신 </a:t>
            </a:r>
            <a:r>
              <a:rPr lang="ko-KR" altLang="en-US" dirty="0" err="1" smtClean="0"/>
              <a:t>러닝한</a:t>
            </a:r>
            <a:r>
              <a:rPr lang="ko-KR" altLang="en-US" dirty="0" smtClean="0"/>
              <a:t>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데이터를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분류된 키워드를 가지고 </a:t>
            </a:r>
            <a:r>
              <a:rPr lang="ko-KR" altLang="en-US" dirty="0" err="1" smtClean="0"/>
              <a:t>룰베이스를</a:t>
            </a:r>
            <a:r>
              <a:rPr lang="ko-KR" altLang="en-US" dirty="0" smtClean="0"/>
              <a:t> 하는 경우가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기대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직업훈련학교의 </a:t>
            </a:r>
            <a:r>
              <a:rPr lang="ko-KR" altLang="en-US" dirty="0" err="1" smtClean="0"/>
              <a:t>챗봇에</a:t>
            </a:r>
            <a:r>
              <a:rPr lang="ko-KR" altLang="en-US" dirty="0" smtClean="0"/>
              <a:t> 도입하여 단순 질문의 경우 자동으로 연관 사이트나 연락처를 알려준다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국취라는</a:t>
            </a:r>
            <a:r>
              <a:rPr lang="ko-KR" altLang="en-US" dirty="0" smtClean="0"/>
              <a:t> 키워드가 나오면 </a:t>
            </a:r>
            <a:r>
              <a:rPr lang="ko-KR" altLang="en-US" dirty="0" err="1" smtClean="0"/>
              <a:t>국취기관</a:t>
            </a:r>
            <a:r>
              <a:rPr lang="ko-KR" altLang="en-US" dirty="0" smtClean="0"/>
              <a:t> 전화번호나 사이트를 띄움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코딩이 </a:t>
            </a:r>
            <a:r>
              <a:rPr lang="ko-KR" altLang="en-US" dirty="0" err="1" smtClean="0"/>
              <a:t>여의치않으면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자체 기능만으로 해결할 수 있도록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r>
              <a:rPr lang="ko-KR" altLang="en-US" dirty="0" smtClean="0"/>
              <a:t>도서관 문화센터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정보를 활용하여 현재 이용 가능한 문화 센터 위치와 정보를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휴대폰의 위치 정보와 지역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근처 맛집을 찾되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 시간을 함께 고려하여 추천한다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8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수업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말뭉치를 </a:t>
            </a:r>
            <a:r>
              <a:rPr lang="en-US" altLang="ko-KR" dirty="0" smtClean="0"/>
              <a:t>AI HUB</a:t>
            </a:r>
            <a:r>
              <a:rPr lang="ko-KR" altLang="en-US" dirty="0" smtClean="0"/>
              <a:t>에서 구해온 다음 학습을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유사도 측정을 활용한 </a:t>
            </a:r>
            <a:r>
              <a:rPr lang="ko-KR" altLang="en-US" dirty="0" err="1" smtClean="0"/>
              <a:t>의도별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카카오 오픈 아이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분류 작업 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활용한 분류 및 학습과 테스트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직접 만든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엔진을 구름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 붙여서 </a:t>
            </a:r>
            <a:r>
              <a:rPr lang="ko-KR" altLang="en-US" dirty="0" err="1" smtClean="0"/>
              <a:t>카카오랑</a:t>
            </a:r>
            <a:r>
              <a:rPr lang="ko-KR" altLang="en-US" dirty="0" smtClean="0"/>
              <a:t> 네이버 플랫폼에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음성 인식을 추가하여 앞에서 실습한 내용을 음성 인식을 이용하여 해본다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340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초급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</a:t>
            </a:r>
            <a:r>
              <a:rPr lang="ko-KR" altLang="en-US" dirty="0"/>
              <a:t>톡톡 </a:t>
            </a:r>
            <a:r>
              <a:rPr lang="en-US" altLang="ko-KR" dirty="0" err="1"/>
              <a:t>url</a:t>
            </a:r>
            <a:r>
              <a:rPr lang="ko-KR" altLang="en-US" dirty="0"/>
              <a:t>에 들어갈 때 자동으로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" </a:t>
            </a:r>
            <a:r>
              <a:rPr lang="ko-KR" altLang="en-US" dirty="0"/>
              <a:t>메시지가 찍히게 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</a:t>
            </a:r>
            <a:r>
              <a:rPr lang="ko-KR" altLang="en-US" dirty="0" err="1" smtClean="0"/>
              <a:t>챗봇으로도</a:t>
            </a:r>
            <a:r>
              <a:rPr lang="ko-KR" altLang="en-US" dirty="0" smtClean="0"/>
              <a:t> 자동으로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메시지가 찍히게 할 것</a:t>
            </a:r>
            <a:endParaRPr lang="en-US" altLang="ko-KR" dirty="0" smtClean="0"/>
          </a:p>
          <a:p>
            <a:r>
              <a:rPr lang="ko-KR" altLang="en-US" dirty="0" smtClean="0"/>
              <a:t>예제 중급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네이버 톡톡 </a:t>
            </a:r>
            <a:r>
              <a:rPr lang="en-US" altLang="ko-KR" dirty="0" err="1"/>
              <a:t>url</a:t>
            </a:r>
            <a:r>
              <a:rPr lang="ko-KR" altLang="en-US" dirty="0"/>
              <a:t>에서 메시지를 입력하고</a:t>
            </a:r>
            <a:r>
              <a:rPr lang="en-US" altLang="ko-KR" dirty="0"/>
              <a:t>, </a:t>
            </a:r>
            <a:r>
              <a:rPr lang="ko-KR" altLang="en-US" dirty="0"/>
              <a:t>그에 대한 응답을 입력하게 하기 </a:t>
            </a:r>
            <a:endParaRPr lang="en-US" altLang="ko-KR" dirty="0" smtClean="0"/>
          </a:p>
          <a:p>
            <a:pPr marL="987552" lvl="2" indent="0">
              <a:buNone/>
            </a:pPr>
            <a:r>
              <a:rPr lang="en-US" altLang="ko-KR" dirty="0" smtClean="0"/>
              <a:t> (</a:t>
            </a:r>
            <a:r>
              <a:rPr lang="en-US" altLang="ko-KR" dirty="0"/>
              <a:t>ex: </a:t>
            </a:r>
            <a:r>
              <a:rPr lang="ko-KR" altLang="en-US" dirty="0"/>
              <a:t>안녕 </a:t>
            </a:r>
            <a:r>
              <a:rPr lang="en-US" altLang="ko-KR" dirty="0"/>
              <a:t>-&gt; </a:t>
            </a:r>
            <a:r>
              <a:rPr lang="ko-KR" altLang="en-US" dirty="0"/>
              <a:t>반가워</a:t>
            </a:r>
            <a:r>
              <a:rPr lang="en-US" altLang="ko-KR" dirty="0"/>
              <a:t>, </a:t>
            </a:r>
            <a:r>
              <a:rPr lang="ko-KR" altLang="en-US" dirty="0"/>
              <a:t>안녕하세요 </a:t>
            </a:r>
            <a:r>
              <a:rPr lang="en-US" altLang="ko-KR" dirty="0"/>
              <a:t>-&gt; </a:t>
            </a:r>
            <a:r>
              <a:rPr lang="ko-KR" altLang="en-US" dirty="0"/>
              <a:t>반갑습니다</a:t>
            </a:r>
            <a:r>
              <a:rPr lang="en-US" altLang="ko-KR" dirty="0" smtClean="0"/>
              <a:t>.)</a:t>
            </a:r>
          </a:p>
          <a:p>
            <a:pPr marL="987552" lvl="2" indent="0">
              <a:buNone/>
            </a:pPr>
            <a:r>
              <a:rPr lang="ko-KR" altLang="en-US" sz="2000" i="1" dirty="0"/>
              <a:t>카카오 </a:t>
            </a:r>
            <a:r>
              <a:rPr lang="ko-KR" altLang="en-US" sz="2000" i="1" dirty="0" err="1"/>
              <a:t>챗봇</a:t>
            </a:r>
            <a:r>
              <a:rPr lang="ko-KR" altLang="en-US" sz="2000" i="1" dirty="0"/>
              <a:t> 고양이에 관련된 키워드를 </a:t>
            </a:r>
            <a:r>
              <a:rPr lang="en-US" altLang="ko-KR" sz="2000" i="1" dirty="0"/>
              <a:t>20</a:t>
            </a:r>
            <a:r>
              <a:rPr lang="ko-KR" altLang="en-US" sz="2000" i="1" dirty="0"/>
              <a:t>개 이상 등록하고 저 키워드 중 하나를 입력하면 무조건 고양이 이미지가 나오게 하기</a:t>
            </a:r>
          </a:p>
          <a:p>
            <a:r>
              <a:rPr lang="ko-KR" altLang="en-US" dirty="0"/>
              <a:t>예제 </a:t>
            </a:r>
            <a:r>
              <a:rPr lang="ko-KR" altLang="en-US" dirty="0" smtClean="0"/>
              <a:t>고급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로또 </a:t>
            </a:r>
            <a:r>
              <a:rPr lang="ko-KR" altLang="en-US" dirty="0"/>
              <a:t>번호 원하는 </a:t>
            </a:r>
            <a:r>
              <a:rPr lang="ko-KR" altLang="en-US" dirty="0" err="1"/>
              <a:t>회차의</a:t>
            </a:r>
            <a:r>
              <a:rPr lang="ko-KR" altLang="en-US" dirty="0"/>
              <a:t> 번호를 출력할 것</a:t>
            </a:r>
            <a:r>
              <a:rPr lang="en-US" altLang="ko-KR" dirty="0"/>
              <a:t>(</a:t>
            </a:r>
            <a:r>
              <a:rPr lang="ko-KR" altLang="en-US" dirty="0"/>
              <a:t>로또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5786" y="2457196"/>
            <a:ext cx="887294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13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6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집중해야 할 </a:t>
            </a:r>
            <a:r>
              <a:rPr lang="ko-KR" altLang="en-US" dirty="0" err="1"/>
              <a:t>챗봇</a:t>
            </a:r>
            <a:r>
              <a:rPr lang="ko-KR" altLang="en-US" dirty="0"/>
              <a:t>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06354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목적이 불명확한 </a:t>
            </a:r>
            <a:r>
              <a:rPr lang="ko-KR" altLang="en-US" sz="1800" dirty="0" err="1" smtClean="0"/>
              <a:t>챗봇은</a:t>
            </a:r>
            <a:r>
              <a:rPr lang="ko-KR" altLang="en-US" sz="1800" dirty="0" smtClean="0"/>
              <a:t> 정확성과 실용성이 모두 떨어짐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심심이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이루다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단순 심심풀이용이거나 악용되며 변질됨</a:t>
            </a:r>
            <a:endParaRPr lang="en-US" altLang="ko-KR" sz="1800" dirty="0"/>
          </a:p>
          <a:p>
            <a:r>
              <a:rPr lang="ko-KR" altLang="en-US" sz="1800" dirty="0" smtClean="0"/>
              <a:t>목적이 명확하고 규칙까지 정해진다면 정확성과 실용성 모두 확보 가능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카카오뱅크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챗봇</a:t>
            </a:r>
            <a:endParaRPr lang="ko-KR" altLang="en-US" sz="1800" dirty="0"/>
          </a:p>
        </p:txBody>
      </p:sp>
      <p:pic>
        <p:nvPicPr>
          <p:cNvPr id="2052" name="Picture 4" descr="템터뷰] '이 챗봇 똑똑하네'... 카카오뱅크 '상담챗봇'이 남다른 이유는? &lt; 피플 &lt; 뉴스 &lt; 기사본문 - 테크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23" y="3201202"/>
            <a:ext cx="3912645" cy="23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6193" y="559753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규칙이 </a:t>
            </a:r>
            <a:r>
              <a:rPr lang="ko-KR" altLang="en-US" dirty="0" err="1" smtClean="0"/>
              <a:t>명확하기에</a:t>
            </a:r>
            <a:r>
              <a:rPr lang="ko-KR" altLang="en-US" dirty="0" smtClean="0"/>
              <a:t> 확실한 서비스가 가능한 </a:t>
            </a:r>
            <a:r>
              <a:rPr lang="ko-KR" altLang="en-US" dirty="0" err="1" smtClean="0"/>
              <a:t>카카오뱅크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챗봇에</a:t>
            </a:r>
            <a:r>
              <a:rPr lang="ko-KR" altLang="en-US" dirty="0"/>
              <a:t> 대해서 겁먹지 않을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챗봇과</a:t>
            </a:r>
            <a:r>
              <a:rPr lang="ko-KR" altLang="en-US" dirty="0"/>
              <a:t> 네이버 </a:t>
            </a:r>
            <a:r>
              <a:rPr lang="ko-KR" altLang="en-US" dirty="0" err="1"/>
              <a:t>톡톡에서</a:t>
            </a:r>
            <a:r>
              <a:rPr lang="ko-KR" altLang="en-US" dirty="0"/>
              <a:t> </a:t>
            </a:r>
            <a:r>
              <a:rPr lang="ko-KR" altLang="en-US" dirty="0" smtClean="0"/>
              <a:t>자동 인사말을 하는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</a:t>
            </a:r>
            <a:r>
              <a:rPr lang="ko-KR" altLang="en-US" dirty="0"/>
              <a:t>만들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룰베이스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</a:t>
            </a:r>
            <a:r>
              <a:rPr lang="ko-KR" altLang="en-US" dirty="0" err="1"/>
              <a:t>챗봇</a:t>
            </a:r>
            <a:r>
              <a:rPr lang="ko-KR" altLang="en-US" dirty="0"/>
              <a:t> 구동 원리를 </a:t>
            </a:r>
            <a:r>
              <a:rPr lang="ko-KR" altLang="en-US" dirty="0" smtClean="0"/>
              <a:t>개괄적으로 이해할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1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관련 내용 </a:t>
            </a:r>
            <a:r>
              <a:rPr lang="en-US" altLang="ko-KR" dirty="0" smtClean="0"/>
              <a:t>- 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JavaScript Object </a:t>
            </a:r>
            <a:r>
              <a:rPr lang="en-US" altLang="ko-KR" dirty="0" err="1" smtClean="0"/>
              <a:t>Notaion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약자로써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사용되는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ko-KR" altLang="en-US" dirty="0" smtClean="0"/>
              <a:t>복합적인 자료를 저장할 때 사용</a:t>
            </a:r>
            <a:endParaRPr lang="en-US" altLang="ko-KR" dirty="0" smtClean="0"/>
          </a:p>
          <a:p>
            <a:r>
              <a:rPr lang="ko-KR" altLang="en-US" dirty="0" smtClean="0"/>
              <a:t>간편한 형식으로 인하여 많은 분야에서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</a:t>
            </a:r>
            <a:r>
              <a:rPr lang="ko-KR" altLang="en-US" dirty="0" smtClean="0"/>
              <a:t> 요청 및 응답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제조업 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4" y="3617031"/>
            <a:ext cx="2476262" cy="1577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2958" y="5753092"/>
            <a:ext cx="8017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중괄호 안에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부분은 속성</a:t>
            </a:r>
            <a:r>
              <a:rPr lang="en-US" altLang="ko-KR" dirty="0" smtClean="0"/>
              <a:t>(=key), </a:t>
            </a:r>
            <a:r>
              <a:rPr lang="ko-KR" altLang="en-US" dirty="0" smtClean="0"/>
              <a:t>오른쪽 부분은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r>
              <a:rPr lang="en-US" altLang="ko-KR" dirty="0" smtClean="0"/>
              <a:t>Value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가운데 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이거나 배열 형태일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오른쪽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97" y="3498810"/>
            <a:ext cx="2070206" cy="1974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275" y="3403556"/>
            <a:ext cx="2438525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관련 내용 </a:t>
            </a:r>
            <a:r>
              <a:rPr lang="en-US" altLang="ko-KR" dirty="0" smtClean="0"/>
              <a:t>-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/>
              <a:t>인공지능과 빅데이터 처리에서 각광받는 언어</a:t>
            </a:r>
          </a:p>
          <a:p>
            <a:r>
              <a:rPr lang="ko-KR" altLang="en-US" dirty="0" smtClean="0"/>
              <a:t>직관적인 </a:t>
            </a:r>
            <a:r>
              <a:rPr lang="ko-KR" altLang="en-US" dirty="0"/>
              <a:t>문법으로 인하여 문법 자체보단 기능에 충실할 수 있게 하는 언어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언어를 배웠다면</a:t>
            </a:r>
            <a:r>
              <a:rPr lang="en-US" altLang="ko-KR" dirty="0"/>
              <a:t>, </a:t>
            </a:r>
            <a:r>
              <a:rPr lang="ko-KR" altLang="en-US" dirty="0"/>
              <a:t>필요한 내용들을 </a:t>
            </a:r>
            <a:r>
              <a:rPr lang="ko-KR" altLang="en-US" dirty="0" err="1"/>
              <a:t>구글링해서</a:t>
            </a:r>
            <a:r>
              <a:rPr lang="ko-KR" altLang="en-US" dirty="0"/>
              <a:t> 바로 활용 가능</a:t>
            </a:r>
          </a:p>
          <a:p>
            <a:pPr lvl="1"/>
            <a:r>
              <a:rPr lang="en-US" altLang="ko-KR" sz="1800" dirty="0" smtClean="0"/>
              <a:t>ex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처리하는 부분이 </a:t>
            </a:r>
            <a:r>
              <a:rPr lang="en-US" altLang="ko-KR" sz="1800" dirty="0"/>
              <a:t>C#</a:t>
            </a:r>
            <a:r>
              <a:rPr lang="ko-KR" altLang="en-US" sz="1800" dirty="0"/>
              <a:t>이나 </a:t>
            </a:r>
            <a:r>
              <a:rPr lang="en-US" altLang="ko-KR" sz="1800" dirty="0"/>
              <a:t>Java</a:t>
            </a:r>
            <a:r>
              <a:rPr lang="ko-KR" altLang="en-US" sz="1800" dirty="0"/>
              <a:t>는 어려운 데</a:t>
            </a:r>
            <a:r>
              <a:rPr lang="en-US" altLang="ko-KR" sz="1800" dirty="0"/>
              <a:t>, Python</a:t>
            </a:r>
            <a:r>
              <a:rPr lang="ko-KR" altLang="en-US" sz="1800" dirty="0"/>
              <a:t>은 매우 </a:t>
            </a:r>
            <a:r>
              <a:rPr lang="ko-KR" altLang="en-US" sz="1800" dirty="0" smtClean="0"/>
              <a:t>쉬움</a:t>
            </a:r>
          </a:p>
          <a:p>
            <a:pPr lvl="1"/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82" y="3577174"/>
            <a:ext cx="5473981" cy="1587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0" y="3301171"/>
            <a:ext cx="4544137" cy="2815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2382" y="5470816"/>
            <a:ext cx="417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만 </a:t>
            </a:r>
            <a:r>
              <a:rPr lang="en-US" altLang="ko-KR" dirty="0" err="1" smtClean="0"/>
              <a:t>impor</a:t>
            </a:r>
            <a:r>
              <a:rPr lang="ko-KR" altLang="en-US" dirty="0" smtClean="0"/>
              <a:t>하면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매우 직관적으로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호출 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4337" y="6117147"/>
            <a:ext cx="491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C#, Java</a:t>
            </a:r>
            <a:r>
              <a:rPr lang="ko-KR" altLang="en-US" dirty="0" smtClean="0"/>
              <a:t>는 별도의 라이브러리도 설치 필요하며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코드 역시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비하여 어려움</a:t>
            </a:r>
            <a:endParaRPr lang="en-US" altLang="ko-KR" dirty="0" smtClean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7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[1/12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동작 요약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챗봇과</a:t>
            </a:r>
            <a:r>
              <a:rPr lang="ko-KR" altLang="en-US" dirty="0" smtClean="0"/>
              <a:t> 서버가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메시지를 주고 받는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챗봇들도</a:t>
            </a:r>
            <a:r>
              <a:rPr lang="ko-KR" altLang="en-US" dirty="0" smtClean="0"/>
              <a:t> 유사한 원리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구름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활용 </a:t>
            </a:r>
            <a:endParaRPr lang="ko-KR" altLang="en-US" sz="1600" dirty="0"/>
          </a:p>
          <a:p>
            <a:endParaRPr lang="ko-KR" altLang="en-US" sz="1800" dirty="0"/>
          </a:p>
        </p:txBody>
      </p:sp>
      <p:pic>
        <p:nvPicPr>
          <p:cNvPr id="10242" name="Picture 2" descr="https://i.kakao.com/docs/assets/skill/skill-server-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4" y="3158040"/>
            <a:ext cx="9594817" cy="33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[2/12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 smtClean="0"/>
              <a:t>카카오 아이 오픈 </a:t>
            </a:r>
            <a:r>
              <a:rPr lang="ko-KR" altLang="en-US" dirty="0" err="1" smtClean="0"/>
              <a:t>빌더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카카오에서 만든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빌더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제작에 필요한 머신 러닝 등을 활용 가능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사용 승인을 받아야 사용 가능</a:t>
            </a:r>
            <a:endParaRPr lang="ko-KR" altLang="en-US" sz="1800" dirty="0"/>
          </a:p>
        </p:txBody>
      </p:sp>
      <p:pic>
        <p:nvPicPr>
          <p:cNvPr id="13314" name="Picture 2" descr="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6" y="3023634"/>
            <a:ext cx="5486467" cy="35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539</TotalTime>
  <Words>1600</Words>
  <Application>Microsoft Office PowerPoint</Application>
  <PresentationFormat>와이드스크린</PresentationFormat>
  <Paragraphs>274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돋움</vt:lpstr>
      <vt:lpstr>맑은 고딕</vt:lpstr>
      <vt:lpstr>Franklin Gothic Book</vt:lpstr>
      <vt:lpstr>Wingdings</vt:lpstr>
      <vt:lpstr>Crop</vt:lpstr>
      <vt:lpstr>챗봇 시작하기</vt:lpstr>
      <vt:lpstr>목차</vt:lpstr>
      <vt:lpstr>챗봇의 정의와 중요성</vt:lpstr>
      <vt:lpstr>우리가 집중해야 할 챗봇 분야</vt:lpstr>
      <vt:lpstr>학습 목표</vt:lpstr>
      <vt:lpstr>관련 내용 - JSON</vt:lpstr>
      <vt:lpstr>관련 내용 - Python</vt:lpstr>
      <vt:lpstr>카카오 챗봇 시작하기 [1/12]</vt:lpstr>
      <vt:lpstr>카카오 챗봇 시작하기 [2/12]</vt:lpstr>
      <vt:lpstr>카카오 챗봇 시작하기 [3/12]</vt:lpstr>
      <vt:lpstr>카카오 챗봇 시작하기 [4/12]</vt:lpstr>
      <vt:lpstr>카카오 챗봇 시작하기 [5/12]</vt:lpstr>
      <vt:lpstr>카카오 챗봇 시작하기 [6/12]</vt:lpstr>
      <vt:lpstr>카카오 챗봇 시작하기 [7/12]</vt:lpstr>
      <vt:lpstr>카카오 챗봇 시작하기 [8/12]</vt:lpstr>
      <vt:lpstr>카카오 챗봇 시작하기 [9/12]</vt:lpstr>
      <vt:lpstr>카카오 챗봇 시작하기 [10/12]</vt:lpstr>
      <vt:lpstr>카카오 챗봇 시작하기 [11/12]</vt:lpstr>
      <vt:lpstr>카카오 챗봇 시작하기[12/12]</vt:lpstr>
      <vt:lpstr>네이버 챗봇 ‘톡톡‘ 시작하기[1/6]</vt:lpstr>
      <vt:lpstr>네이버 챗봇 ‘톡톡‘ 시작하기[2/6]</vt:lpstr>
      <vt:lpstr>네이버 챗봇 ‘톡톡‘ 시작하기[3/6]</vt:lpstr>
      <vt:lpstr>네이버 챗봇 ‘톡톡‘ 시작하기[4/6]</vt:lpstr>
      <vt:lpstr>네이버 챗봇 ‘톡톡‘ 시작하기[5/6]</vt:lpstr>
      <vt:lpstr>네이버 챗봇 ‘톡톡‘ 시작하기[6/6]</vt:lpstr>
      <vt:lpstr>룰베이스(Rule Based) 챗봇 실습하기</vt:lpstr>
      <vt:lpstr>머신러닝 챗봇 소개 [1/8]</vt:lpstr>
      <vt:lpstr>머신러닝 챗봇 소개 [2/8]</vt:lpstr>
      <vt:lpstr>머신러닝 챗봇 소개 [3/8]</vt:lpstr>
      <vt:lpstr>머신러닝 챗봇 소개 [4/8]</vt:lpstr>
      <vt:lpstr>머신러닝 챗봇 소개 [5/8]</vt:lpstr>
      <vt:lpstr>머신러닝 챗봇 소개 [6/8]</vt:lpstr>
      <vt:lpstr>머신러닝 챗봇 소개 [7/8]</vt:lpstr>
      <vt:lpstr>머신러닝 챗봇 소개[8/8]</vt:lpstr>
      <vt:lpstr>요약</vt:lpstr>
      <vt:lpstr>활용 기대 방안</vt:lpstr>
      <vt:lpstr>다음 수업 목표</vt:lpstr>
      <vt:lpstr>응용 문제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시작하기</dc:title>
  <dc:creator>dongjoon lee</dc:creator>
  <cp:lastModifiedBy>dongjoon lee</cp:lastModifiedBy>
  <cp:revision>129</cp:revision>
  <dcterms:created xsi:type="dcterms:W3CDTF">2022-12-16T21:37:54Z</dcterms:created>
  <dcterms:modified xsi:type="dcterms:W3CDTF">2022-12-18T13:29:02Z</dcterms:modified>
</cp:coreProperties>
</file>