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2" r:id="rId4"/>
    <p:sldId id="273" r:id="rId5"/>
    <p:sldId id="258" r:id="rId6"/>
    <p:sldId id="260" r:id="rId7"/>
    <p:sldId id="261" r:id="rId8"/>
    <p:sldId id="262" r:id="rId9"/>
    <p:sldId id="265" r:id="rId10"/>
    <p:sldId id="267" r:id="rId11"/>
    <p:sldId id="266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74" autoAdjust="0"/>
    <p:restoredTop sz="70616" autoAdjust="0"/>
  </p:normalViewPr>
  <p:slideViewPr>
    <p:cSldViewPr snapToGrid="0">
      <p:cViewPr varScale="1">
        <p:scale>
          <a:sx n="81" d="100"/>
          <a:sy n="81" d="100"/>
        </p:scale>
        <p:origin x="9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B66E-D965-48EF-8629-7188D470FFF9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D43BB-6B21-44EB-8621-2E69C0132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793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REST</a:t>
            </a:r>
            <a:r>
              <a:rPr lang="ko-KR" altLang="en-US" dirty="0" smtClean="0"/>
              <a:t>한 형식의 </a:t>
            </a:r>
            <a:r>
              <a:rPr lang="en-US" altLang="ko-KR" dirty="0" smtClean="0"/>
              <a:t>API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REST -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대표적인 상태 전송</a:t>
            </a:r>
            <a:endParaRPr lang="en-US" altLang="ko-KR" dirty="0" smtClean="0"/>
          </a:p>
          <a:p>
            <a:r>
              <a:rPr lang="en-US" altLang="ko-KR" u="sng" dirty="0" smtClean="0"/>
              <a:t>Representation</a:t>
            </a:r>
            <a:r>
              <a:rPr lang="en-US" altLang="ko-KR" u="sng" baseline="0" dirty="0" smtClean="0"/>
              <a:t> State Transfer(</a:t>
            </a:r>
            <a:r>
              <a:rPr lang="ko-KR" altLang="en-US" u="sng" baseline="0" dirty="0" smtClean="0"/>
              <a:t>표현 상태 전이</a:t>
            </a:r>
            <a:r>
              <a:rPr lang="en-US" altLang="ko-KR" u="sng" baseline="0" dirty="0" smtClean="0"/>
              <a:t>)</a:t>
            </a:r>
          </a:p>
          <a:p>
            <a:r>
              <a:rPr lang="ko-KR" altLang="en-US" u="sng" dirty="0" smtClean="0"/>
              <a:t>이름만 봐도 쉽게 추론이 가능한 형식으로 호출하는 </a:t>
            </a:r>
            <a:r>
              <a:rPr lang="en-US" altLang="ko-KR" u="sng" dirty="0" smtClean="0"/>
              <a:t>API</a:t>
            </a:r>
          </a:p>
          <a:p>
            <a:endParaRPr lang="en-US" altLang="ko-KR" u="sng" dirty="0" smtClean="0"/>
          </a:p>
          <a:p>
            <a:endParaRPr lang="en-US" altLang="ko-KR" u="sng" dirty="0" smtClean="0"/>
          </a:p>
          <a:p>
            <a:r>
              <a:rPr lang="en-US" altLang="ko-KR" u="sng" dirty="0" smtClean="0"/>
              <a:t>API : </a:t>
            </a:r>
            <a:r>
              <a:rPr lang="ko-KR" altLang="en-US" u="sng" dirty="0" smtClean="0"/>
              <a:t>주어진 형식에 맞춰 데이터나 코드를 불러옴</a:t>
            </a:r>
            <a:r>
              <a:rPr lang="en-US" altLang="ko-KR" u="sng" dirty="0" smtClean="0"/>
              <a:t>(</a:t>
            </a:r>
            <a:r>
              <a:rPr lang="ko-KR" altLang="en-US" u="sng" dirty="0" smtClean="0"/>
              <a:t>이 양식이 어려우면</a:t>
            </a:r>
            <a:r>
              <a:rPr lang="en-US" altLang="ko-KR" u="sng" dirty="0" smtClean="0"/>
              <a:t>?</a:t>
            </a:r>
            <a:r>
              <a:rPr lang="ko-KR" altLang="en-US" u="sng" dirty="0" smtClean="0"/>
              <a:t> </a:t>
            </a:r>
            <a:r>
              <a:rPr lang="en-US" altLang="ko-KR" u="sng" dirty="0" smtClean="0"/>
              <a:t>SOAP)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REST –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형식</a:t>
            </a:r>
            <a:endParaRPr lang="en-US" altLang="ko-KR" baseline="0" dirty="0" smtClean="0"/>
          </a:p>
          <a:p>
            <a:r>
              <a:rPr lang="ko-KR" altLang="en-US" baseline="0" dirty="0" smtClean="0"/>
              <a:t>각 요청이 어떤 동작이나 정보를 위한 것인지 이름만 보고 추론이 가능해야 함</a:t>
            </a:r>
            <a:endParaRPr lang="en-US" altLang="ko-KR" baseline="0" dirty="0" smtClean="0"/>
          </a:p>
          <a:p>
            <a:r>
              <a:rPr lang="ko-KR" altLang="en-US" baseline="0" dirty="0" smtClean="0"/>
              <a:t>요청을 보내는 주소만으로도 이게 뭔지 추론이 가능하다</a:t>
            </a:r>
            <a:endParaRPr lang="en-US" altLang="ko-KR" baseline="0" dirty="0" smtClean="0"/>
          </a:p>
          <a:p>
            <a:r>
              <a:rPr lang="en-US" altLang="ko-KR" dirty="0" smtClean="0"/>
              <a:t>RESTful – </a:t>
            </a:r>
            <a:r>
              <a:rPr lang="ko-KR" altLang="en-US" dirty="0" smtClean="0"/>
              <a:t>요청의 이름만 봐도 뭘 요청하는지 알게 할 것</a:t>
            </a:r>
            <a:endParaRPr lang="en-US" altLang="ko-KR" dirty="0" smtClean="0"/>
          </a:p>
          <a:p>
            <a:r>
              <a:rPr lang="ko-KR" altLang="en-US" dirty="0" smtClean="0"/>
              <a:t>웹에 존재하는 자료를 불러올지</a:t>
            </a:r>
            <a:r>
              <a:rPr lang="en-US" altLang="ko-KR" dirty="0" smtClean="0"/>
              <a:t>( GET ) </a:t>
            </a:r>
            <a:r>
              <a:rPr lang="ko-KR" altLang="en-US" dirty="0" smtClean="0"/>
              <a:t>수정할지</a:t>
            </a:r>
            <a:r>
              <a:rPr lang="en-US" altLang="ko-KR" dirty="0" smtClean="0"/>
              <a:t>( POST ) </a:t>
            </a:r>
            <a:r>
              <a:rPr lang="ko-KR" altLang="en-US" dirty="0" smtClean="0"/>
              <a:t>혹은 삭제할지</a:t>
            </a:r>
            <a:r>
              <a:rPr lang="en-US" altLang="ko-KR" dirty="0" smtClean="0"/>
              <a:t>( DELETE</a:t>
            </a:r>
            <a:r>
              <a:rPr lang="en-US" altLang="ko-KR" baseline="0" dirty="0" smtClean="0"/>
              <a:t> )</a:t>
            </a:r>
            <a:r>
              <a:rPr lang="ko-KR" altLang="en-US" baseline="0" dirty="0" smtClean="0"/>
              <a:t>를 주어진 양식에 따라 </a:t>
            </a:r>
            <a:endParaRPr lang="en-US" altLang="ko-KR" baseline="0" dirty="0" smtClean="0"/>
          </a:p>
          <a:p>
            <a:r>
              <a:rPr lang="ko-KR" altLang="en-US" baseline="0" dirty="0" smtClean="0"/>
              <a:t>작성하면 그에 맞는 명령을 수행</a:t>
            </a:r>
            <a:endParaRPr lang="en-US" altLang="ko-KR" baseline="0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GET </a:t>
            </a:r>
            <a:r>
              <a:rPr lang="ko-KR" altLang="en-US" dirty="0" err="1" smtClean="0"/>
              <a:t>요청보낼</a:t>
            </a:r>
            <a:r>
              <a:rPr lang="ko-KR" altLang="en-US" dirty="0" smtClean="0"/>
              <a:t> 때 이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을 보낸다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보면 </a:t>
            </a:r>
            <a:r>
              <a:rPr lang="en-US" altLang="ko-KR" dirty="0" smtClean="0"/>
              <a:t>1025</a:t>
            </a:r>
            <a:r>
              <a:rPr lang="ko-KR" altLang="en-US" dirty="0" err="1" smtClean="0"/>
              <a:t>회차의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로또정보를</a:t>
            </a:r>
            <a:r>
              <a:rPr lang="ko-KR" altLang="en-US" dirty="0" smtClean="0"/>
              <a:t> 가져온다는 게 직관적으로 보인다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https://www.dhlottery.co.kr/common.do?method=getLottoNumber&amp;drwNo=1025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43BB-6B21-44EB-8621-2E69C0132FC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361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43BB-6B21-44EB-8621-2E69C0132FC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16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43BB-6B21-44EB-8621-2E69C0132FC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353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한국말</a:t>
            </a:r>
            <a:r>
              <a:rPr lang="en-US" altLang="ko-KR" dirty="0" smtClean="0"/>
              <a:t>+</a:t>
            </a:r>
            <a:r>
              <a:rPr lang="ko-KR" altLang="en-US" dirty="0" smtClean="0"/>
              <a:t>존댓말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두레이</a:t>
            </a:r>
            <a:r>
              <a:rPr lang="en-US" altLang="ko-KR" dirty="0" smtClean="0"/>
              <a:t>+</a:t>
            </a:r>
            <a:r>
              <a:rPr lang="ko-KR" altLang="en-US" dirty="0" err="1" smtClean="0"/>
              <a:t>휴가계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전화기모양</a:t>
            </a:r>
            <a:r>
              <a:rPr lang="ko-KR" altLang="en-US" dirty="0" smtClean="0"/>
              <a:t> 아이콘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43BB-6B21-44EB-8621-2E69C0132FC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803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43BB-6B21-44EB-8621-2E69C0132FC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021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43BB-6B21-44EB-8621-2E69C0132FC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403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43BB-6B21-44EB-8621-2E69C0132FC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225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43BB-6B21-44EB-8621-2E69C0132FC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604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43BB-6B21-44EB-8621-2E69C0132FC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519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43BB-6B21-44EB-8621-2E69C0132FC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036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706A26F-217E-4DF6-99C5-83B095EC81D9}" type="datetime1">
              <a:rPr lang="en-US" altLang="ko-KR" smtClean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EA20-EB48-40E2-A1B4-B45B546E4BA7}" type="datetime1">
              <a:rPr lang="en-US" altLang="ko-KR" smtClean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8CEB-C91E-4985-8B82-B17FAE7C50CC}" type="datetime1">
              <a:rPr lang="en-US" altLang="ko-KR" smtClean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89C5-E3F6-42A8-926A-D77DCFE7902F}" type="datetime1">
              <a:rPr lang="en-US" altLang="ko-KR" smtClean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1922-BFCB-4763-8BAE-2BA99E96788B}" type="datetime1">
              <a:rPr lang="en-US" altLang="ko-KR" smtClean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73E73-25A0-4610-9479-187BAACA6A40}" type="datetime1">
              <a:rPr lang="en-US" altLang="ko-KR" smtClean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1155-6581-44E3-8340-F0D1C0A192EF}" type="datetime1">
              <a:rPr lang="en-US" altLang="ko-KR" smtClean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DD3D-7865-4DA1-B0A3-DD0974AD3C13}" type="datetime1">
              <a:rPr lang="en-US" altLang="ko-KR" smtClean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E2CF-68DD-4FFA-97DA-FDFDCF064A4C}" type="datetime1">
              <a:rPr lang="en-US" altLang="ko-KR" smtClean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D3F6-BFE1-4DA9-B8D2-71DC061E5C1B}" type="datetime1">
              <a:rPr lang="en-US" altLang="ko-KR" smtClean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‹#›</a:t>
            </a:fld>
            <a:r>
              <a:rPr lang="en-US" dirty="0" smtClean="0"/>
              <a:t>/13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E288-F8A9-4B91-B528-EFCB65E98362}" type="datetime1">
              <a:rPr lang="en-US" altLang="ko-KR" smtClean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3871-24A2-4677-8DBD-6C7B0A13F6F6}" type="datetime1">
              <a:rPr lang="en-US" altLang="ko-KR" smtClean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C5BD-DF22-4CB3-8AD8-3196CEEAF23F}" type="datetime1">
              <a:rPr lang="en-US" altLang="ko-KR" smtClean="0"/>
              <a:t>5/3/2023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B0CF-ACCA-4E21-8ADE-2DA7469A9D8F}" type="datetime1">
              <a:rPr lang="en-US" altLang="ko-KR" smtClean="0"/>
              <a:t>5/3/2023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BD5D-9EE5-43BE-996D-FB7CB363BDCA}" type="datetime1">
              <a:rPr lang="en-US" altLang="ko-KR" smtClean="0"/>
              <a:t>5/3/2023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D8B73-2319-4B0E-905E-54A2A62873ED}" type="datetime1">
              <a:rPr lang="en-US" altLang="ko-KR" smtClean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ABEF-5347-4204-BFB9-9C8600CD9A2C}" type="datetime1">
              <a:rPr lang="en-US" altLang="ko-KR" smtClean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42D771-D7D7-4697-8C83-A3D96E0FF88B}" type="datetime1">
              <a:rPr lang="en-US" altLang="ko-KR" smtClean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API</a:t>
            </a:r>
            <a:r>
              <a:rPr lang="ko-KR" altLang="en-US" dirty="0" smtClean="0"/>
              <a:t>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이동준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274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/>
          <a:lstStyle/>
          <a:p>
            <a:r>
              <a:rPr lang="ko-KR" altLang="en-US" dirty="0" smtClean="0"/>
              <a:t>카카오 지도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지역 좌표 정보 및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키워드 검색 결과 그리고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지도 정보 활용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 </a:t>
            </a:r>
            <a:r>
              <a:rPr lang="ko-KR" altLang="en-US" dirty="0"/>
              <a:t>활용 </a:t>
            </a:r>
            <a:r>
              <a:rPr lang="ko-KR" altLang="en-US" dirty="0" smtClean="0"/>
              <a:t>사례</a:t>
            </a:r>
            <a:r>
              <a:rPr lang="en-US" altLang="ko-KR" dirty="0"/>
              <a:t> </a:t>
            </a:r>
            <a:r>
              <a:rPr lang="en-US" altLang="ko-KR" dirty="0" smtClean="0"/>
              <a:t>[2/4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b="7977"/>
          <a:stretch/>
        </p:blipFill>
        <p:spPr>
          <a:xfrm>
            <a:off x="5142656" y="2556933"/>
            <a:ext cx="5896798" cy="3392606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9/13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25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 </a:t>
            </a:r>
            <a:r>
              <a:rPr lang="ko-KR" altLang="en-US" dirty="0"/>
              <a:t>활용 </a:t>
            </a:r>
            <a:r>
              <a:rPr lang="ko-KR" altLang="en-US" dirty="0" smtClean="0"/>
              <a:t>사례</a:t>
            </a:r>
            <a:r>
              <a:rPr lang="en-US" altLang="ko-KR" dirty="0"/>
              <a:t> </a:t>
            </a:r>
            <a:r>
              <a:rPr lang="en-US" altLang="ko-KR" dirty="0" smtClean="0"/>
              <a:t>[3/4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업비트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가상 화폐 현황 파악</a:t>
            </a:r>
            <a:endParaRPr lang="en-US" altLang="ko-KR" dirty="0" smtClean="0"/>
          </a:p>
        </p:txBody>
      </p:sp>
      <p:pic>
        <p:nvPicPr>
          <p:cNvPr id="3074" name="Picture 2" descr="https://github.com/qkr03210/C_Sharp_project/raw/main/img/%EC%BD%94%EC%9D%B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71"/>
          <a:stretch/>
        </p:blipFill>
        <p:spPr bwMode="auto">
          <a:xfrm>
            <a:off x="2174381" y="3505651"/>
            <a:ext cx="8533798" cy="249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10/13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90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 </a:t>
            </a:r>
            <a:r>
              <a:rPr lang="ko-KR" altLang="en-US" dirty="0"/>
              <a:t>활용 </a:t>
            </a:r>
            <a:r>
              <a:rPr lang="ko-KR" altLang="en-US" dirty="0" smtClean="0"/>
              <a:t>사례</a:t>
            </a:r>
            <a:r>
              <a:rPr lang="en-US" altLang="ko-KR" dirty="0"/>
              <a:t> </a:t>
            </a:r>
            <a:r>
              <a:rPr lang="en-US" altLang="ko-KR" dirty="0" smtClean="0"/>
              <a:t>[4/4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코레일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열차 운행 관련 정보 조회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121" y="2509432"/>
            <a:ext cx="4704476" cy="3499484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11/13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52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 </a:t>
            </a:r>
            <a:r>
              <a:rPr lang="en-US" altLang="ko-KR" dirty="0"/>
              <a:t>: </a:t>
            </a:r>
            <a:r>
              <a:rPr lang="ko-KR" altLang="en-US" dirty="0"/>
              <a:t>프로그래밍에서의 인터페이스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2" y="2556932"/>
            <a:ext cx="9601196" cy="331893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특정 기능</a:t>
            </a:r>
            <a:r>
              <a:rPr lang="en-US" altLang="ko-KR" dirty="0" smtClean="0"/>
              <a:t>(=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혹은 함수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</a:t>
            </a:r>
            <a:r>
              <a:rPr lang="ko-KR" altLang="en-US" dirty="0" smtClean="0">
                <a:solidFill>
                  <a:srgbClr val="FF0000"/>
                </a:solidFill>
              </a:rPr>
              <a:t>꼭 추가해야 한다</a:t>
            </a:r>
            <a:r>
              <a:rPr lang="ko-KR" altLang="en-US" dirty="0" smtClean="0"/>
              <a:t>는 </a:t>
            </a:r>
            <a:r>
              <a:rPr lang="ko-KR" altLang="en-US" b="1" u="sng" dirty="0" smtClean="0"/>
              <a:t>규칙</a:t>
            </a:r>
            <a:endParaRPr lang="en-US" altLang="ko-KR" b="1" u="sng" dirty="0" smtClean="0"/>
          </a:p>
          <a:p>
            <a:r>
              <a:rPr lang="ko-KR" altLang="en-US" dirty="0" smtClean="0"/>
              <a:t>특정 기능에 대하여 인터페이스를 추가 시 특정 기능 </a:t>
            </a:r>
            <a:r>
              <a:rPr lang="ko-KR" altLang="en-US" b="1" dirty="0" smtClean="0">
                <a:solidFill>
                  <a:srgbClr val="FF0000"/>
                </a:solidFill>
              </a:rPr>
              <a:t>반드시</a:t>
            </a:r>
            <a:r>
              <a:rPr lang="ko-KR" altLang="en-US" dirty="0" smtClean="0"/>
              <a:t> 구현</a:t>
            </a:r>
            <a:endParaRPr lang="en-US" altLang="ko-KR" dirty="0" smtClean="0"/>
          </a:p>
          <a:p>
            <a:pPr lvl="1"/>
            <a:r>
              <a:rPr lang="ko-KR" altLang="en-US" sz="1400" dirty="0" smtClean="0"/>
              <a:t>클래스와 </a:t>
            </a:r>
            <a:r>
              <a:rPr lang="ko-KR" altLang="en-US" sz="1400" dirty="0" err="1" smtClean="0"/>
              <a:t>메소드에</a:t>
            </a:r>
            <a:r>
              <a:rPr lang="ko-KR" altLang="en-US" sz="1400" dirty="0" smtClean="0"/>
              <a:t> 대한 이해가 선행되어야 하는 내용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추상 클래스 및 상속에 대한 내용 역시 이해되어야 이해 가능</a:t>
            </a:r>
            <a:endParaRPr lang="en-US" altLang="ko-KR" sz="1400" dirty="0" smtClean="0"/>
          </a:p>
          <a:p>
            <a:r>
              <a:rPr lang="ko-KR" altLang="en-US" dirty="0" smtClean="0"/>
              <a:t>실제 예시 </a:t>
            </a:r>
            <a:r>
              <a:rPr lang="en-US" altLang="ko-KR" dirty="0" smtClean="0"/>
              <a:t>) </a:t>
            </a:r>
            <a:r>
              <a:rPr lang="ko-KR" altLang="en-US" dirty="0" smtClean="0"/>
              <a:t>정교한 로봇일수록 파트 별로 프로그램이 짜여지게 되는 데</a:t>
            </a:r>
            <a:r>
              <a:rPr lang="en-US" altLang="ko-KR" dirty="0" smtClean="0"/>
              <a:t>, ‘</a:t>
            </a:r>
            <a:r>
              <a:rPr lang="ko-KR" altLang="en-US" dirty="0" err="1" smtClean="0"/>
              <a:t>비장정지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기능의 경우 모든 파트가 전부 반드시 구현되어야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그렇지 않을 경우 큰 사고가 난다</a:t>
            </a:r>
            <a:r>
              <a:rPr lang="en-US" altLang="ko-KR" dirty="0" smtClean="0"/>
              <a:t>.</a:t>
            </a:r>
            <a:endParaRPr lang="en-US" altLang="ko-KR" sz="1800" dirty="0" smtClean="0"/>
          </a:p>
          <a:p>
            <a:endParaRPr lang="en-US" altLang="ko-KR" sz="1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12/13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87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2" y="2556932"/>
            <a:ext cx="9819902" cy="3318936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API : </a:t>
            </a:r>
            <a:r>
              <a:rPr lang="ko-KR" altLang="en-US" sz="1800" dirty="0" smtClean="0"/>
              <a:t>프로그래밍할 때나 데이터 </a:t>
            </a:r>
            <a:r>
              <a:rPr lang="ko-KR" altLang="en-US" sz="1800" dirty="0" err="1" smtClean="0"/>
              <a:t>분석시</a:t>
            </a:r>
            <a:r>
              <a:rPr lang="ko-KR" altLang="en-US" sz="1800" dirty="0" smtClean="0"/>
              <a:t> 활용하는 데이터나 라이브러리를 활용하기 위한 규칙</a:t>
            </a:r>
            <a:endParaRPr lang="en-US" altLang="ko-KR" sz="1800" dirty="0" smtClean="0"/>
          </a:p>
          <a:p>
            <a:r>
              <a:rPr lang="ko-KR" altLang="en-US" sz="1800" dirty="0" smtClean="0"/>
              <a:t>인터페이스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정보를 주고 받기 위한 규칙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규약을 의미</a:t>
            </a:r>
            <a:endParaRPr lang="en-US" altLang="ko-KR" sz="1800" dirty="0" smtClean="0"/>
          </a:p>
          <a:p>
            <a:pPr lvl="1"/>
            <a:r>
              <a:rPr lang="ko-KR" altLang="en-US" sz="1400" dirty="0" smtClean="0"/>
              <a:t>특정 키를 눌렀을 때 정해진 동작을 하는 것이 모두 인터페이스에 속함</a:t>
            </a:r>
            <a:endParaRPr lang="en-US" altLang="ko-KR" sz="1400" dirty="0" smtClean="0"/>
          </a:p>
          <a:p>
            <a:r>
              <a:rPr lang="ko-KR" altLang="en-US" sz="1800" dirty="0" smtClean="0"/>
              <a:t>프로그래밍에서의 인터페이스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특정 기능을 반드시 구현해야 하는 규칙</a:t>
            </a:r>
            <a:endParaRPr lang="en-US" altLang="ko-KR" sz="1800" dirty="0" smtClean="0"/>
          </a:p>
          <a:p>
            <a:pPr lvl="1"/>
            <a:r>
              <a:rPr lang="ko-KR" altLang="en-US" sz="1400" dirty="0" smtClean="0"/>
              <a:t>실무에서 매우 중요한 내용이며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이를 알기 위해선 클래스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열심히 배워야 함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추상클래스와 상속 역시 잘 배워야 함</a:t>
            </a:r>
            <a:endParaRPr lang="en-US" altLang="ko-KR" sz="14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13/13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38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47711" y="2611074"/>
            <a:ext cx="7805342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15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감사합니다</a:t>
            </a:r>
            <a:r>
              <a:rPr lang="en-US" altLang="ko-KR" sz="115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endParaRPr lang="en-US" altLang="ko-KR" sz="115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7055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인터페이스</a:t>
            </a:r>
            <a:r>
              <a:rPr lang="en-US" altLang="ko-KR" dirty="0"/>
              <a:t>(Interface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API(Application Programming Interface)</a:t>
            </a:r>
          </a:p>
          <a:p>
            <a:r>
              <a:rPr lang="ko-KR" altLang="en-US" dirty="0" smtClean="0"/>
              <a:t>인터페이스와 </a:t>
            </a:r>
            <a:r>
              <a:rPr lang="en-US" altLang="ko-KR" dirty="0" smtClean="0"/>
              <a:t>API</a:t>
            </a:r>
          </a:p>
          <a:p>
            <a:r>
              <a:rPr lang="en-US" altLang="ko-KR" dirty="0" smtClean="0"/>
              <a:t>API </a:t>
            </a:r>
            <a:r>
              <a:rPr lang="ko-KR" altLang="en-US" dirty="0"/>
              <a:t>활용 </a:t>
            </a:r>
            <a:r>
              <a:rPr lang="ko-KR" altLang="en-US" dirty="0" smtClean="0"/>
              <a:t>사례</a:t>
            </a:r>
            <a:endParaRPr lang="en-US" altLang="ko-KR" dirty="0" smtClean="0"/>
          </a:p>
          <a:p>
            <a:r>
              <a:rPr lang="ko-KR" altLang="en-US" dirty="0" smtClean="0"/>
              <a:t>참고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프로그래밍에서의 인터페이스</a:t>
            </a:r>
            <a:endParaRPr lang="en-US" altLang="ko-KR" dirty="0"/>
          </a:p>
          <a:p>
            <a:r>
              <a:rPr lang="ko-KR" altLang="en-US" dirty="0" smtClean="0"/>
              <a:t>요약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9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인터페이스</a:t>
            </a:r>
            <a:r>
              <a:rPr lang="en-US" altLang="ko-KR" dirty="0" smtClean="0"/>
              <a:t>(Interface)[1/2]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인터페이스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정보를 </a:t>
            </a:r>
            <a:r>
              <a:rPr lang="ko-KR" altLang="en-US" b="1" dirty="0" smtClean="0"/>
              <a:t>주고 받기</a:t>
            </a:r>
            <a:r>
              <a:rPr lang="ko-KR" altLang="en-US" dirty="0" smtClean="0"/>
              <a:t> 위해 정해진 </a:t>
            </a:r>
            <a:r>
              <a:rPr lang="ko-KR" altLang="en-US" b="1" dirty="0" smtClean="0"/>
              <a:t>규칙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규약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예시</a:t>
            </a:r>
            <a:r>
              <a:rPr lang="en-US" altLang="ko-KR" dirty="0" smtClean="0"/>
              <a:t>) </a:t>
            </a:r>
            <a:r>
              <a:rPr lang="ko-KR" altLang="en-US" dirty="0" smtClean="0"/>
              <a:t>웹 브라우저에서의 뒤로 가기와 앞으로 가기 그리고 </a:t>
            </a:r>
            <a:r>
              <a:rPr lang="ko-KR" altLang="en-US" dirty="0" err="1" smtClean="0"/>
              <a:t>새로고침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해당 예시는 </a:t>
            </a:r>
            <a:r>
              <a:rPr lang="en-US" altLang="ko-KR" dirty="0" smtClean="0"/>
              <a:t>UI(User Interface)</a:t>
            </a:r>
            <a:r>
              <a:rPr lang="ko-KR" altLang="en-US" dirty="0" smtClean="0"/>
              <a:t>에 해당하며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사람과 </a:t>
            </a:r>
            <a:r>
              <a:rPr lang="en-US" altLang="ko-KR" dirty="0" smtClean="0"/>
              <a:t>SW</a:t>
            </a:r>
            <a:r>
              <a:rPr lang="ko-KR" altLang="en-US" dirty="0" smtClean="0"/>
              <a:t>간의 정보 교환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                    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r="65244"/>
          <a:stretch/>
        </p:blipFill>
        <p:spPr>
          <a:xfrm>
            <a:off x="1516125" y="4146453"/>
            <a:ext cx="795778" cy="7789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367493" y="4284911"/>
            <a:ext cx="3867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직전에 방문한 </a:t>
            </a:r>
            <a:r>
              <a:rPr lang="ko-KR" altLang="en-US" sz="2000" dirty="0" err="1" smtClean="0"/>
              <a:t>웹페이지로</a:t>
            </a:r>
            <a:r>
              <a:rPr lang="ko-KR" altLang="en-US" sz="2000" dirty="0" smtClean="0"/>
              <a:t> 이동 </a:t>
            </a:r>
            <a:endParaRPr lang="ko-KR" altLang="en-US" sz="2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6125" y="4977008"/>
            <a:ext cx="795778" cy="7957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2367493" y="5174842"/>
            <a:ext cx="4745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다시 앞에 방문했던 웹 페이지로 이동</a:t>
            </a:r>
            <a:endParaRPr lang="ko-KR" altLang="en-US" sz="20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3121" y="4317659"/>
            <a:ext cx="958334" cy="7347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7595213" y="4484966"/>
            <a:ext cx="3867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방문한 웹 사이트를 재방문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갱신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5/13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76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인터페이스</a:t>
            </a:r>
            <a:r>
              <a:rPr lang="en-US" altLang="ko-KR" dirty="0" smtClean="0"/>
              <a:t>(Interface)[2/2]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인터페이스 </a:t>
            </a:r>
            <a:r>
              <a:rPr lang="en-US" altLang="ko-KR" dirty="0" smtClean="0"/>
              <a:t>: </a:t>
            </a:r>
            <a:r>
              <a:rPr lang="ko-KR" altLang="en-US" dirty="0"/>
              <a:t>정보를 </a:t>
            </a:r>
            <a:r>
              <a:rPr lang="ko-KR" altLang="en-US" b="1" dirty="0"/>
              <a:t>주고 받기</a:t>
            </a:r>
            <a:r>
              <a:rPr lang="ko-KR" altLang="en-US" dirty="0"/>
              <a:t> 위해 정해진 </a:t>
            </a:r>
            <a:r>
              <a:rPr lang="ko-KR" altLang="en-US" b="1" dirty="0"/>
              <a:t>규칙</a:t>
            </a:r>
            <a:r>
              <a:rPr lang="en-US" altLang="ko-KR" b="1" dirty="0"/>
              <a:t>, </a:t>
            </a:r>
            <a:r>
              <a:rPr lang="ko-KR" altLang="en-US" b="1" dirty="0" smtClean="0"/>
              <a:t>규약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예시</a:t>
            </a:r>
            <a:r>
              <a:rPr lang="en-US" altLang="ko-KR" dirty="0" smtClean="0"/>
              <a:t>) </a:t>
            </a:r>
            <a:r>
              <a:rPr lang="ko-KR" altLang="en-US" dirty="0" smtClean="0"/>
              <a:t>방향키를 누르면 상하좌우 이동을 하고</a:t>
            </a:r>
            <a:r>
              <a:rPr lang="en-US" altLang="ko-KR" dirty="0" smtClean="0"/>
              <a:t>, ESC</a:t>
            </a:r>
            <a:r>
              <a:rPr lang="ko-KR" altLang="en-US" dirty="0" smtClean="0"/>
              <a:t>키를 누르면 종료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                    </a:t>
            </a:r>
          </a:p>
          <a:p>
            <a:endParaRPr lang="ko-KR" altLang="en-US" dirty="0"/>
          </a:p>
        </p:txBody>
      </p:sp>
      <p:pic>
        <p:nvPicPr>
          <p:cNvPr id="2050" name="Picture 2" descr="방향키 (컴퓨터 자판) - 위키백과, 우리 모두의 백과사전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258" y="3579670"/>
            <a:ext cx="3525776" cy="241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sc 키 - 위키백과, 우리 모두의 백과사전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265" y="3765612"/>
            <a:ext cx="2228850" cy="20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dirty="0" smtClean="0"/>
              <a:t>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45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API(Application Programming </a:t>
            </a:r>
            <a:r>
              <a:rPr lang="en-US" altLang="ko-KR" dirty="0" smtClean="0"/>
              <a:t>Interface)[1/3]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i="1" dirty="0" smtClean="0"/>
              <a:t>응용 프로그램</a:t>
            </a:r>
            <a:r>
              <a:rPr lang="ko-KR" altLang="en-US" dirty="0" smtClean="0"/>
              <a:t>을 만드는 과정에서 활용되는 </a:t>
            </a:r>
            <a:r>
              <a:rPr lang="ko-KR" altLang="en-US" b="1" dirty="0" smtClean="0"/>
              <a:t>인터페이스</a:t>
            </a:r>
            <a:endParaRPr lang="en-US" altLang="ko-KR" i="1" dirty="0" smtClean="0"/>
          </a:p>
          <a:p>
            <a:pPr lvl="1"/>
            <a:r>
              <a:rPr lang="ko-KR" altLang="en-US" dirty="0" smtClean="0"/>
              <a:t>응용 프로그램 </a:t>
            </a:r>
            <a:r>
              <a:rPr lang="en-US" altLang="ko-KR" dirty="0" smtClean="0"/>
              <a:t>: pc</a:t>
            </a:r>
            <a:r>
              <a:rPr lang="ko-KR" altLang="en-US" dirty="0" smtClean="0"/>
              <a:t>의 프로그램</a:t>
            </a:r>
            <a:r>
              <a:rPr lang="en-US" altLang="ko-KR" dirty="0" smtClean="0"/>
              <a:t>,  </a:t>
            </a:r>
            <a:r>
              <a:rPr lang="ko-KR" altLang="en-US" dirty="0" smtClean="0"/>
              <a:t>모바일의 앱 등을 의미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아래 예시 참고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데이터 교환 혹은 라이브러리 활용에서 주로 활용됨</a:t>
            </a:r>
            <a:endParaRPr lang="en-US" altLang="ko-KR" dirty="0" smtClean="0"/>
          </a:p>
        </p:txBody>
      </p:sp>
      <p:pic>
        <p:nvPicPr>
          <p:cNvPr id="1026" name="Picture 2" descr="한컴 HWP, 스마트워크 '걸림돌' - 지디넷코리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260" y="4089540"/>
            <a:ext cx="1671701" cy="20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카카오톡 로고(.ai) 일러스트 다운로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187" y="4089540"/>
            <a:ext cx="2014400" cy="20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네이버 지도, 내비게이션 - Google Play 앱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640" y="4094788"/>
            <a:ext cx="2052013" cy="205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9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API(Application Programming </a:t>
            </a:r>
            <a:r>
              <a:rPr lang="en-US" altLang="ko-KR" dirty="0" smtClean="0"/>
              <a:t>Interface)[2/3]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 교환 규칙 </a:t>
            </a:r>
            <a:r>
              <a:rPr lang="en-US" altLang="ko-KR" dirty="0" smtClean="0"/>
              <a:t>: API</a:t>
            </a:r>
            <a:r>
              <a:rPr lang="ko-KR" altLang="en-US" dirty="0" smtClean="0"/>
              <a:t>하면 </a:t>
            </a:r>
            <a:r>
              <a:rPr lang="ko-KR" altLang="en-US" b="1" u="sng" dirty="0" smtClean="0"/>
              <a:t>통상적으로 이 것을 의미</a:t>
            </a:r>
            <a:endParaRPr lang="en-US" altLang="ko-KR" b="1" u="sng" dirty="0" smtClean="0"/>
          </a:p>
          <a:p>
            <a:pPr lvl="1"/>
            <a:r>
              <a:rPr lang="ko-KR" altLang="en-US" sz="1600" dirty="0" smtClean="0"/>
              <a:t>프로그래밍을 하거나 데이터 분석을 위하여 사용할 수 있는 공개된 데이터</a:t>
            </a:r>
            <a:endParaRPr lang="en-US" altLang="ko-KR" sz="1600" dirty="0" smtClean="0"/>
          </a:p>
          <a:p>
            <a:pPr marL="457200" lvl="1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(</a:t>
            </a:r>
            <a:r>
              <a:rPr lang="ko-KR" altLang="en-US" sz="1600" dirty="0" smtClean="0"/>
              <a:t>단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상황에 따라서 일부 사람에게만 공개하거나 일부 데이터만 공개하는 경우도 있음</a:t>
            </a:r>
            <a:r>
              <a:rPr lang="en-US" altLang="ko-KR" sz="1600" dirty="0" smtClean="0"/>
              <a:t>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395" y="3834534"/>
            <a:ext cx="5151903" cy="199467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647" y="3725065"/>
            <a:ext cx="3311128" cy="21041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31644" y="5829213"/>
            <a:ext cx="5256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기상청 </a:t>
            </a:r>
            <a:r>
              <a:rPr lang="en-US" altLang="ko-KR" sz="1600" dirty="0" err="1" smtClean="0"/>
              <a:t>api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및 이를 활용한 옷 추천 프로그램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수료생 작품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10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API(Application Programming </a:t>
            </a:r>
            <a:r>
              <a:rPr lang="en-US" altLang="ko-KR" dirty="0" smtClean="0"/>
              <a:t>Interface)[3/3]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sz="2400" dirty="0" smtClean="0"/>
              <a:t>라이브러리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미리 만들어 둔 코드를 의미하며</a:t>
            </a:r>
            <a:r>
              <a:rPr lang="en-US" altLang="ko-KR" sz="2400" dirty="0" smtClean="0"/>
              <a:t>, API</a:t>
            </a:r>
            <a:r>
              <a:rPr lang="ko-KR" altLang="en-US" sz="2400" dirty="0" smtClean="0"/>
              <a:t>와 라이브러리라는 말을 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혼용해서 주로 사용 </a:t>
            </a:r>
            <a:r>
              <a:rPr lang="en-US" altLang="ko-KR" sz="2400" dirty="0" smtClean="0"/>
              <a:t> (</a:t>
            </a:r>
            <a:r>
              <a:rPr lang="ko-KR" altLang="en-US" sz="2400" dirty="0" smtClean="0"/>
              <a:t>대표 예시</a:t>
            </a:r>
            <a:r>
              <a:rPr lang="en-US" altLang="ko-KR" sz="2400" dirty="0" smtClean="0"/>
              <a:t>: Windows API)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352" y="3361240"/>
            <a:ext cx="5695136" cy="2785561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20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인터페이스와 </a:t>
            </a:r>
            <a:r>
              <a:rPr lang="en-US" altLang="ko-KR" dirty="0" smtClean="0"/>
              <a:t>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0" y="2556932"/>
            <a:ext cx="9914905" cy="3318936"/>
          </a:xfrm>
        </p:spPr>
        <p:txBody>
          <a:bodyPr/>
          <a:lstStyle/>
          <a:p>
            <a:r>
              <a:rPr lang="ko-KR" altLang="en-US" b="1" dirty="0" smtClean="0"/>
              <a:t>주어진 형식</a:t>
            </a:r>
            <a:r>
              <a:rPr lang="en-US" altLang="ko-KR" b="1" dirty="0" smtClean="0"/>
              <a:t>(=</a:t>
            </a:r>
            <a:r>
              <a:rPr lang="ko-KR" altLang="en-US" b="1" dirty="0" smtClean="0"/>
              <a:t>규칙</a:t>
            </a:r>
            <a:r>
              <a:rPr lang="en-US" altLang="ko-KR" b="1" dirty="0" smtClean="0"/>
              <a:t>)</a:t>
            </a:r>
            <a:r>
              <a:rPr lang="ko-KR" altLang="en-US" dirty="0" smtClean="0"/>
              <a:t>에 따라서 정보를 </a:t>
            </a:r>
            <a:r>
              <a:rPr lang="ko-KR" altLang="en-US" b="1" dirty="0" smtClean="0"/>
              <a:t>요청하면 이에 대한 응답</a:t>
            </a:r>
            <a:r>
              <a:rPr lang="ko-KR" altLang="en-US" dirty="0" smtClean="0"/>
              <a:t>을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예시</a:t>
            </a:r>
            <a:r>
              <a:rPr lang="en-US" altLang="ko-KR" dirty="0" smtClean="0"/>
              <a:t>) </a:t>
            </a:r>
            <a:r>
              <a:rPr lang="ko-KR" altLang="en-US" dirty="0" smtClean="0"/>
              <a:t>로또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회차</a:t>
            </a:r>
            <a:r>
              <a:rPr lang="ko-KR" altLang="en-US" dirty="0" smtClean="0"/>
              <a:t> 정보를 형식에 맞춰 입력하면 이에 대한 응답 제공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095" y="3532297"/>
            <a:ext cx="8073808" cy="56398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5763" y="5071642"/>
            <a:ext cx="8639334" cy="804226"/>
          </a:xfrm>
          <a:prstGeom prst="rect">
            <a:avLst/>
          </a:prstGeom>
        </p:spPr>
      </p:pic>
      <p:sp>
        <p:nvSpPr>
          <p:cNvPr id="8" name="아래쪽 화살표 7"/>
          <p:cNvSpPr/>
          <p:nvPr/>
        </p:nvSpPr>
        <p:spPr>
          <a:xfrm>
            <a:off x="4025735" y="4144217"/>
            <a:ext cx="617517" cy="8794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 rot="10800000">
            <a:off x="7064827" y="4168188"/>
            <a:ext cx="617517" cy="8794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960418" y="4270222"/>
            <a:ext cx="1915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1025</a:t>
            </a:r>
            <a:r>
              <a:rPr lang="ko-KR" altLang="en-US" b="1" dirty="0" err="1" smtClean="0"/>
              <a:t>회차</a:t>
            </a:r>
            <a:endParaRPr lang="en-US" altLang="ko-KR" b="1" dirty="0"/>
          </a:p>
          <a:p>
            <a:r>
              <a:rPr lang="ko-KR" altLang="en-US" b="1" dirty="0" smtClean="0"/>
              <a:t>로또 데이터 요청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831752" y="4284764"/>
            <a:ext cx="3007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1025</a:t>
            </a:r>
            <a:r>
              <a:rPr lang="ko-KR" altLang="en-US" b="1" dirty="0" err="1" smtClean="0"/>
              <a:t>회차</a:t>
            </a:r>
            <a:endParaRPr lang="en-US" altLang="ko-KR" b="1" dirty="0"/>
          </a:p>
          <a:p>
            <a:r>
              <a:rPr lang="ko-KR" altLang="en-US" b="1" dirty="0" smtClean="0"/>
              <a:t>로또 데이터 응답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당첨금 등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12" name="직사각형 11"/>
          <p:cNvSpPr/>
          <p:nvPr/>
        </p:nvSpPr>
        <p:spPr>
          <a:xfrm>
            <a:off x="8605197" y="3540407"/>
            <a:ext cx="1365663" cy="4578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</a:t>
            </a:r>
            <a:r>
              <a:rPr lang="en-US" dirty="0" smtClean="0"/>
              <a:t>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65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/>
          <a:lstStyle/>
          <a:p>
            <a:r>
              <a:rPr lang="ko-KR" altLang="en-US" dirty="0" smtClean="0"/>
              <a:t>네이버 도서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도서 정보 및 이미지를 가져와서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프로그램에 적용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 </a:t>
            </a:r>
            <a:r>
              <a:rPr lang="ko-KR" altLang="en-US" dirty="0"/>
              <a:t>활용 </a:t>
            </a:r>
            <a:r>
              <a:rPr lang="ko-KR" altLang="en-US" dirty="0" smtClean="0"/>
              <a:t>사례</a:t>
            </a:r>
            <a:r>
              <a:rPr lang="en-US" altLang="ko-KR" dirty="0" smtClean="0"/>
              <a:t>[1/4]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b="6586"/>
          <a:stretch/>
        </p:blipFill>
        <p:spPr>
          <a:xfrm>
            <a:off x="6898569" y="2497558"/>
            <a:ext cx="4128656" cy="3428230"/>
          </a:xfrm>
          <a:prstGeom prst="rect">
            <a:avLst/>
          </a:prstGeom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</a:t>
            </a:r>
            <a:r>
              <a:rPr lang="en-US" dirty="0" smtClean="0"/>
              <a:t>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15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208</TotalTime>
  <Words>623</Words>
  <Application>Microsoft Office PowerPoint</Application>
  <PresentationFormat>와이드스크린</PresentationFormat>
  <Paragraphs>114</Paragraphs>
  <Slides>15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돋움</vt:lpstr>
      <vt:lpstr>맑은 고딕</vt:lpstr>
      <vt:lpstr>바탕</vt:lpstr>
      <vt:lpstr>Arial</vt:lpstr>
      <vt:lpstr>Garamond</vt:lpstr>
      <vt:lpstr>자연주의</vt:lpstr>
      <vt:lpstr>API란 무엇인가?</vt:lpstr>
      <vt:lpstr>목차</vt:lpstr>
      <vt:lpstr>인터페이스(Interface)[1/2]</vt:lpstr>
      <vt:lpstr>인터페이스(Interface)[2/2]</vt:lpstr>
      <vt:lpstr>API(Application Programming Interface)[1/3]</vt:lpstr>
      <vt:lpstr>API(Application Programming Interface)[2/3]</vt:lpstr>
      <vt:lpstr>API(Application Programming Interface)[3/3]</vt:lpstr>
      <vt:lpstr>인터페이스와 API</vt:lpstr>
      <vt:lpstr>API 활용 사례[1/4]</vt:lpstr>
      <vt:lpstr>API 활용 사례 [2/4]</vt:lpstr>
      <vt:lpstr>API 활용 사례 [3/4]</vt:lpstr>
      <vt:lpstr>API 활용 사례 [4/4]</vt:lpstr>
      <vt:lpstr>참고 : 프로그래밍에서의 인터페이스</vt:lpstr>
      <vt:lpstr>요약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API란 무엇인가?</dc:title>
  <dc:creator>KB</dc:creator>
  <cp:lastModifiedBy>KB</cp:lastModifiedBy>
  <cp:revision>91</cp:revision>
  <dcterms:created xsi:type="dcterms:W3CDTF">2022-08-01T02:36:04Z</dcterms:created>
  <dcterms:modified xsi:type="dcterms:W3CDTF">2023-05-03T08:05:34Z</dcterms:modified>
</cp:coreProperties>
</file>