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60" r:id="rId11"/>
    <p:sldId id="262" r:id="rId12"/>
    <p:sldId id="263" r:id="rId13"/>
    <p:sldId id="293" r:id="rId14"/>
    <p:sldId id="294" r:id="rId15"/>
    <p:sldId id="295" r:id="rId16"/>
    <p:sldId id="296" r:id="rId17"/>
    <p:sldId id="266" r:id="rId18"/>
    <p:sldId id="297" r:id="rId19"/>
    <p:sldId id="298" r:id="rId20"/>
    <p:sldId id="267" r:id="rId21"/>
    <p:sldId id="268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D17611"/>
    <a:srgbClr val="E1300D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E5044-5C89-4D06-ACED-903B5CCB31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CC5A85-C7C8-4F33-B61A-6AD06A236294}">
      <dgm:prSet/>
      <dgm:spPr/>
      <dgm:t>
        <a:bodyPr/>
        <a:lstStyle/>
        <a:p>
          <a:r>
            <a:rPr lang="ko-KR" dirty="0"/>
            <a:t>자바는 대소문자를 구분한다</a:t>
          </a:r>
          <a:r>
            <a:rPr lang="en-US" dirty="0"/>
            <a:t>. </a:t>
          </a:r>
        </a:p>
      </dgm:t>
    </dgm:pt>
    <dgm:pt modelId="{B9FAEED7-BED4-4D8B-881B-D6AF62BBC415}" type="parTrans" cxnId="{BE6D11DF-BF2B-490E-8B9A-02BCBA6F556B}">
      <dgm:prSet/>
      <dgm:spPr/>
      <dgm:t>
        <a:bodyPr/>
        <a:lstStyle/>
        <a:p>
          <a:endParaRPr lang="en-US"/>
        </a:p>
      </dgm:t>
    </dgm:pt>
    <dgm:pt modelId="{23952363-9D99-498A-A916-ABAAFE15713A}" type="sibTrans" cxnId="{BE6D11DF-BF2B-490E-8B9A-02BCBA6F556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1445F28-AF8B-4115-9785-F77A38CAF0BF}">
      <dgm:prSet/>
      <dgm:spPr/>
      <dgm:t>
        <a:bodyPr/>
        <a:lstStyle/>
        <a:p>
          <a:r>
            <a:rPr lang="ko-KR"/>
            <a:t>변수의 이름은 숫자로 시작할 수 없다</a:t>
          </a:r>
          <a:r>
            <a:rPr lang="en-US"/>
            <a:t>. </a:t>
          </a:r>
        </a:p>
      </dgm:t>
    </dgm:pt>
    <dgm:pt modelId="{85D9C9F4-F281-4BA0-A44F-8C1E76F8E769}" type="parTrans" cxnId="{159B0AC5-006B-447B-8A3D-BB00FA8074A9}">
      <dgm:prSet/>
      <dgm:spPr/>
      <dgm:t>
        <a:bodyPr/>
        <a:lstStyle/>
        <a:p>
          <a:endParaRPr lang="en-US"/>
        </a:p>
      </dgm:t>
    </dgm:pt>
    <dgm:pt modelId="{345DEB59-8F76-432C-8E66-2747AB80D940}" type="sibTrans" cxnId="{159B0AC5-006B-447B-8A3D-BB00FA8074A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4D0E083-DE37-43BC-8EA0-0C132137AAA3}">
      <dgm:prSet/>
      <dgm:spPr/>
      <dgm:t>
        <a:bodyPr/>
        <a:lstStyle/>
        <a:p>
          <a:r>
            <a:rPr lang="en-US"/>
            <a:t>$</a:t>
          </a:r>
          <a:r>
            <a:rPr lang="ko-KR"/>
            <a:t>과 </a:t>
          </a:r>
          <a:r>
            <a:rPr lang="en-US"/>
            <a:t>_ </a:t>
          </a:r>
          <a:r>
            <a:rPr lang="ko-KR"/>
            <a:t>이외의 특수문자는 변수의 이름에 사용할 수 없다</a:t>
          </a:r>
          <a:r>
            <a:rPr lang="en-US"/>
            <a:t>. </a:t>
          </a:r>
        </a:p>
      </dgm:t>
    </dgm:pt>
    <dgm:pt modelId="{37E68A2F-F982-48D5-B442-B42C087759D5}" type="parTrans" cxnId="{3D5FDA18-1EAE-410A-9BC6-A2F08C90C356}">
      <dgm:prSet/>
      <dgm:spPr/>
      <dgm:t>
        <a:bodyPr/>
        <a:lstStyle/>
        <a:p>
          <a:endParaRPr lang="en-US"/>
        </a:p>
      </dgm:t>
    </dgm:pt>
    <dgm:pt modelId="{79993F53-9740-4999-BCE7-F0E6EA23DDD6}" type="sibTrans" cxnId="{3D5FDA18-1EAE-410A-9BC6-A2F08C90C35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3774447-6016-4670-A9D9-9CDCB22BD44A}">
      <dgm:prSet/>
      <dgm:spPr/>
      <dgm:t>
        <a:bodyPr/>
        <a:lstStyle/>
        <a:p>
          <a:r>
            <a:rPr lang="ko-KR"/>
            <a:t>키워드는 변수의 이름으로 사용할 수 없다</a:t>
          </a:r>
          <a:r>
            <a:rPr lang="en-US"/>
            <a:t>. </a:t>
          </a:r>
        </a:p>
      </dgm:t>
    </dgm:pt>
    <dgm:pt modelId="{BD9AF18D-FBDA-4770-9015-B441DE0268F0}" type="parTrans" cxnId="{AAFF14C9-0CE9-49EE-BCDA-FB4E835A945D}">
      <dgm:prSet/>
      <dgm:spPr/>
      <dgm:t>
        <a:bodyPr/>
        <a:lstStyle/>
        <a:p>
          <a:endParaRPr lang="en-US"/>
        </a:p>
      </dgm:t>
    </dgm:pt>
    <dgm:pt modelId="{74AF69E1-3CB5-4EC0-92C5-8B683093695A}" type="sibTrans" cxnId="{AAFF14C9-0CE9-49EE-BCDA-FB4E835A94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A5F3C21-BC23-4028-A496-01B06D2D8F8A}" type="pres">
      <dgm:prSet presAssocID="{41DE5044-5C89-4D06-ACED-903B5CCB3146}" presName="Name0" presStyleCnt="0">
        <dgm:presLayoutVars>
          <dgm:animLvl val="lvl"/>
          <dgm:resizeHandles val="exact"/>
        </dgm:presLayoutVars>
      </dgm:prSet>
      <dgm:spPr/>
    </dgm:pt>
    <dgm:pt modelId="{EA855835-744E-4DCD-962E-392EA7305993}" type="pres">
      <dgm:prSet presAssocID="{73CC5A85-C7C8-4F33-B61A-6AD06A236294}" presName="compositeNode" presStyleCnt="0">
        <dgm:presLayoutVars>
          <dgm:bulletEnabled val="1"/>
        </dgm:presLayoutVars>
      </dgm:prSet>
      <dgm:spPr/>
    </dgm:pt>
    <dgm:pt modelId="{73F3A37B-9B98-4EAC-8E42-42A83377CEB3}" type="pres">
      <dgm:prSet presAssocID="{73CC5A85-C7C8-4F33-B61A-6AD06A236294}" presName="bgRect" presStyleLbl="alignNode1" presStyleIdx="0" presStyleCnt="4"/>
      <dgm:spPr/>
    </dgm:pt>
    <dgm:pt modelId="{424663AA-888E-4382-B96A-1AB381BAE447}" type="pres">
      <dgm:prSet presAssocID="{23952363-9D99-498A-A916-ABAAFE1571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EDC5AC5-AD1A-4E6B-8F50-E9396D9564CB}" type="pres">
      <dgm:prSet presAssocID="{73CC5A85-C7C8-4F33-B61A-6AD06A236294}" presName="nodeRect" presStyleLbl="alignNode1" presStyleIdx="0" presStyleCnt="4">
        <dgm:presLayoutVars>
          <dgm:bulletEnabled val="1"/>
        </dgm:presLayoutVars>
      </dgm:prSet>
      <dgm:spPr/>
    </dgm:pt>
    <dgm:pt modelId="{B0002A71-3A30-4EFF-AD18-154EE4D4D436}" type="pres">
      <dgm:prSet presAssocID="{23952363-9D99-498A-A916-ABAAFE15713A}" presName="sibTrans" presStyleCnt="0"/>
      <dgm:spPr/>
    </dgm:pt>
    <dgm:pt modelId="{082735EC-07A5-46EA-B00F-EBBFB6A1FCA2}" type="pres">
      <dgm:prSet presAssocID="{A1445F28-AF8B-4115-9785-F77A38CAF0BF}" presName="compositeNode" presStyleCnt="0">
        <dgm:presLayoutVars>
          <dgm:bulletEnabled val="1"/>
        </dgm:presLayoutVars>
      </dgm:prSet>
      <dgm:spPr/>
    </dgm:pt>
    <dgm:pt modelId="{D8668F4C-B538-4ACB-A367-302680CC4AE2}" type="pres">
      <dgm:prSet presAssocID="{A1445F28-AF8B-4115-9785-F77A38CAF0BF}" presName="bgRect" presStyleLbl="alignNode1" presStyleIdx="1" presStyleCnt="4"/>
      <dgm:spPr/>
    </dgm:pt>
    <dgm:pt modelId="{C0D8069C-9C62-4003-8094-C1405F198D24}" type="pres">
      <dgm:prSet presAssocID="{345DEB59-8F76-432C-8E66-2747AB80D94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04820ED-68D8-41C9-895D-E5B7041C42B6}" type="pres">
      <dgm:prSet presAssocID="{A1445F28-AF8B-4115-9785-F77A38CAF0BF}" presName="nodeRect" presStyleLbl="alignNode1" presStyleIdx="1" presStyleCnt="4">
        <dgm:presLayoutVars>
          <dgm:bulletEnabled val="1"/>
        </dgm:presLayoutVars>
      </dgm:prSet>
      <dgm:spPr/>
    </dgm:pt>
    <dgm:pt modelId="{1ABF6015-C991-4908-9603-C91DF6AC473F}" type="pres">
      <dgm:prSet presAssocID="{345DEB59-8F76-432C-8E66-2747AB80D940}" presName="sibTrans" presStyleCnt="0"/>
      <dgm:spPr/>
    </dgm:pt>
    <dgm:pt modelId="{34BF3EE1-904A-411E-B84B-8AE2944DB0C6}" type="pres">
      <dgm:prSet presAssocID="{04D0E083-DE37-43BC-8EA0-0C132137AAA3}" presName="compositeNode" presStyleCnt="0">
        <dgm:presLayoutVars>
          <dgm:bulletEnabled val="1"/>
        </dgm:presLayoutVars>
      </dgm:prSet>
      <dgm:spPr/>
    </dgm:pt>
    <dgm:pt modelId="{417AFB13-5EF8-4953-A643-D9391DFE7905}" type="pres">
      <dgm:prSet presAssocID="{04D0E083-DE37-43BC-8EA0-0C132137AAA3}" presName="bgRect" presStyleLbl="alignNode1" presStyleIdx="2" presStyleCnt="4"/>
      <dgm:spPr/>
    </dgm:pt>
    <dgm:pt modelId="{CA82CC3E-D70E-4B9C-8034-E095C46444A8}" type="pres">
      <dgm:prSet presAssocID="{79993F53-9740-4999-BCE7-F0E6EA23DDD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F7C4160-1892-46B2-95F0-3F37BC72B472}" type="pres">
      <dgm:prSet presAssocID="{04D0E083-DE37-43BC-8EA0-0C132137AAA3}" presName="nodeRect" presStyleLbl="alignNode1" presStyleIdx="2" presStyleCnt="4">
        <dgm:presLayoutVars>
          <dgm:bulletEnabled val="1"/>
        </dgm:presLayoutVars>
      </dgm:prSet>
      <dgm:spPr/>
    </dgm:pt>
    <dgm:pt modelId="{0FCCAA9D-6F01-4692-884D-62A3F3CB4B7F}" type="pres">
      <dgm:prSet presAssocID="{79993F53-9740-4999-BCE7-F0E6EA23DDD6}" presName="sibTrans" presStyleCnt="0"/>
      <dgm:spPr/>
    </dgm:pt>
    <dgm:pt modelId="{85828B60-EE7B-4454-9503-E120FE83B67D}" type="pres">
      <dgm:prSet presAssocID="{43774447-6016-4670-A9D9-9CDCB22BD44A}" presName="compositeNode" presStyleCnt="0">
        <dgm:presLayoutVars>
          <dgm:bulletEnabled val="1"/>
        </dgm:presLayoutVars>
      </dgm:prSet>
      <dgm:spPr/>
    </dgm:pt>
    <dgm:pt modelId="{2E9C1AF2-DB85-412D-BA67-108F5782B9E4}" type="pres">
      <dgm:prSet presAssocID="{43774447-6016-4670-A9D9-9CDCB22BD44A}" presName="bgRect" presStyleLbl="alignNode1" presStyleIdx="3" presStyleCnt="4"/>
      <dgm:spPr/>
    </dgm:pt>
    <dgm:pt modelId="{F965928F-5165-4FA5-BD3B-8DF1532F4EFE}" type="pres">
      <dgm:prSet presAssocID="{74AF69E1-3CB5-4EC0-92C5-8B683093695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8F33C79-64FE-45E4-BAD6-BDE6C822F064}" type="pres">
      <dgm:prSet presAssocID="{43774447-6016-4670-A9D9-9CDCB22BD44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8FE5E0F-5CD7-4A69-91E7-B5320633575D}" type="presOf" srcId="{23952363-9D99-498A-A916-ABAAFE15713A}" destId="{424663AA-888E-4382-B96A-1AB381BAE447}" srcOrd="0" destOrd="0" presId="urn:microsoft.com/office/officeart/2016/7/layout/LinearBlockProcessNumbered"/>
    <dgm:cxn modelId="{F59ACC17-9328-423F-AF43-A14C376D131F}" type="presOf" srcId="{73CC5A85-C7C8-4F33-B61A-6AD06A236294}" destId="{BEDC5AC5-AD1A-4E6B-8F50-E9396D9564CB}" srcOrd="1" destOrd="0" presId="urn:microsoft.com/office/officeart/2016/7/layout/LinearBlockProcessNumbered"/>
    <dgm:cxn modelId="{3D5FDA18-1EAE-410A-9BC6-A2F08C90C356}" srcId="{41DE5044-5C89-4D06-ACED-903B5CCB3146}" destId="{04D0E083-DE37-43BC-8EA0-0C132137AAA3}" srcOrd="2" destOrd="0" parTransId="{37E68A2F-F982-48D5-B442-B42C087759D5}" sibTransId="{79993F53-9740-4999-BCE7-F0E6EA23DDD6}"/>
    <dgm:cxn modelId="{F59F3421-7405-4113-BD50-9D8FF75A7235}" type="presOf" srcId="{41DE5044-5C89-4D06-ACED-903B5CCB3146}" destId="{8A5F3C21-BC23-4028-A496-01B06D2D8F8A}" srcOrd="0" destOrd="0" presId="urn:microsoft.com/office/officeart/2016/7/layout/LinearBlockProcessNumbered"/>
    <dgm:cxn modelId="{89645B30-9838-4FAD-9DC2-32EA57B038E9}" type="presOf" srcId="{79993F53-9740-4999-BCE7-F0E6EA23DDD6}" destId="{CA82CC3E-D70E-4B9C-8034-E095C46444A8}" srcOrd="0" destOrd="0" presId="urn:microsoft.com/office/officeart/2016/7/layout/LinearBlockProcessNumbered"/>
    <dgm:cxn modelId="{59C4DF60-BC1A-4B5E-95E3-C04B94A1F5DC}" type="presOf" srcId="{345DEB59-8F76-432C-8E66-2747AB80D940}" destId="{C0D8069C-9C62-4003-8094-C1405F198D24}" srcOrd="0" destOrd="0" presId="urn:microsoft.com/office/officeart/2016/7/layout/LinearBlockProcessNumbered"/>
    <dgm:cxn modelId="{D1B50761-F1D2-46FF-A13D-F789C1EC150B}" type="presOf" srcId="{A1445F28-AF8B-4115-9785-F77A38CAF0BF}" destId="{D8668F4C-B538-4ACB-A367-302680CC4AE2}" srcOrd="0" destOrd="0" presId="urn:microsoft.com/office/officeart/2016/7/layout/LinearBlockProcessNumbered"/>
    <dgm:cxn modelId="{8E214351-B473-4598-A612-5BB17D070DCE}" type="presOf" srcId="{04D0E083-DE37-43BC-8EA0-0C132137AAA3}" destId="{417AFB13-5EF8-4953-A643-D9391DFE7905}" srcOrd="0" destOrd="0" presId="urn:microsoft.com/office/officeart/2016/7/layout/LinearBlockProcessNumbered"/>
    <dgm:cxn modelId="{21BC8F71-0151-4E0F-A17D-F76A29355A56}" type="presOf" srcId="{43774447-6016-4670-A9D9-9CDCB22BD44A}" destId="{2E9C1AF2-DB85-412D-BA67-108F5782B9E4}" srcOrd="0" destOrd="0" presId="urn:microsoft.com/office/officeart/2016/7/layout/LinearBlockProcessNumbered"/>
    <dgm:cxn modelId="{05E28672-838E-4255-8D35-50DD04D69D6F}" type="presOf" srcId="{A1445F28-AF8B-4115-9785-F77A38CAF0BF}" destId="{304820ED-68D8-41C9-895D-E5B7041C42B6}" srcOrd="1" destOrd="0" presId="urn:microsoft.com/office/officeart/2016/7/layout/LinearBlockProcessNumbered"/>
    <dgm:cxn modelId="{79C14C5A-190A-43CA-8AC1-E96EE8D30455}" type="presOf" srcId="{73CC5A85-C7C8-4F33-B61A-6AD06A236294}" destId="{73F3A37B-9B98-4EAC-8E42-42A83377CEB3}" srcOrd="0" destOrd="0" presId="urn:microsoft.com/office/officeart/2016/7/layout/LinearBlockProcessNumbered"/>
    <dgm:cxn modelId="{892D0B7B-1301-4803-89C2-CC0A9E51A0C2}" type="presOf" srcId="{74AF69E1-3CB5-4EC0-92C5-8B683093695A}" destId="{F965928F-5165-4FA5-BD3B-8DF1532F4EFE}" srcOrd="0" destOrd="0" presId="urn:microsoft.com/office/officeart/2016/7/layout/LinearBlockProcessNumbered"/>
    <dgm:cxn modelId="{0CCB43A4-10F6-4D4C-B643-3D48CB9FB9FE}" type="presOf" srcId="{04D0E083-DE37-43BC-8EA0-0C132137AAA3}" destId="{7F7C4160-1892-46B2-95F0-3F37BC72B472}" srcOrd="1" destOrd="0" presId="urn:microsoft.com/office/officeart/2016/7/layout/LinearBlockProcessNumbered"/>
    <dgm:cxn modelId="{E7313FBB-02FC-43C9-A693-42041A35E1E3}" type="presOf" srcId="{43774447-6016-4670-A9D9-9CDCB22BD44A}" destId="{48F33C79-64FE-45E4-BAD6-BDE6C822F064}" srcOrd="1" destOrd="0" presId="urn:microsoft.com/office/officeart/2016/7/layout/LinearBlockProcessNumbered"/>
    <dgm:cxn modelId="{159B0AC5-006B-447B-8A3D-BB00FA8074A9}" srcId="{41DE5044-5C89-4D06-ACED-903B5CCB3146}" destId="{A1445F28-AF8B-4115-9785-F77A38CAF0BF}" srcOrd="1" destOrd="0" parTransId="{85D9C9F4-F281-4BA0-A44F-8C1E76F8E769}" sibTransId="{345DEB59-8F76-432C-8E66-2747AB80D940}"/>
    <dgm:cxn modelId="{AAFF14C9-0CE9-49EE-BCDA-FB4E835A945D}" srcId="{41DE5044-5C89-4D06-ACED-903B5CCB3146}" destId="{43774447-6016-4670-A9D9-9CDCB22BD44A}" srcOrd="3" destOrd="0" parTransId="{BD9AF18D-FBDA-4770-9015-B441DE0268F0}" sibTransId="{74AF69E1-3CB5-4EC0-92C5-8B683093695A}"/>
    <dgm:cxn modelId="{BE6D11DF-BF2B-490E-8B9A-02BCBA6F556B}" srcId="{41DE5044-5C89-4D06-ACED-903B5CCB3146}" destId="{73CC5A85-C7C8-4F33-B61A-6AD06A236294}" srcOrd="0" destOrd="0" parTransId="{B9FAEED7-BED4-4D8B-881B-D6AF62BBC415}" sibTransId="{23952363-9D99-498A-A916-ABAAFE15713A}"/>
    <dgm:cxn modelId="{E23CEE87-347E-4C17-A70B-E1483A84D779}" type="presParOf" srcId="{8A5F3C21-BC23-4028-A496-01B06D2D8F8A}" destId="{EA855835-744E-4DCD-962E-392EA7305993}" srcOrd="0" destOrd="0" presId="urn:microsoft.com/office/officeart/2016/7/layout/LinearBlockProcessNumbered"/>
    <dgm:cxn modelId="{E87212DF-AF98-4E94-86E2-FA26A19D26D8}" type="presParOf" srcId="{EA855835-744E-4DCD-962E-392EA7305993}" destId="{73F3A37B-9B98-4EAC-8E42-42A83377CEB3}" srcOrd="0" destOrd="0" presId="urn:microsoft.com/office/officeart/2016/7/layout/LinearBlockProcessNumbered"/>
    <dgm:cxn modelId="{58283D2E-6617-4F6B-A23A-A05415B5EF7C}" type="presParOf" srcId="{EA855835-744E-4DCD-962E-392EA7305993}" destId="{424663AA-888E-4382-B96A-1AB381BAE447}" srcOrd="1" destOrd="0" presId="urn:microsoft.com/office/officeart/2016/7/layout/LinearBlockProcessNumbered"/>
    <dgm:cxn modelId="{F8A5D2CF-1D23-4CC9-85CF-92DF2992B7FD}" type="presParOf" srcId="{EA855835-744E-4DCD-962E-392EA7305993}" destId="{BEDC5AC5-AD1A-4E6B-8F50-E9396D9564CB}" srcOrd="2" destOrd="0" presId="urn:microsoft.com/office/officeart/2016/7/layout/LinearBlockProcessNumbered"/>
    <dgm:cxn modelId="{F7BCF245-C5CC-46B1-AFB5-C0E68B7A2D35}" type="presParOf" srcId="{8A5F3C21-BC23-4028-A496-01B06D2D8F8A}" destId="{B0002A71-3A30-4EFF-AD18-154EE4D4D436}" srcOrd="1" destOrd="0" presId="urn:microsoft.com/office/officeart/2016/7/layout/LinearBlockProcessNumbered"/>
    <dgm:cxn modelId="{BBC29859-61ED-471F-9A35-865A5EBEE803}" type="presParOf" srcId="{8A5F3C21-BC23-4028-A496-01B06D2D8F8A}" destId="{082735EC-07A5-46EA-B00F-EBBFB6A1FCA2}" srcOrd="2" destOrd="0" presId="urn:microsoft.com/office/officeart/2016/7/layout/LinearBlockProcessNumbered"/>
    <dgm:cxn modelId="{F30B4410-BE7F-4C48-8836-063A490DFE2A}" type="presParOf" srcId="{082735EC-07A5-46EA-B00F-EBBFB6A1FCA2}" destId="{D8668F4C-B538-4ACB-A367-302680CC4AE2}" srcOrd="0" destOrd="0" presId="urn:microsoft.com/office/officeart/2016/7/layout/LinearBlockProcessNumbered"/>
    <dgm:cxn modelId="{CEE8CAA9-25A2-4493-9F49-FB29E4F7227D}" type="presParOf" srcId="{082735EC-07A5-46EA-B00F-EBBFB6A1FCA2}" destId="{C0D8069C-9C62-4003-8094-C1405F198D24}" srcOrd="1" destOrd="0" presId="urn:microsoft.com/office/officeart/2016/7/layout/LinearBlockProcessNumbered"/>
    <dgm:cxn modelId="{1647BCA6-BF55-4698-9ED6-06EA32AA816F}" type="presParOf" srcId="{082735EC-07A5-46EA-B00F-EBBFB6A1FCA2}" destId="{304820ED-68D8-41C9-895D-E5B7041C42B6}" srcOrd="2" destOrd="0" presId="urn:microsoft.com/office/officeart/2016/7/layout/LinearBlockProcessNumbered"/>
    <dgm:cxn modelId="{9B8DED6C-0F6C-4257-B2B2-EE7E217D675F}" type="presParOf" srcId="{8A5F3C21-BC23-4028-A496-01B06D2D8F8A}" destId="{1ABF6015-C991-4908-9603-C91DF6AC473F}" srcOrd="3" destOrd="0" presId="urn:microsoft.com/office/officeart/2016/7/layout/LinearBlockProcessNumbered"/>
    <dgm:cxn modelId="{7AB071D7-141B-4C25-B042-BEDB1AE02661}" type="presParOf" srcId="{8A5F3C21-BC23-4028-A496-01B06D2D8F8A}" destId="{34BF3EE1-904A-411E-B84B-8AE2944DB0C6}" srcOrd="4" destOrd="0" presId="urn:microsoft.com/office/officeart/2016/7/layout/LinearBlockProcessNumbered"/>
    <dgm:cxn modelId="{0308720E-A086-4FAD-AC50-9657E4092218}" type="presParOf" srcId="{34BF3EE1-904A-411E-B84B-8AE2944DB0C6}" destId="{417AFB13-5EF8-4953-A643-D9391DFE7905}" srcOrd="0" destOrd="0" presId="urn:microsoft.com/office/officeart/2016/7/layout/LinearBlockProcessNumbered"/>
    <dgm:cxn modelId="{D44DF9E8-7A4A-4B5E-AC0D-6C537DA28E4D}" type="presParOf" srcId="{34BF3EE1-904A-411E-B84B-8AE2944DB0C6}" destId="{CA82CC3E-D70E-4B9C-8034-E095C46444A8}" srcOrd="1" destOrd="0" presId="urn:microsoft.com/office/officeart/2016/7/layout/LinearBlockProcessNumbered"/>
    <dgm:cxn modelId="{6B49ED6A-540A-4B79-B53D-3091838D6120}" type="presParOf" srcId="{34BF3EE1-904A-411E-B84B-8AE2944DB0C6}" destId="{7F7C4160-1892-46B2-95F0-3F37BC72B472}" srcOrd="2" destOrd="0" presId="urn:microsoft.com/office/officeart/2016/7/layout/LinearBlockProcessNumbered"/>
    <dgm:cxn modelId="{1D535F6E-B3D2-439A-9041-15DDEE6AC397}" type="presParOf" srcId="{8A5F3C21-BC23-4028-A496-01B06D2D8F8A}" destId="{0FCCAA9D-6F01-4692-884D-62A3F3CB4B7F}" srcOrd="5" destOrd="0" presId="urn:microsoft.com/office/officeart/2016/7/layout/LinearBlockProcessNumbered"/>
    <dgm:cxn modelId="{239BEB23-4E14-44F4-96A4-686193AF8AC8}" type="presParOf" srcId="{8A5F3C21-BC23-4028-A496-01B06D2D8F8A}" destId="{85828B60-EE7B-4454-9503-E120FE83B67D}" srcOrd="6" destOrd="0" presId="urn:microsoft.com/office/officeart/2016/7/layout/LinearBlockProcessNumbered"/>
    <dgm:cxn modelId="{0D87DA30-F082-45DD-8E9E-DEA1AE200367}" type="presParOf" srcId="{85828B60-EE7B-4454-9503-E120FE83B67D}" destId="{2E9C1AF2-DB85-412D-BA67-108F5782B9E4}" srcOrd="0" destOrd="0" presId="urn:microsoft.com/office/officeart/2016/7/layout/LinearBlockProcessNumbered"/>
    <dgm:cxn modelId="{C30CEDCD-FAD1-422D-B06A-56E5190419D5}" type="presParOf" srcId="{85828B60-EE7B-4454-9503-E120FE83B67D}" destId="{F965928F-5165-4FA5-BD3B-8DF1532F4EFE}" srcOrd="1" destOrd="0" presId="urn:microsoft.com/office/officeart/2016/7/layout/LinearBlockProcessNumbered"/>
    <dgm:cxn modelId="{84DF7C98-EFCB-48E5-99E6-EABDD57DAB3B}" type="presParOf" srcId="{85828B60-EE7B-4454-9503-E120FE83B67D}" destId="{48F33C79-64FE-45E4-BAD6-BDE6C822F06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3A37B-9B98-4EAC-8E42-42A83377CEB3}">
      <dsp:nvSpPr>
        <dsp:cNvPr id="0" name=""/>
        <dsp:cNvSpPr/>
      </dsp:nvSpPr>
      <dsp:spPr>
        <a:xfrm>
          <a:off x="197" y="450748"/>
          <a:ext cx="2386548" cy="2863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자바는 대소문자를 구분한다</a:t>
          </a:r>
          <a:r>
            <a:rPr lang="en-US" sz="1700" kern="1200" dirty="0"/>
            <a:t>. </a:t>
          </a:r>
        </a:p>
      </dsp:txBody>
      <dsp:txXfrm>
        <a:off x="197" y="1596291"/>
        <a:ext cx="2386548" cy="1718315"/>
      </dsp:txXfrm>
    </dsp:sp>
    <dsp:sp modelId="{424663AA-888E-4382-B96A-1AB381BAE447}">
      <dsp:nvSpPr>
        <dsp:cNvPr id="0" name=""/>
        <dsp:cNvSpPr/>
      </dsp:nvSpPr>
      <dsp:spPr>
        <a:xfrm>
          <a:off x="197" y="450748"/>
          <a:ext cx="2386548" cy="114554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450748"/>
        <a:ext cx="2386548" cy="1145543"/>
      </dsp:txXfrm>
    </dsp:sp>
    <dsp:sp modelId="{D8668F4C-B538-4ACB-A367-302680CC4AE2}">
      <dsp:nvSpPr>
        <dsp:cNvPr id="0" name=""/>
        <dsp:cNvSpPr/>
      </dsp:nvSpPr>
      <dsp:spPr>
        <a:xfrm>
          <a:off x="2577670" y="450748"/>
          <a:ext cx="2386548" cy="2863858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변수의 이름은 숫자로 시작할 수 없다</a:t>
          </a:r>
          <a:r>
            <a:rPr lang="en-US" sz="1700" kern="1200"/>
            <a:t>. </a:t>
          </a:r>
        </a:p>
      </dsp:txBody>
      <dsp:txXfrm>
        <a:off x="2577670" y="1596291"/>
        <a:ext cx="2386548" cy="1718315"/>
      </dsp:txXfrm>
    </dsp:sp>
    <dsp:sp modelId="{C0D8069C-9C62-4003-8094-C1405F198D24}">
      <dsp:nvSpPr>
        <dsp:cNvPr id="0" name=""/>
        <dsp:cNvSpPr/>
      </dsp:nvSpPr>
      <dsp:spPr>
        <a:xfrm>
          <a:off x="2577670" y="450748"/>
          <a:ext cx="2386548" cy="114554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70" y="450748"/>
        <a:ext cx="2386548" cy="1145543"/>
      </dsp:txXfrm>
    </dsp:sp>
    <dsp:sp modelId="{417AFB13-5EF8-4953-A643-D9391DFE7905}">
      <dsp:nvSpPr>
        <dsp:cNvPr id="0" name=""/>
        <dsp:cNvSpPr/>
      </dsp:nvSpPr>
      <dsp:spPr>
        <a:xfrm>
          <a:off x="5155142" y="450748"/>
          <a:ext cx="2386548" cy="2863858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$</a:t>
          </a:r>
          <a:r>
            <a:rPr lang="ko-KR" sz="1700" kern="1200"/>
            <a:t>과 </a:t>
          </a:r>
          <a:r>
            <a:rPr lang="en-US" sz="1700" kern="1200"/>
            <a:t>_ </a:t>
          </a:r>
          <a:r>
            <a:rPr lang="ko-KR" sz="1700" kern="1200"/>
            <a:t>이외의 특수문자는 변수의 이름에 사용할 수 없다</a:t>
          </a:r>
          <a:r>
            <a:rPr lang="en-US" sz="1700" kern="1200"/>
            <a:t>. </a:t>
          </a:r>
        </a:p>
      </dsp:txBody>
      <dsp:txXfrm>
        <a:off x="5155142" y="1596291"/>
        <a:ext cx="2386548" cy="1718315"/>
      </dsp:txXfrm>
    </dsp:sp>
    <dsp:sp modelId="{CA82CC3E-D70E-4B9C-8034-E095C46444A8}">
      <dsp:nvSpPr>
        <dsp:cNvPr id="0" name=""/>
        <dsp:cNvSpPr/>
      </dsp:nvSpPr>
      <dsp:spPr>
        <a:xfrm>
          <a:off x="5155142" y="450748"/>
          <a:ext cx="2386548" cy="114554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2" y="450748"/>
        <a:ext cx="2386548" cy="1145543"/>
      </dsp:txXfrm>
    </dsp:sp>
    <dsp:sp modelId="{2E9C1AF2-DB85-412D-BA67-108F5782B9E4}">
      <dsp:nvSpPr>
        <dsp:cNvPr id="0" name=""/>
        <dsp:cNvSpPr/>
      </dsp:nvSpPr>
      <dsp:spPr>
        <a:xfrm>
          <a:off x="7732615" y="450748"/>
          <a:ext cx="2386548" cy="286385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키워드는 변수의 이름으로 사용할 수 없다</a:t>
          </a:r>
          <a:r>
            <a:rPr lang="en-US" sz="1700" kern="1200"/>
            <a:t>. </a:t>
          </a:r>
        </a:p>
      </dsp:txBody>
      <dsp:txXfrm>
        <a:off x="7732615" y="1596291"/>
        <a:ext cx="2386548" cy="1718315"/>
      </dsp:txXfrm>
    </dsp:sp>
    <dsp:sp modelId="{F965928F-5165-4FA5-BD3B-8DF1532F4EFE}">
      <dsp:nvSpPr>
        <dsp:cNvPr id="0" name=""/>
        <dsp:cNvSpPr/>
      </dsp:nvSpPr>
      <dsp:spPr>
        <a:xfrm>
          <a:off x="7732615" y="450748"/>
          <a:ext cx="2386548" cy="114554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5" y="450748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02.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변수와 자료형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컴퓨터가 양의 정수를 표현하는 방식</a:t>
            </a:r>
            <a:endParaRPr lang="en-US" altLang="ko-KR" sz="3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9F88F-80A2-4FD6-8395-D4B4C8F8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307353"/>
            <a:ext cx="4943475" cy="1371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023E12-6B1D-45ED-8AC6-FCC8544860A4}"/>
              </a:ext>
            </a:extLst>
          </p:cNvPr>
          <p:cNvSpPr/>
          <p:nvPr/>
        </p:nvSpPr>
        <p:spPr>
          <a:xfrm>
            <a:off x="2410633" y="3171005"/>
            <a:ext cx="746956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• </a:t>
            </a:r>
            <a:r>
              <a:rPr lang="ko-KR" altLang="en-US" sz="2000" dirty="0">
                <a:latin typeface="+mj-ea"/>
                <a:ea typeface="+mj-ea"/>
              </a:rPr>
              <a:t>부호 비트가 </a:t>
            </a:r>
            <a:r>
              <a:rPr lang="en-US" altLang="ko-KR" sz="2000" dirty="0">
                <a:latin typeface="+mj-ea"/>
                <a:ea typeface="+mj-ea"/>
              </a:rPr>
              <a:t>0</a:t>
            </a:r>
            <a:r>
              <a:rPr lang="ko-KR" altLang="en-US" sz="2000" dirty="0">
                <a:latin typeface="+mj-ea"/>
                <a:ea typeface="+mj-ea"/>
              </a:rPr>
              <a:t>이면 양의 정수</a:t>
            </a:r>
            <a:r>
              <a:rPr lang="en-US" altLang="ko-KR" sz="2000" dirty="0">
                <a:latin typeface="+mj-ea"/>
                <a:ea typeface="+mj-ea"/>
              </a:rPr>
              <a:t>, 1</a:t>
            </a:r>
            <a:r>
              <a:rPr lang="ko-KR" altLang="en-US" sz="2000" dirty="0">
                <a:latin typeface="+mj-ea"/>
                <a:ea typeface="+mj-ea"/>
              </a:rPr>
              <a:t>이면 음의 정수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• </a:t>
            </a:r>
            <a:r>
              <a:rPr lang="ko-KR" altLang="en-US" sz="2000" dirty="0">
                <a:latin typeface="+mj-ea"/>
                <a:ea typeface="+mj-ea"/>
              </a:rPr>
              <a:t>부호 비트가 </a:t>
            </a:r>
            <a:r>
              <a:rPr lang="en-US" altLang="ko-KR" sz="2000" dirty="0">
                <a:latin typeface="+mj-ea"/>
                <a:ea typeface="+mj-ea"/>
              </a:rPr>
              <a:t>0</a:t>
            </a:r>
            <a:r>
              <a:rPr lang="ko-KR" altLang="en-US" sz="2000" dirty="0">
                <a:latin typeface="+mj-ea"/>
                <a:ea typeface="+mj-ea"/>
              </a:rPr>
              <a:t>이면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나머지 비트들은 값의 크기를 결정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1F05-4C00-4815-8F00-5BA7CDB17B8F}"/>
              </a:ext>
            </a:extLst>
          </p:cNvPr>
          <p:cNvSpPr/>
          <p:nvPr/>
        </p:nvSpPr>
        <p:spPr>
          <a:xfrm>
            <a:off x="5119991" y="926772"/>
            <a:ext cx="3630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504201-F689-478D-A393-F6F774ED7D2A}"/>
              </a:ext>
            </a:extLst>
          </p:cNvPr>
          <p:cNvSpPr/>
          <p:nvPr/>
        </p:nvSpPr>
        <p:spPr>
          <a:xfrm>
            <a:off x="3331050" y="939417"/>
            <a:ext cx="3630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323687-EE00-49ED-9AD4-240EAE68B8E0}"/>
              </a:ext>
            </a:extLst>
          </p:cNvPr>
          <p:cNvSpPr/>
          <p:nvPr/>
        </p:nvSpPr>
        <p:spPr>
          <a:xfrm>
            <a:off x="2622946" y="939417"/>
            <a:ext cx="5698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AF7E9-13D5-4283-8839-C8C5D229C57A}"/>
              </a:ext>
            </a:extLst>
          </p:cNvPr>
          <p:cNvSpPr/>
          <p:nvPr/>
        </p:nvSpPr>
        <p:spPr>
          <a:xfrm>
            <a:off x="950074" y="908049"/>
            <a:ext cx="3630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+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DC8634-49B3-44CF-8D12-2418F7B32CB6}"/>
              </a:ext>
            </a:extLst>
          </p:cNvPr>
          <p:cNvSpPr/>
          <p:nvPr/>
        </p:nvSpPr>
        <p:spPr>
          <a:xfrm>
            <a:off x="5664561" y="1473068"/>
            <a:ext cx="2036453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70C0"/>
                </a:solidFill>
                <a:latin typeface="+mj-ea"/>
                <a:ea typeface="+mj-ea"/>
              </a:rPr>
              <a:t>+25</a:t>
            </a:r>
            <a:endParaRPr lang="ko-KR" altLang="en-US" sz="2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479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9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양의 정수 표현법 기반으로 음의 정수를 표현한다면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E9687B-73CE-4D8C-B8D0-42E68910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307353"/>
            <a:ext cx="4943475" cy="1371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D3D5C0-0BC4-4F83-902C-BA6D6B8D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69" y="1612153"/>
            <a:ext cx="35242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9D0154-62BC-490A-AA7E-197CCC18F0B8}"/>
              </a:ext>
            </a:extLst>
          </p:cNvPr>
          <p:cNvSpPr/>
          <p:nvPr/>
        </p:nvSpPr>
        <p:spPr>
          <a:xfrm>
            <a:off x="5119991" y="926772"/>
            <a:ext cx="3630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7DE345-046A-4A11-81D4-D7332BE25A4D}"/>
              </a:ext>
            </a:extLst>
          </p:cNvPr>
          <p:cNvSpPr/>
          <p:nvPr/>
        </p:nvSpPr>
        <p:spPr>
          <a:xfrm>
            <a:off x="3331050" y="939417"/>
            <a:ext cx="3630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D4838-024C-4668-824B-D97641A7A98E}"/>
              </a:ext>
            </a:extLst>
          </p:cNvPr>
          <p:cNvSpPr/>
          <p:nvPr/>
        </p:nvSpPr>
        <p:spPr>
          <a:xfrm>
            <a:off x="2622946" y="939417"/>
            <a:ext cx="5698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B70D1E-76E9-4CD1-8373-0DA045EF2BD1}"/>
              </a:ext>
            </a:extLst>
          </p:cNvPr>
          <p:cNvSpPr/>
          <p:nvPr/>
        </p:nvSpPr>
        <p:spPr>
          <a:xfrm>
            <a:off x="950074" y="908049"/>
            <a:ext cx="3630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–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F020C5-7F49-4665-A2DB-83232FD51372}"/>
              </a:ext>
            </a:extLst>
          </p:cNvPr>
          <p:cNvSpPr/>
          <p:nvPr/>
        </p:nvSpPr>
        <p:spPr>
          <a:xfrm>
            <a:off x="5664561" y="1493142"/>
            <a:ext cx="2036453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70C0"/>
                </a:solidFill>
                <a:latin typeface="+mj-ea"/>
                <a:ea typeface="+mj-ea"/>
              </a:rPr>
              <a:t>-25</a:t>
            </a:r>
            <a:r>
              <a:rPr lang="ko-KR" altLang="en-US" sz="2000" dirty="0">
                <a:solidFill>
                  <a:srgbClr val="0070C0"/>
                </a:solidFill>
                <a:latin typeface="+mj-ea"/>
                <a:ea typeface="+mj-ea"/>
              </a:rPr>
              <a:t>가 맞을까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?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22B54-18B2-4A8C-8C91-BB12472A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17" y="2658405"/>
            <a:ext cx="3388829" cy="5010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308051-7F70-4E15-9105-EC27D0D5B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17" y="3252039"/>
            <a:ext cx="3388829" cy="5010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02D6E3-59B6-431D-8A87-637224A1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65" y="3362293"/>
            <a:ext cx="300387" cy="32474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C4FDF3-A14D-4CE4-89F1-6F518D11F639}"/>
              </a:ext>
            </a:extLst>
          </p:cNvPr>
          <p:cNvCxnSpPr/>
          <p:nvPr/>
        </p:nvCxnSpPr>
        <p:spPr>
          <a:xfrm>
            <a:off x="5483038" y="3991700"/>
            <a:ext cx="4051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DA933E-95AF-4933-8821-544487B4345D}"/>
              </a:ext>
            </a:extLst>
          </p:cNvPr>
          <p:cNvSpPr/>
          <p:nvPr/>
        </p:nvSpPr>
        <p:spPr>
          <a:xfrm>
            <a:off x="5544081" y="3164911"/>
            <a:ext cx="3630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+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F7E39A-0CB9-4704-A090-74E6E12D507D}"/>
              </a:ext>
            </a:extLst>
          </p:cNvPr>
          <p:cNvSpPr/>
          <p:nvPr/>
        </p:nvSpPr>
        <p:spPr>
          <a:xfrm>
            <a:off x="6240466" y="4058185"/>
            <a:ext cx="29459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~ 0</a:t>
            </a:r>
            <a:r>
              <a:rPr lang="ko-KR" altLang="en-US" sz="19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 되어야 하는데 </a:t>
            </a:r>
            <a:r>
              <a:rPr lang="en-US" altLang="ko-KR" sz="19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~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153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36B244-B08B-4DCE-B9C9-DD09DAD0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064" y="662297"/>
            <a:ext cx="3096386" cy="2151095"/>
          </a:xfrm>
          <a:prstGeom prst="rect">
            <a:avLst/>
          </a:prstGeom>
        </p:spPr>
      </p:pic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물건이(가) 표시된 사진&#10;&#10;높은 신뢰도로 생성된 설명">
            <a:extLst>
              <a:ext uri="{FF2B5EF4-FFF2-40B4-BE49-F238E27FC236}">
                <a16:creationId xmlns:a16="http://schemas.microsoft.com/office/drawing/2014/main" id="{B482FA55-7131-4EC4-BE68-66FBC6AE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81" y="4403126"/>
            <a:ext cx="2718729" cy="1434055"/>
          </a:xfrm>
          <a:prstGeom prst="rect">
            <a:avLst/>
          </a:prstGeom>
        </p:spPr>
      </p:pic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492370" y="516835"/>
            <a:ext cx="6582848" cy="960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음의 정수를 표현하는 방법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1D5CF-F453-4DF0-941A-18AFC7D13B2F}"/>
              </a:ext>
            </a:extLst>
          </p:cNvPr>
          <p:cNvSpPr txBox="1"/>
          <p:nvPr/>
        </p:nvSpPr>
        <p:spPr>
          <a:xfrm>
            <a:off x="633046" y="2236305"/>
            <a:ext cx="6486501" cy="34751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양의 정수의 이진수 표현에 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의 보수를 취한 결과를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음의 정수로 표현한다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 경우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임의의 양의 정수가 있을 때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,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이와 절댓값이 같은 음의 정수의 합은 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0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 된다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62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02-3.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실수의 표현 방식 이해하기</a:t>
            </a:r>
          </a:p>
        </p:txBody>
      </p:sp>
    </p:spTree>
    <p:extLst>
      <p:ext uri="{BB962C8B-B14F-4D97-AF65-F5344CB8AC3E}">
        <p14:creationId xmlns:p14="http://schemas.microsoft.com/office/powerpoint/2010/main" val="56485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492370" y="516835"/>
            <a:ext cx="6582848" cy="960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실수의 표현 방식 이해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1D5CF-F453-4DF0-941A-18AFC7D13B2F}"/>
              </a:ext>
            </a:extLst>
          </p:cNvPr>
          <p:cNvSpPr txBox="1"/>
          <p:nvPr/>
        </p:nvSpPr>
        <p:spPr>
          <a:xfrm>
            <a:off x="633046" y="2236305"/>
            <a:ext cx="6486501" cy="34751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정수와 달리 실수는 오차 없이 표현이 불가능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따라서 정밀도를 낮추고 표현할 수 있는 값의 범위 넓힘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rgbClr val="FFFFFF"/>
                </a:solidFill>
                <a:latin typeface="+mj-ea"/>
              </a:rPr>
              <a:t>• </a:t>
            </a:r>
            <a:r>
              <a:rPr lang="ko-KR" altLang="en-US" sz="2000" dirty="0">
                <a:solidFill>
                  <a:srgbClr val="FFFFFF"/>
                </a:solidFill>
                <a:latin typeface="+mj-ea"/>
              </a:rPr>
              <a:t>실수 표현 방법의 기준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000" dirty="0">
                <a:solidFill>
                  <a:srgbClr val="FFFFFF"/>
                </a:solidFill>
                <a:latin typeface="+mj-ea"/>
              </a:rPr>
              <a:t>IEEE 754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50" charset="-127"/>
              </a:rPr>
              <a:t>』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E03D3C-DA86-4766-A461-0A63130C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239" y="633741"/>
            <a:ext cx="2635004" cy="23095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699A48-2B05-4B39-8449-2FF55A5DE6C3}"/>
              </a:ext>
            </a:extLst>
          </p:cNvPr>
          <p:cNvSpPr/>
          <p:nvPr/>
        </p:nvSpPr>
        <p:spPr>
          <a:xfrm>
            <a:off x="7943898" y="4104604"/>
            <a:ext cx="3488805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double num1 = 1.0000001;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double num2 = 2.0000001;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8899C1-93FF-4520-B1DA-4F8F7A9B7175}"/>
              </a:ext>
            </a:extLst>
          </p:cNvPr>
          <p:cNvSpPr/>
          <p:nvPr/>
        </p:nvSpPr>
        <p:spPr>
          <a:xfrm>
            <a:off x="7986718" y="5256119"/>
            <a:ext cx="3828924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endParaRPr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가까운 실수의 표현이 저장된다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07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02-4.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자바의 기본 자료형</a:t>
            </a:r>
          </a:p>
        </p:txBody>
      </p:sp>
    </p:spTree>
    <p:extLst>
      <p:ext uri="{BB962C8B-B14F-4D97-AF65-F5344CB8AC3E}">
        <p14:creationId xmlns:p14="http://schemas.microsoft.com/office/powerpoint/2010/main" val="9506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정수 자료형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77F3C-DFAC-401D-A0CD-79731B76A8AD}"/>
              </a:ext>
            </a:extLst>
          </p:cNvPr>
          <p:cNvSpPr/>
          <p:nvPr/>
        </p:nvSpPr>
        <p:spPr>
          <a:xfrm>
            <a:off x="1477108" y="1406845"/>
            <a:ext cx="1885071" cy="886265"/>
          </a:xfrm>
          <a:prstGeom prst="rect">
            <a:avLst/>
          </a:prstGeom>
          <a:solidFill>
            <a:srgbClr val="D17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byte</a:t>
            </a:r>
            <a:endParaRPr lang="ko-KR" altLang="en-US" sz="3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14B0A-B461-405C-B3FA-9B02ABCF1C5B}"/>
              </a:ext>
            </a:extLst>
          </p:cNvPr>
          <p:cNvSpPr/>
          <p:nvPr/>
        </p:nvSpPr>
        <p:spPr>
          <a:xfrm>
            <a:off x="3868615" y="1406844"/>
            <a:ext cx="1885071" cy="886265"/>
          </a:xfrm>
          <a:prstGeom prst="rect">
            <a:avLst/>
          </a:prstGeom>
          <a:solidFill>
            <a:srgbClr val="D17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short</a:t>
            </a:r>
            <a:endParaRPr lang="ko-KR" altLang="en-US" sz="33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F96762-2297-42BF-840D-DE1105DDBB9F}"/>
              </a:ext>
            </a:extLst>
          </p:cNvPr>
          <p:cNvSpPr/>
          <p:nvPr/>
        </p:nvSpPr>
        <p:spPr>
          <a:xfrm>
            <a:off x="6260122" y="1421561"/>
            <a:ext cx="1885071" cy="886265"/>
          </a:xfrm>
          <a:prstGeom prst="rect">
            <a:avLst/>
          </a:prstGeom>
          <a:solidFill>
            <a:srgbClr val="D17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int</a:t>
            </a:r>
            <a:endParaRPr lang="ko-KR" altLang="en-US" sz="33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559D7-FB32-44C7-B24F-A98E24419B49}"/>
              </a:ext>
            </a:extLst>
          </p:cNvPr>
          <p:cNvSpPr/>
          <p:nvPr/>
        </p:nvSpPr>
        <p:spPr>
          <a:xfrm>
            <a:off x="8651629" y="1406843"/>
            <a:ext cx="1885071" cy="886265"/>
          </a:xfrm>
          <a:prstGeom prst="rect">
            <a:avLst/>
          </a:prstGeom>
          <a:solidFill>
            <a:srgbClr val="D17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long</a:t>
            </a:r>
            <a:endParaRPr lang="ko-KR" altLang="en-US" sz="33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046BE-BC55-40D5-BF78-16D7D03E1F11}"/>
              </a:ext>
            </a:extLst>
          </p:cNvPr>
          <p:cNvSpPr/>
          <p:nvPr/>
        </p:nvSpPr>
        <p:spPr>
          <a:xfrm>
            <a:off x="1477107" y="2314824"/>
            <a:ext cx="18850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 byte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AEA309-3A4B-4AA8-B9BF-27A18C81E547}"/>
              </a:ext>
            </a:extLst>
          </p:cNvPr>
          <p:cNvSpPr/>
          <p:nvPr/>
        </p:nvSpPr>
        <p:spPr>
          <a:xfrm>
            <a:off x="3868613" y="2326983"/>
            <a:ext cx="18850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 byte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BEE7DB-E4B9-4AE3-AE28-0B4E8F734B43}"/>
              </a:ext>
            </a:extLst>
          </p:cNvPr>
          <p:cNvSpPr/>
          <p:nvPr/>
        </p:nvSpPr>
        <p:spPr>
          <a:xfrm>
            <a:off x="6260123" y="2324234"/>
            <a:ext cx="18850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4 byte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2FADB2-4ADA-48D6-BA9E-E08188C51F5D}"/>
              </a:ext>
            </a:extLst>
          </p:cNvPr>
          <p:cNvSpPr/>
          <p:nvPr/>
        </p:nvSpPr>
        <p:spPr>
          <a:xfrm>
            <a:off x="8651629" y="2336393"/>
            <a:ext cx="18850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8 byte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446E8D-7000-4B76-A16F-CC98647B790C}"/>
              </a:ext>
            </a:extLst>
          </p:cNvPr>
          <p:cNvSpPr/>
          <p:nvPr/>
        </p:nvSpPr>
        <p:spPr>
          <a:xfrm>
            <a:off x="2522987" y="3441216"/>
            <a:ext cx="72448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변수의 자료형 결정은 </a:t>
            </a:r>
            <a:r>
              <a:rPr lang="en-US" altLang="ko-KR" sz="2200" dirty="0">
                <a:solidFill>
                  <a:srgbClr val="C40000"/>
                </a:solidFill>
                <a:latin typeface="+mj-ea"/>
              </a:rPr>
              <a:t>‘</a:t>
            </a:r>
            <a:r>
              <a:rPr lang="ko-KR" altLang="en-US" sz="2200" dirty="0">
                <a:solidFill>
                  <a:srgbClr val="C40000"/>
                </a:solidFill>
                <a:latin typeface="+mj-ea"/>
                <a:ea typeface="+mj-ea"/>
              </a:rPr>
              <a:t>해당 변수에 값을 저장 및 참조하는 방식의 결정</a:t>
            </a:r>
            <a:r>
              <a:rPr lang="en-US" altLang="ko-KR" sz="2200" dirty="0">
                <a:solidFill>
                  <a:srgbClr val="C40000"/>
                </a:solidFill>
                <a:latin typeface="+mj-ea"/>
              </a:rPr>
              <a:t>‘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을 의미한다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046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short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형 변수와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형 변수 중 하나를 선택한다면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87F34B-222A-4F7C-B23A-FDA289A6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4" y="536506"/>
            <a:ext cx="8972550" cy="29908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FC0AFD-F5AD-4CCA-B7AF-51CACF72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36" y="2417089"/>
            <a:ext cx="5695950" cy="16573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0C5F1-6E99-4648-B249-CAFCFA73FE14}"/>
              </a:ext>
            </a:extLst>
          </p:cNvPr>
          <p:cNvSpPr/>
          <p:nvPr/>
        </p:nvSpPr>
        <p:spPr>
          <a:xfrm>
            <a:off x="4766890" y="4074662"/>
            <a:ext cx="7243642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에러는 정수형 덧셈 시 자료형에 상관없이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덧셈을 진행함을 의미한다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2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실수 자료형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77F3C-DFAC-401D-A0CD-79731B76A8AD}"/>
              </a:ext>
            </a:extLst>
          </p:cNvPr>
          <p:cNvSpPr/>
          <p:nvPr/>
        </p:nvSpPr>
        <p:spPr>
          <a:xfrm>
            <a:off x="2696308" y="698286"/>
            <a:ext cx="1885071" cy="886265"/>
          </a:xfrm>
          <a:prstGeom prst="rect">
            <a:avLst/>
          </a:prstGeom>
          <a:solidFill>
            <a:srgbClr val="D17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float</a:t>
            </a:r>
            <a:endParaRPr lang="ko-KR" altLang="en-US" sz="3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14B0A-B461-405C-B3FA-9B02ABCF1C5B}"/>
              </a:ext>
            </a:extLst>
          </p:cNvPr>
          <p:cNvSpPr/>
          <p:nvPr/>
        </p:nvSpPr>
        <p:spPr>
          <a:xfrm>
            <a:off x="7326336" y="683449"/>
            <a:ext cx="1885071" cy="886265"/>
          </a:xfrm>
          <a:prstGeom prst="rect">
            <a:avLst/>
          </a:prstGeom>
          <a:solidFill>
            <a:srgbClr val="D17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dirty="0"/>
              <a:t>double</a:t>
            </a:r>
            <a:endParaRPr lang="ko-KR" altLang="en-US" sz="33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046BE-BC55-40D5-BF78-16D7D03E1F11}"/>
              </a:ext>
            </a:extLst>
          </p:cNvPr>
          <p:cNvSpPr/>
          <p:nvPr/>
        </p:nvSpPr>
        <p:spPr>
          <a:xfrm>
            <a:off x="2696307" y="1606265"/>
            <a:ext cx="18850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4 byte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AEA309-3A4B-4AA8-B9BF-27A18C81E547}"/>
              </a:ext>
            </a:extLst>
          </p:cNvPr>
          <p:cNvSpPr/>
          <p:nvPr/>
        </p:nvSpPr>
        <p:spPr>
          <a:xfrm>
            <a:off x="7326334" y="1603588"/>
            <a:ext cx="18850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8 byte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446E8D-7000-4B76-A16F-CC98647B790C}"/>
              </a:ext>
            </a:extLst>
          </p:cNvPr>
          <p:cNvSpPr/>
          <p:nvPr/>
        </p:nvSpPr>
        <p:spPr>
          <a:xfrm>
            <a:off x="2474178" y="3850767"/>
            <a:ext cx="72448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float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double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사이에서의 자료형 선택 기준은 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정밀도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D99BCB-22D7-46DF-8157-D5435B2B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07" y="2590598"/>
            <a:ext cx="6515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68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5058946"/>
            <a:ext cx="10909073" cy="54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문자 자료형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BB6D7-8AFE-4576-BAC9-7235BF4C5ADD}"/>
              </a:ext>
            </a:extLst>
          </p:cNvPr>
          <p:cNvSpPr/>
          <p:nvPr/>
        </p:nvSpPr>
        <p:spPr>
          <a:xfrm>
            <a:off x="928468" y="4160801"/>
            <a:ext cx="362946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한글 유니코드의 일부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6A028C-91F7-4F76-808D-004DFBCAB067}"/>
              </a:ext>
            </a:extLst>
          </p:cNvPr>
          <p:cNvSpPr/>
          <p:nvPr/>
        </p:nvSpPr>
        <p:spPr>
          <a:xfrm>
            <a:off x="5053212" y="4275366"/>
            <a:ext cx="6096000" cy="878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문자 ‘헐’ 의 유니코드 값 </a:t>
            </a:r>
            <a:r>
              <a:rPr lang="en-US" altLang="ko-KR" dirty="0">
                <a:latin typeface="YDVYMjOStd125"/>
              </a:rPr>
              <a:t>D5D </a:t>
            </a:r>
            <a:r>
              <a:rPr lang="ko-KR" altLang="en-US" dirty="0">
                <a:latin typeface="YDVYMjOStd125"/>
              </a:rPr>
              <a:t>와 </a:t>
            </a:r>
            <a:r>
              <a:rPr lang="en-US" altLang="ko-KR" dirty="0">
                <a:latin typeface="YDVYMjOStd125"/>
              </a:rPr>
              <a:t>0 </a:t>
            </a:r>
            <a:r>
              <a:rPr lang="ko-KR" altLang="en-US" dirty="0">
                <a:latin typeface="YDVYMjOStd125"/>
              </a:rPr>
              <a:t>의 조합 결과 </a:t>
            </a:r>
            <a:r>
              <a:rPr lang="en-US" altLang="ko-KR" dirty="0">
                <a:latin typeface="YDVYMjOStd125"/>
              </a:rPr>
              <a:t>D5D0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문자 ‘확’ 의 유니코드 값 </a:t>
            </a:r>
            <a:r>
              <a:rPr lang="en-US" altLang="ko-KR" dirty="0">
                <a:latin typeface="YDVYMjOStd125"/>
              </a:rPr>
              <a:t>D65 </a:t>
            </a:r>
            <a:r>
              <a:rPr lang="ko-KR" altLang="en-US" dirty="0">
                <a:latin typeface="YDVYMjOStd125"/>
              </a:rPr>
              <a:t>와 </a:t>
            </a:r>
            <a:r>
              <a:rPr lang="en-US" altLang="ko-KR" dirty="0">
                <a:latin typeface="YDVYMjOStd125"/>
              </a:rPr>
              <a:t>5 </a:t>
            </a:r>
            <a:r>
              <a:rPr lang="ko-KR" altLang="en-US" dirty="0">
                <a:latin typeface="YDVYMjOStd125"/>
              </a:rPr>
              <a:t>의 조합 결과 </a:t>
            </a:r>
            <a:r>
              <a:rPr lang="en-US" altLang="ko-KR" dirty="0">
                <a:latin typeface="YDVYMjOStd125"/>
              </a:rPr>
              <a:t>D655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968A4C-809B-4902-92B0-75864198D0FA}"/>
              </a:ext>
            </a:extLst>
          </p:cNvPr>
          <p:cNvSpPr/>
          <p:nvPr/>
        </p:nvSpPr>
        <p:spPr>
          <a:xfrm>
            <a:off x="5020751" y="523564"/>
            <a:ext cx="665510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+mn-ea"/>
              </a:rPr>
              <a:t>• </a:t>
            </a:r>
            <a:r>
              <a:rPr lang="ko-KR" altLang="en-US" sz="1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자바의 문자 자료형 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char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+mn-ea"/>
              </a:rPr>
              <a:t>• </a:t>
            </a:r>
            <a:r>
              <a:rPr lang="ko-KR" altLang="en-US" sz="1900" dirty="0">
                <a:latin typeface="+mn-ea"/>
              </a:rPr>
              <a:t>자바는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문자를 </a:t>
            </a:r>
            <a:r>
              <a:rPr lang="en-US" altLang="ko-KR" sz="1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바이트 유니코드로 표현한다</a:t>
            </a:r>
            <a:r>
              <a:rPr lang="en-US" altLang="ko-KR" sz="19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+mn-ea"/>
              </a:rPr>
              <a:t>• </a:t>
            </a:r>
            <a:r>
              <a:rPr lang="ko-KR" altLang="en-US" sz="1900" dirty="0">
                <a:latin typeface="+mn-ea"/>
              </a:rPr>
              <a:t>작은 따옴표로 묶어서 하나의 문자를 표시한다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+mn-ea"/>
              </a:rPr>
              <a:t>• </a:t>
            </a:r>
            <a:r>
              <a:rPr lang="ko-KR" altLang="en-US" sz="1900" dirty="0">
                <a:latin typeface="+mn-ea"/>
              </a:rPr>
              <a:t>문자의 저장은 유니코드 값의 저장으로 이어진다</a:t>
            </a:r>
            <a:r>
              <a:rPr lang="en-US" altLang="ko-KR" sz="1900" dirty="0">
                <a:latin typeface="+mn-ea"/>
              </a:rPr>
              <a:t>.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A54E82E-72EA-4CD3-A0C0-E5E974DF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7" y="980661"/>
            <a:ext cx="3522823" cy="3206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81D1D8-399D-4A73-BCDF-7984D1481F48}"/>
              </a:ext>
            </a:extLst>
          </p:cNvPr>
          <p:cNvSpPr/>
          <p:nvPr/>
        </p:nvSpPr>
        <p:spPr>
          <a:xfrm>
            <a:off x="5085036" y="3222967"/>
            <a:ext cx="3303025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char ch1 = '</a:t>
            </a:r>
            <a:r>
              <a:rPr lang="ko-KR" altLang="en-US" dirty="0">
                <a:latin typeface="YDVYMjOStd12"/>
              </a:rPr>
              <a:t>헐</a:t>
            </a:r>
            <a:r>
              <a:rPr lang="en-US" altLang="ko-KR" dirty="0">
                <a:latin typeface="Consolas" panose="020B0609020204030204" pitchFamily="49" charset="0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char ch2 = '</a:t>
            </a:r>
            <a:r>
              <a:rPr lang="ko-KR" altLang="en-US" dirty="0">
                <a:latin typeface="YDVYMjOStd12"/>
              </a:rPr>
              <a:t>확</a:t>
            </a:r>
            <a:r>
              <a:rPr lang="en-US" altLang="ko-KR" dirty="0">
                <a:latin typeface="Consolas" panose="020B0609020204030204" pitchFamily="49" charset="0"/>
              </a:rPr>
              <a:t>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02-1.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변수의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코드상에서 문자 표현의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93D4D-4364-4900-B89B-253A3220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229838"/>
            <a:ext cx="8963025" cy="4419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36F8FB-09B5-4F8B-A91B-D14BD7F8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98" y="3887153"/>
            <a:ext cx="5880580" cy="14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논리 자료형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30170-CA6C-4DA9-949D-0F231402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73" y="165657"/>
            <a:ext cx="8915400" cy="443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6A24FC-3849-420B-BAB5-1835BDA3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89" y="3850802"/>
            <a:ext cx="6418997" cy="173026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42AD8C-2B16-408D-8302-2443652D8C1C}"/>
              </a:ext>
            </a:extLst>
          </p:cNvPr>
          <p:cNvSpPr/>
          <p:nvPr/>
        </p:nvSpPr>
        <p:spPr>
          <a:xfrm>
            <a:off x="7744366" y="1049000"/>
            <a:ext cx="3658029" cy="1245605"/>
          </a:xfrm>
          <a:prstGeom prst="roundRect">
            <a:avLst>
              <a:gd name="adj" fmla="val 41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true '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YDVYMjOStd12"/>
              </a:rPr>
              <a:t>참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YDVYMjOStd12"/>
              </a:rPr>
              <a:t>을 의미하는 값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false '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YDVYMjOStd12"/>
              </a:rPr>
              <a:t>거짓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YDVYMjOStd12"/>
              </a:rPr>
              <a:t>을 의미하는 값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02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메모리 공간의 활용을 위해 필요한 변수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FFE96-DC1F-45EF-A61D-B76A35A87949}"/>
              </a:ext>
            </a:extLst>
          </p:cNvPr>
          <p:cNvSpPr txBox="1"/>
          <p:nvPr/>
        </p:nvSpPr>
        <p:spPr>
          <a:xfrm>
            <a:off x="5168347" y="1911994"/>
            <a:ext cx="6626087" cy="2475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(Variable)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 공간의 활용을 위한 도구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 공간의 </a:t>
            </a:r>
            <a:r>
              <a:rPr lang="ko-KR" altLang="en-US" sz="2000" dirty="0">
                <a:solidFill>
                  <a:srgbClr val="E1300D"/>
                </a:solidFill>
              </a:rPr>
              <a:t>할당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ko-KR" altLang="en-US" sz="2000" dirty="0">
                <a:solidFill>
                  <a:srgbClr val="E1300D"/>
                </a:solidFill>
              </a:rPr>
              <a:t>접근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위해 필요한 도구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변수의 선언은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 공간의 할당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이어진다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0DF8E1E-53F8-441D-A231-4807CCB6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80" y="3599998"/>
            <a:ext cx="3851533" cy="16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629644D-AF88-4BF6-826D-8D9A0C1E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3" y="4541257"/>
            <a:ext cx="3855546" cy="1638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메모리 공간 할당의 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FFE96-DC1F-45EF-A61D-B76A35A87949}"/>
              </a:ext>
            </a:extLst>
          </p:cNvPr>
          <p:cNvSpPr txBox="1"/>
          <p:nvPr/>
        </p:nvSpPr>
        <p:spPr>
          <a:xfrm>
            <a:off x="5168347" y="1911994"/>
            <a:ext cx="6626087" cy="1846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변수의 선언을 통해 결정하는 것 두 가지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변수의 이름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변수의 용도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5943B8-F862-4F22-9B6D-0A24B47F0062}"/>
              </a:ext>
            </a:extLst>
          </p:cNvPr>
          <p:cNvSpPr/>
          <p:nvPr/>
        </p:nvSpPr>
        <p:spPr>
          <a:xfrm>
            <a:off x="1259791" y="3355627"/>
            <a:ext cx="3789288" cy="1073644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37D89C-1BCB-44F8-B369-BCB3757E1C1C}"/>
              </a:ext>
            </a:extLst>
          </p:cNvPr>
          <p:cNvSpPr/>
          <p:nvPr/>
        </p:nvSpPr>
        <p:spPr>
          <a:xfrm>
            <a:off x="1259792" y="3428274"/>
            <a:ext cx="405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int num1;    </a:t>
            </a:r>
            <a:r>
              <a:rPr lang="en-US" altLang="ko-KR" dirty="0">
                <a:solidFill>
                  <a:srgbClr val="E1300D"/>
                </a:solidFill>
                <a:latin typeface="+mj-ea"/>
                <a:ea typeface="+mj-ea"/>
              </a:rPr>
              <a:t>◁</a:t>
            </a: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변수 </a:t>
            </a:r>
            <a:r>
              <a:rPr lang="en-US" altLang="ko-KR" dirty="0">
                <a:latin typeface="+mj-ea"/>
                <a:ea typeface="+mj-ea"/>
              </a:rPr>
              <a:t>num1</a:t>
            </a:r>
            <a:r>
              <a:rPr lang="ko-KR" altLang="en-US" dirty="0">
                <a:latin typeface="+mj-ea"/>
                <a:ea typeface="+mj-ea"/>
              </a:rPr>
              <a:t>의 선언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int num2;    </a:t>
            </a:r>
            <a:r>
              <a:rPr lang="en-US" altLang="ko-KR" dirty="0">
                <a:solidFill>
                  <a:srgbClr val="E1300D"/>
                </a:solidFill>
                <a:latin typeface="+mj-ea"/>
              </a:rPr>
              <a:t>◁</a:t>
            </a:r>
            <a:r>
              <a:rPr lang="en-US" altLang="ko-KR" dirty="0">
                <a:latin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변수 </a:t>
            </a:r>
            <a:r>
              <a:rPr lang="en-US" altLang="ko-KR" dirty="0">
                <a:latin typeface="+mj-ea"/>
                <a:ea typeface="+mj-ea"/>
              </a:rPr>
              <a:t>num2</a:t>
            </a:r>
            <a:r>
              <a:rPr lang="ko-KR" altLang="en-US" dirty="0">
                <a:latin typeface="+mj-ea"/>
                <a:ea typeface="+mj-ea"/>
              </a:rPr>
              <a:t>의 선언</a:t>
            </a:r>
          </a:p>
        </p:txBody>
      </p:sp>
    </p:spTree>
    <p:extLst>
      <p:ext uri="{BB962C8B-B14F-4D97-AF65-F5344CB8AC3E}">
        <p14:creationId xmlns:p14="http://schemas.microsoft.com/office/powerpoint/2010/main" val="381309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변수 활용의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4597EE-2712-4C87-87CE-32A9A7D6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521154"/>
            <a:ext cx="8972550" cy="3571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22B79C-FFDA-46B7-A285-C8E19407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45" y="3524061"/>
            <a:ext cx="6848475" cy="1295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B89C4D-AA8B-4410-9EC0-6A3995611D00}"/>
              </a:ext>
            </a:extLst>
          </p:cNvPr>
          <p:cNvSpPr/>
          <p:nvPr/>
        </p:nvSpPr>
        <p:spPr>
          <a:xfrm>
            <a:off x="6939836" y="1401593"/>
            <a:ext cx="4483538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자바에서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=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은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같다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가 아닌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대입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의미이다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대입은 오른쪽에 있는 값을 왼쪽으로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38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자료형의 종류와 구분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CB41BC-2D38-4224-9BF3-28164C79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819150"/>
            <a:ext cx="9020175" cy="35242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4E927-F622-4921-BF38-B3CE07CCF6EA}"/>
              </a:ext>
            </a:extLst>
          </p:cNvPr>
          <p:cNvSpPr/>
          <p:nvPr/>
        </p:nvSpPr>
        <p:spPr>
          <a:xfrm>
            <a:off x="879963" y="1201470"/>
            <a:ext cx="991040" cy="3075445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C8486B-52A1-4913-99E7-8D51002BC675}"/>
              </a:ext>
            </a:extLst>
          </p:cNvPr>
          <p:cNvSpPr/>
          <p:nvPr/>
        </p:nvSpPr>
        <p:spPr>
          <a:xfrm>
            <a:off x="879963" y="4165837"/>
            <a:ext cx="8861298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자바에서 기본적으로 제공하는 자료형이라 하여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기본 자료형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(Primitive Data Type)'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이라 한다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다양한 자료형 활용의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874FB-4194-4F24-8692-1B457465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622132"/>
            <a:ext cx="9010650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A46F1D-3ADB-476E-A044-2D26CCB3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566" y="3454732"/>
            <a:ext cx="6810375" cy="12382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EA3A27-24D9-41B2-AF99-8A68CEA6D872}"/>
              </a:ext>
            </a:extLst>
          </p:cNvPr>
          <p:cNvSpPr/>
          <p:nvPr/>
        </p:nvSpPr>
        <p:spPr>
          <a:xfrm>
            <a:off x="5837850" y="4703868"/>
            <a:ext cx="5529418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기대하는 값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3.0000002 </a:t>
            </a:r>
            <a:r>
              <a:rPr lang="ko-KR" altLang="en-US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가 출력되지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않았다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이유는 실수 표현에 오차가 존재하기 때문이다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5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0581-F885-47D1-A676-F6B693DB6F9E}"/>
              </a:ext>
            </a:extLst>
          </p:cNvPr>
          <p:cNvSpPr txBox="1"/>
          <p:nvPr/>
        </p:nvSpPr>
        <p:spPr>
          <a:xfrm>
            <a:off x="1097280" y="4844374"/>
            <a:ext cx="10058400" cy="118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75000"/>
              </a:lnSpc>
              <a:spcBef>
                <a:spcPct val="0"/>
              </a:spcBef>
            </a:pPr>
            <a:r>
              <a:rPr lang="ko-KR" alt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변수의 이름을 짓는데 있어서의 제약사항</a:t>
            </a:r>
          </a:p>
        </p:txBody>
      </p:sp>
      <p:graphicFrame>
        <p:nvGraphicFramePr>
          <p:cNvPr id="25" name="TextBox 5"/>
          <p:cNvGraphicFramePr/>
          <p:nvPr>
            <p:extLst>
              <p:ext uri="{D42A27DB-BD31-4B8C-83A1-F6EECF244321}">
                <p14:modId xmlns:p14="http://schemas.microsoft.com/office/powerpoint/2010/main" val="3086622912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34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02-2.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정수의 표현 방식 이해하기</a:t>
            </a:r>
          </a:p>
        </p:txBody>
      </p:sp>
    </p:spTree>
    <p:extLst>
      <p:ext uri="{BB962C8B-B14F-4D97-AF65-F5344CB8AC3E}">
        <p14:creationId xmlns:p14="http://schemas.microsoft.com/office/powerpoint/2010/main" val="30612007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</TotalTime>
  <Words>508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YDVYMjOStd12</vt:lpstr>
      <vt:lpstr>YDVYMjOStd125</vt:lpstr>
      <vt:lpstr>맑은 고딕</vt:lpstr>
      <vt:lpstr>휴먼편지체</vt:lpstr>
      <vt:lpstr>Calibri</vt:lpstr>
      <vt:lpstr>Calibri Light</vt:lpstr>
      <vt:lpstr>Consolas</vt:lpstr>
      <vt:lpstr>추억</vt:lpstr>
      <vt:lpstr> 열혈 Java 프로그래밍</vt:lpstr>
      <vt:lpstr>02-1.  변수의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02-2.  정수의 표현 방식 이해하기</vt:lpstr>
      <vt:lpstr>PowerPoint 프레젠테이션</vt:lpstr>
      <vt:lpstr>PowerPoint 프레젠테이션</vt:lpstr>
      <vt:lpstr>PowerPoint 프레젠테이션</vt:lpstr>
      <vt:lpstr>02-3.  실수의 표현 방식 이해하기</vt:lpstr>
      <vt:lpstr>PowerPoint 프레젠테이션</vt:lpstr>
      <vt:lpstr>02-4.  자바의 기본 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96</cp:revision>
  <dcterms:created xsi:type="dcterms:W3CDTF">2017-07-09T08:11:09Z</dcterms:created>
  <dcterms:modified xsi:type="dcterms:W3CDTF">2017-07-14T06:25:28Z</dcterms:modified>
</cp:coreProperties>
</file>