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91" r:id="rId4"/>
    <p:sldId id="422" r:id="rId5"/>
    <p:sldId id="423" r:id="rId6"/>
    <p:sldId id="425" r:id="rId7"/>
    <p:sldId id="424" r:id="rId8"/>
    <p:sldId id="427" r:id="rId9"/>
    <p:sldId id="428" r:id="rId10"/>
    <p:sldId id="426" r:id="rId11"/>
    <p:sldId id="430" r:id="rId12"/>
    <p:sldId id="429" r:id="rId13"/>
    <p:sldId id="431" r:id="rId14"/>
    <p:sldId id="432" r:id="rId15"/>
    <p:sldId id="434" r:id="rId16"/>
    <p:sldId id="433" r:id="rId17"/>
    <p:sldId id="435" r:id="rId18"/>
    <p:sldId id="436" r:id="rId19"/>
    <p:sldId id="437" r:id="rId20"/>
    <p:sldId id="438" r:id="rId21"/>
    <p:sldId id="443" r:id="rId22"/>
    <p:sldId id="439" r:id="rId23"/>
    <p:sldId id="440" r:id="rId24"/>
    <p:sldId id="444" r:id="rId25"/>
    <p:sldId id="441" r:id="rId26"/>
    <p:sldId id="442" r:id="rId27"/>
    <p:sldId id="28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300D"/>
    <a:srgbClr val="507FCC"/>
    <a:srgbClr val="D17611"/>
    <a:srgbClr val="9999FF"/>
    <a:srgbClr val="C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11.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메소드 오버로딩과 </a:t>
            </a:r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String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클래스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생성의 두 가지 방법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E96E3E-9346-4880-BF07-B832E1C76F54}"/>
              </a:ext>
            </a:extLst>
          </p:cNvPr>
          <p:cNvSpPr/>
          <p:nvPr/>
        </p:nvSpPr>
        <p:spPr>
          <a:xfrm>
            <a:off x="1193531" y="1797540"/>
            <a:ext cx="8159262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900" dirty="0">
                <a:latin typeface="Consolas" panose="020B0609020204030204" pitchFamily="49" charset="0"/>
              </a:rPr>
              <a:t>String str1 = new String("Simple String");</a:t>
            </a:r>
          </a:p>
          <a:p>
            <a:pPr>
              <a:lnSpc>
                <a:spcPct val="250000"/>
              </a:lnSpc>
            </a:pPr>
            <a:r>
              <a:rPr lang="en-US" altLang="ko-KR" sz="1900" dirty="0">
                <a:latin typeface="Consolas" panose="020B0609020204030204" pitchFamily="49" charset="0"/>
              </a:rPr>
              <a:t>String str2 = "The Best String";</a:t>
            </a:r>
            <a:endParaRPr lang="ko-KR" altLang="en-US" sz="1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65DDEF-1FE2-411E-B218-D28ECBF917ED}"/>
              </a:ext>
            </a:extLst>
          </p:cNvPr>
          <p:cNvSpPr/>
          <p:nvPr/>
        </p:nvSpPr>
        <p:spPr>
          <a:xfrm>
            <a:off x="1193531" y="3746950"/>
            <a:ext cx="9182952" cy="4385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rgbClr val="002060"/>
                </a:solidFill>
              </a:rPr>
              <a:t>둘 다 </a:t>
            </a:r>
            <a:r>
              <a:rPr lang="en-US" altLang="ko-KR" sz="1700" dirty="0">
                <a:solidFill>
                  <a:srgbClr val="002060"/>
                </a:solidFill>
              </a:rPr>
              <a:t>String</a:t>
            </a:r>
            <a:r>
              <a:rPr lang="ko-KR" altLang="en-US" sz="1700" dirty="0">
                <a:solidFill>
                  <a:srgbClr val="002060"/>
                </a:solidFill>
              </a:rPr>
              <a:t> 인스턴스의 생성으로 이어지고 그 결과 인스턴스의 참조 값이 반환된다</a:t>
            </a:r>
            <a:r>
              <a:rPr lang="en-US" altLang="ko-KR" sz="1700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638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인스턴스와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println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메소드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C5D4F-0F1A-4660-9815-A1C1B4B32C8F}"/>
              </a:ext>
            </a:extLst>
          </p:cNvPr>
          <p:cNvSpPr/>
          <p:nvPr/>
        </p:nvSpPr>
        <p:spPr>
          <a:xfrm>
            <a:off x="1193531" y="1515034"/>
            <a:ext cx="8442839" cy="3488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str1 = new String("Simple String");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str2 = "The Best String";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(str1);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(str1.length());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</a:t>
            </a:r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();    // '</a:t>
            </a:r>
            <a:r>
              <a:rPr lang="ko-KR" altLang="en-US" sz="1400" dirty="0">
                <a:latin typeface="Consolas" panose="020B0609020204030204" pitchFamily="49" charset="0"/>
              </a:rPr>
              <a:t>개 행</a:t>
            </a:r>
            <a:r>
              <a:rPr lang="en-US" altLang="ko-KR" sz="1400" dirty="0">
                <a:latin typeface="Consolas" panose="020B0609020204030204" pitchFamily="49" charset="0"/>
              </a:rPr>
              <a:t>’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(str2);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(str2.length());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</a:t>
            </a:r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showString</a:t>
            </a:r>
            <a:r>
              <a:rPr lang="en-US" altLang="ko-KR" sz="1400" dirty="0">
                <a:latin typeface="Consolas" panose="020B0609020204030204" pitchFamily="49" charset="0"/>
              </a:rPr>
              <a:t>("Funny String");  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6CEF2A-A0B2-4E52-9220-1BE3410F2898}"/>
              </a:ext>
            </a:extLst>
          </p:cNvPr>
          <p:cNvSpPr/>
          <p:nvPr/>
        </p:nvSpPr>
        <p:spPr>
          <a:xfrm>
            <a:off x="1193531" y="5103127"/>
            <a:ext cx="6096000" cy="10531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showString</a:t>
            </a:r>
            <a:r>
              <a:rPr lang="en-US" altLang="ko-KR" sz="1400" dirty="0">
                <a:latin typeface="Consolas" panose="020B0609020204030204" pitchFamily="49" charset="0"/>
              </a:rPr>
              <a:t>(String str)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System.out.println(str);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str.length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574F86-2CCB-43AC-AC51-BFCC3BB25026}"/>
              </a:ext>
            </a:extLst>
          </p:cNvPr>
          <p:cNvSpPr/>
          <p:nvPr/>
        </p:nvSpPr>
        <p:spPr>
          <a:xfrm>
            <a:off x="5724977" y="2490673"/>
            <a:ext cx="3447158" cy="1075898"/>
          </a:xfrm>
          <a:prstGeom prst="rect">
            <a:avLst/>
          </a:prstGeom>
          <a:solidFill>
            <a:schemeClr val="tx2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8BE32A-5785-47FA-A2F9-B58D81D3A700}"/>
              </a:ext>
            </a:extLst>
          </p:cNvPr>
          <p:cNvSpPr/>
          <p:nvPr/>
        </p:nvSpPr>
        <p:spPr>
          <a:xfrm>
            <a:off x="5780710" y="2473309"/>
            <a:ext cx="4013981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void </a:t>
            </a:r>
            <a:r>
              <a:rPr lang="en-US" altLang="ko-KR" sz="1500" dirty="0">
                <a:solidFill>
                  <a:srgbClr val="00B05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500" dirty="0">
                <a:latin typeface="Consolas" panose="020B0609020204030204" pitchFamily="49" charset="0"/>
              </a:rPr>
              <a:t>() {...}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void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500" dirty="0">
                <a:latin typeface="Consolas" panose="020B0609020204030204" pitchFamily="49" charset="0"/>
              </a:rPr>
              <a:t>(int x) {...}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void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500" dirty="0">
                <a:latin typeface="Consolas" panose="020B0609020204030204" pitchFamily="49" charset="0"/>
              </a:rPr>
              <a:t>(String x) {...}</a:t>
            </a:r>
            <a:endParaRPr lang="ko-KR" altLang="en-US" sz="15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C86F39-693D-44FB-B9EB-4FF65397FB8E}"/>
              </a:ext>
            </a:extLst>
          </p:cNvPr>
          <p:cNvSpPr/>
          <p:nvPr/>
        </p:nvSpPr>
        <p:spPr>
          <a:xfrm>
            <a:off x="6300104" y="3685500"/>
            <a:ext cx="4546088" cy="7471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println </a:t>
            </a:r>
            <a:r>
              <a:rPr lang="ko-KR" altLang="en-US" sz="1500" dirty="0">
                <a:latin typeface="+mj-ea"/>
                <a:ea typeface="+mj-ea"/>
              </a:rPr>
              <a:t>메소드가 다양한 인자를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+mj-ea"/>
                <a:ea typeface="+mj-ea"/>
              </a:rPr>
              <a:t>전달받을 수 있는 이유는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메소드 오버로딩</a:t>
            </a:r>
            <a:endParaRPr lang="en-US" altLang="ko-KR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717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문자열 생성 방법 두 가지의 차이점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59C33B-E21C-4658-AA17-0E4E79B3C8FC}"/>
              </a:ext>
            </a:extLst>
          </p:cNvPr>
          <p:cNvSpPr/>
          <p:nvPr/>
        </p:nvSpPr>
        <p:spPr>
          <a:xfrm>
            <a:off x="1193531" y="1449367"/>
            <a:ext cx="6642174" cy="4707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ImmutableString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String str1 = "Simple String";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String str2 = "Simple String";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String str3 = new String("Simple String");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String str4 = new String("Simple String");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if(str1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400" dirty="0">
                <a:latin typeface="Consolas" panose="020B0609020204030204" pitchFamily="49" charset="0"/>
              </a:rPr>
              <a:t> str2)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System.out.println("str1</a:t>
            </a:r>
            <a:r>
              <a:rPr lang="ko-KR" altLang="en-US" sz="1400" dirty="0">
                <a:latin typeface="Consolas" panose="020B0609020204030204" pitchFamily="49" charset="0"/>
              </a:rPr>
              <a:t>과 </a:t>
            </a:r>
            <a:r>
              <a:rPr lang="en-US" altLang="ko-KR" sz="1400" dirty="0">
                <a:latin typeface="Consolas" panose="020B0609020204030204" pitchFamily="49" charset="0"/>
              </a:rPr>
              <a:t>str2</a:t>
            </a:r>
            <a:r>
              <a:rPr lang="ko-KR" altLang="en-US" sz="1400" dirty="0">
                <a:latin typeface="Consolas" panose="020B0609020204030204" pitchFamily="49" charset="0"/>
              </a:rPr>
              <a:t>는 동일 인스턴스 참조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else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System.out.println("str1</a:t>
            </a:r>
            <a:r>
              <a:rPr lang="ko-KR" altLang="en-US" sz="1400" dirty="0">
                <a:latin typeface="Consolas" panose="020B0609020204030204" pitchFamily="49" charset="0"/>
              </a:rPr>
              <a:t>과 </a:t>
            </a:r>
            <a:r>
              <a:rPr lang="en-US" altLang="ko-KR" sz="1400" dirty="0">
                <a:latin typeface="Consolas" panose="020B0609020204030204" pitchFamily="49" charset="0"/>
              </a:rPr>
              <a:t>str2</a:t>
            </a:r>
            <a:r>
              <a:rPr lang="ko-KR" altLang="en-US" sz="1400" dirty="0">
                <a:latin typeface="Consolas" panose="020B0609020204030204" pitchFamily="49" charset="0"/>
              </a:rPr>
              <a:t>는 다른 인스턴스 참조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if(str3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400" dirty="0">
                <a:latin typeface="Consolas" panose="020B0609020204030204" pitchFamily="49" charset="0"/>
              </a:rPr>
              <a:t> str4)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System.out.println("str3</a:t>
            </a:r>
            <a:r>
              <a:rPr lang="ko-KR" altLang="en-US" sz="1400" dirty="0">
                <a:latin typeface="Consolas" panose="020B0609020204030204" pitchFamily="49" charset="0"/>
              </a:rPr>
              <a:t>과 </a:t>
            </a:r>
            <a:r>
              <a:rPr lang="en-US" altLang="ko-KR" sz="1400" dirty="0">
                <a:latin typeface="Consolas" panose="020B0609020204030204" pitchFamily="49" charset="0"/>
              </a:rPr>
              <a:t>str4</a:t>
            </a:r>
            <a:r>
              <a:rPr lang="ko-KR" altLang="en-US" sz="1400" dirty="0">
                <a:latin typeface="Consolas" panose="020B0609020204030204" pitchFamily="49" charset="0"/>
              </a:rPr>
              <a:t>는 동일 인스턴스 참조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else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System.out.println("str3</a:t>
            </a:r>
            <a:r>
              <a:rPr lang="ko-KR" altLang="en-US" sz="1400" dirty="0">
                <a:latin typeface="Consolas" panose="020B0609020204030204" pitchFamily="49" charset="0"/>
              </a:rPr>
              <a:t>과 </a:t>
            </a:r>
            <a:r>
              <a:rPr lang="en-US" altLang="ko-KR" sz="1400" dirty="0">
                <a:latin typeface="Consolas" panose="020B0609020204030204" pitchFamily="49" charset="0"/>
              </a:rPr>
              <a:t>str4</a:t>
            </a:r>
            <a:r>
              <a:rPr lang="ko-KR" altLang="en-US" sz="1400" dirty="0">
                <a:latin typeface="Consolas" panose="020B0609020204030204" pitchFamily="49" charset="0"/>
              </a:rPr>
              <a:t>는 다른 인스턴스 참조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D24C6A-B3DF-4CFD-8DD7-B3D6AEEFF155}"/>
              </a:ext>
            </a:extLst>
          </p:cNvPr>
          <p:cNvSpPr/>
          <p:nvPr/>
        </p:nvSpPr>
        <p:spPr>
          <a:xfrm>
            <a:off x="2572165" y="3136860"/>
            <a:ext cx="2857964" cy="353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참조변수의 참조 값 비교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9A9C7-28E3-4109-B01B-E9EF6112F048}"/>
              </a:ext>
            </a:extLst>
          </p:cNvPr>
          <p:cNvSpPr/>
          <p:nvPr/>
        </p:nvSpPr>
        <p:spPr>
          <a:xfrm>
            <a:off x="2572165" y="4338103"/>
            <a:ext cx="2857964" cy="353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참조변수의 참조 값 비교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FCBE96-8CCC-4DB0-9608-ECAC581D2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180" y="1641435"/>
            <a:ext cx="40005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43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인스턴스는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Immutable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514AE5-D22E-414F-89AF-66532469F547}"/>
              </a:ext>
            </a:extLst>
          </p:cNvPr>
          <p:cNvSpPr/>
          <p:nvPr/>
        </p:nvSpPr>
        <p:spPr>
          <a:xfrm>
            <a:off x="1193531" y="1749404"/>
            <a:ext cx="875010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>
                <a:latin typeface="+mn-ea"/>
              </a:rPr>
              <a:t>String </a:t>
            </a:r>
            <a:r>
              <a:rPr lang="ko-KR" altLang="en-US" sz="1700" dirty="0">
                <a:latin typeface="+mn-ea"/>
              </a:rPr>
              <a:t>인스턴스는 </a:t>
            </a:r>
            <a:r>
              <a:rPr lang="en-US" altLang="ko-KR" sz="1700" dirty="0">
                <a:solidFill>
                  <a:srgbClr val="E1300D"/>
                </a:solidFill>
                <a:latin typeface="+mn-ea"/>
              </a:rPr>
              <a:t>Immutable </a:t>
            </a:r>
            <a:r>
              <a:rPr lang="ko-KR" altLang="en-US" sz="1700" dirty="0">
                <a:solidFill>
                  <a:srgbClr val="E1300D"/>
                </a:solidFill>
                <a:latin typeface="+mn-ea"/>
              </a:rPr>
              <a:t>인스턴스</a:t>
            </a:r>
            <a:r>
              <a:rPr lang="en-US" altLang="ko-KR" sz="1700" dirty="0">
                <a:solidFill>
                  <a:srgbClr val="E1300D"/>
                </a:solidFill>
                <a:latin typeface="+mn-ea"/>
              </a:rPr>
              <a:t>! </a:t>
            </a: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+mn-ea"/>
              </a:rPr>
              <a:t>따라서 생성되는 인스턴스의 수를 </a:t>
            </a:r>
            <a:r>
              <a:rPr lang="ko-KR" altLang="en-US" sz="1700" dirty="0">
                <a:solidFill>
                  <a:srgbClr val="E1300D"/>
                </a:solidFill>
                <a:latin typeface="+mn-ea"/>
              </a:rPr>
              <a:t>최소화</a:t>
            </a:r>
            <a:r>
              <a:rPr lang="ko-KR" altLang="en-US" sz="1700" dirty="0">
                <a:latin typeface="+mn-ea"/>
              </a:rPr>
              <a:t> 한다</a:t>
            </a:r>
            <a:r>
              <a:rPr lang="en-US" altLang="ko-KR" sz="1700" dirty="0">
                <a:latin typeface="+mn-ea"/>
              </a:rPr>
              <a:t>.</a:t>
            </a:r>
            <a:endParaRPr lang="ko-KR" altLang="en-US" sz="1700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13CBE5-43A7-4523-A36F-1840B5D01F65}"/>
              </a:ext>
            </a:extLst>
          </p:cNvPr>
          <p:cNvSpPr/>
          <p:nvPr/>
        </p:nvSpPr>
        <p:spPr>
          <a:xfrm>
            <a:off x="6253083" y="2938673"/>
            <a:ext cx="4621238" cy="1434451"/>
          </a:xfrm>
          <a:prstGeom prst="rect">
            <a:avLst/>
          </a:prstGeom>
          <a:solidFill>
            <a:schemeClr val="tx2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505337-29A0-4A49-BC49-27AB09441151}"/>
              </a:ext>
            </a:extLst>
          </p:cNvPr>
          <p:cNvSpPr/>
          <p:nvPr/>
        </p:nvSpPr>
        <p:spPr>
          <a:xfrm>
            <a:off x="1193530" y="2938672"/>
            <a:ext cx="4648965" cy="1434451"/>
          </a:xfrm>
          <a:prstGeom prst="rect">
            <a:avLst/>
          </a:prstGeom>
          <a:solidFill>
            <a:schemeClr val="tx2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F97ABF-6B97-41F9-806F-707251B190D8}"/>
              </a:ext>
            </a:extLst>
          </p:cNvPr>
          <p:cNvSpPr/>
          <p:nvPr/>
        </p:nvSpPr>
        <p:spPr>
          <a:xfrm>
            <a:off x="1193531" y="2952068"/>
            <a:ext cx="4932949" cy="1351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str1 = "Simple String";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str2 = str1;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. . . 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349886-C861-4A39-824D-23506D231FCE}"/>
              </a:ext>
            </a:extLst>
          </p:cNvPr>
          <p:cNvSpPr/>
          <p:nvPr/>
        </p:nvSpPr>
        <p:spPr>
          <a:xfrm>
            <a:off x="6253083" y="2952069"/>
            <a:ext cx="48744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str1 = "Simple String";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str2 = new String("Simple String");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. . . 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B25278-EB1B-45A7-85D7-B10F8DE948D7}"/>
              </a:ext>
            </a:extLst>
          </p:cNvPr>
          <p:cNvSpPr/>
          <p:nvPr/>
        </p:nvSpPr>
        <p:spPr>
          <a:xfrm>
            <a:off x="1193531" y="4811165"/>
            <a:ext cx="8750104" cy="434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latin typeface="+mn-ea"/>
              </a:rPr>
              <a:t>이후로 두 코드에 어떠한 차이점을 부여할 수 있겠는가</a:t>
            </a:r>
            <a:r>
              <a:rPr lang="en-US" altLang="ko-KR" sz="1700" dirty="0">
                <a:latin typeface="+mn-ea"/>
              </a:rPr>
              <a:t>? (</a:t>
            </a:r>
            <a:r>
              <a:rPr lang="ko-KR" altLang="en-US" sz="1700" dirty="0">
                <a:latin typeface="+mn-ea"/>
              </a:rPr>
              <a:t>사실상 차이가 없다는 의미</a:t>
            </a:r>
            <a:r>
              <a:rPr lang="en-US" altLang="ko-KR" sz="1700" dirty="0">
                <a:latin typeface="+mn-ea"/>
              </a:rPr>
              <a:t>)</a:t>
            </a:r>
            <a:endParaRPr lang="ko-KR" altLang="en-US" sz="1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7583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기반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switch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 구성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EA7E96-7949-4774-B4B0-00EA2B4C4387}"/>
              </a:ext>
            </a:extLst>
          </p:cNvPr>
          <p:cNvSpPr/>
          <p:nvPr/>
        </p:nvSpPr>
        <p:spPr>
          <a:xfrm>
            <a:off x="1097280" y="1735911"/>
            <a:ext cx="5924721" cy="4042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String str = "two";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switch(str)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case 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"one"</a:t>
            </a:r>
            <a:r>
              <a:rPr lang="en-US" altLang="ko-KR" sz="1500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System.out.println("one");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break;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case 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"two"</a:t>
            </a:r>
            <a:r>
              <a:rPr lang="en-US" altLang="ko-KR" sz="1500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System.out.println("two");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break;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default: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System.out.println("default");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229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11-3. String</a:t>
            </a:r>
            <a:r>
              <a:rPr lang="ko-KR" altLang="en-US" sz="4000" dirty="0">
                <a:solidFill>
                  <a:schemeClr val="tx2"/>
                </a:solidFill>
              </a:rPr>
              <a:t> 클래스의 메소드 </a:t>
            </a:r>
            <a:endParaRPr lang="ko-KR" altLang="en-US" sz="3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078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문자열 연결시키기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A3296C-E169-4D77-86CE-04DD0B3514E8}"/>
              </a:ext>
            </a:extLst>
          </p:cNvPr>
          <p:cNvSpPr/>
          <p:nvPr/>
        </p:nvSpPr>
        <p:spPr>
          <a:xfrm>
            <a:off x="1193531" y="2105153"/>
            <a:ext cx="60032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dirty="0" err="1">
                <a:latin typeface="Consolas" panose="020B0609020204030204" pitchFamily="49" charset="0"/>
              </a:rPr>
              <a:t>StringConcat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String st1 = "Coffee";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String st2 = "Bread";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String st3 = st1.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concat</a:t>
            </a:r>
            <a:r>
              <a:rPr lang="en-US" altLang="ko-KR" sz="1600" dirty="0">
                <a:latin typeface="Consolas" panose="020B0609020204030204" pitchFamily="49" charset="0"/>
              </a:rPr>
              <a:t>(st2);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System.out.println(st3);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String st4 = "</a:t>
            </a:r>
            <a:r>
              <a:rPr lang="en-US" altLang="ko-KR" sz="1600" dirty="0" err="1">
                <a:latin typeface="Consolas" panose="020B0609020204030204" pitchFamily="49" charset="0"/>
              </a:rPr>
              <a:t>Fresh".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concat</a:t>
            </a:r>
            <a:r>
              <a:rPr lang="en-US" altLang="ko-KR" sz="1600" dirty="0">
                <a:latin typeface="Consolas" panose="020B0609020204030204" pitchFamily="49" charset="0"/>
              </a:rPr>
              <a:t>(st3);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System.out.println(st4);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F29611-C68B-4DA6-B331-4B1F779E8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3080717"/>
            <a:ext cx="41910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58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문자열의 일부 추출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813AEA-EEBE-429C-8F05-7DEABFCE2A17}"/>
              </a:ext>
            </a:extLst>
          </p:cNvPr>
          <p:cNvSpPr/>
          <p:nvPr/>
        </p:nvSpPr>
        <p:spPr>
          <a:xfrm>
            <a:off x="1193531" y="174086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String str = "</a:t>
            </a:r>
            <a:r>
              <a:rPr lang="en-US" altLang="ko-KR" sz="1700" dirty="0" err="1">
                <a:latin typeface="Consolas" panose="020B0609020204030204" pitchFamily="49" charset="0"/>
              </a:rPr>
              <a:t>abcdefg</a:t>
            </a:r>
            <a:r>
              <a:rPr lang="en-US" altLang="ko-KR" sz="1700" dirty="0">
                <a:latin typeface="Consolas" panose="020B0609020204030204" pitchFamily="49" charset="0"/>
              </a:rPr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700" dirty="0" err="1">
                <a:latin typeface="Consolas" panose="020B0609020204030204" pitchFamily="49" charset="0"/>
              </a:rPr>
              <a:t>str.</a:t>
            </a:r>
            <a:r>
              <a:rPr lang="en-US" altLang="ko-KR" sz="1700" dirty="0" err="1">
                <a:solidFill>
                  <a:srgbClr val="E1300D"/>
                </a:solidFill>
                <a:latin typeface="Consolas" panose="020B0609020204030204" pitchFamily="49" charset="0"/>
              </a:rPr>
              <a:t>substring</a:t>
            </a:r>
            <a:r>
              <a:rPr lang="en-US" altLang="ko-KR" sz="1700" dirty="0">
                <a:latin typeface="Consolas" panose="020B0609020204030204" pitchFamily="49" charset="0"/>
              </a:rPr>
              <a:t>(2);    </a:t>
            </a:r>
            <a:endParaRPr lang="ko-KR" altLang="en-US" sz="17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308F88-F4FD-4CB9-9F8E-10CBF4B9C556}"/>
              </a:ext>
            </a:extLst>
          </p:cNvPr>
          <p:cNvSpPr/>
          <p:nvPr/>
        </p:nvSpPr>
        <p:spPr>
          <a:xfrm>
            <a:off x="1193531" y="2803839"/>
            <a:ext cx="6096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500" dirty="0">
                <a:latin typeface="YDVYMjOStd12"/>
              </a:rPr>
              <a:t>인덱스 </a:t>
            </a:r>
            <a:r>
              <a:rPr lang="en-US" altLang="ko-KR" sz="1500" dirty="0">
                <a:latin typeface="Consolas" panose="020B0609020204030204" pitchFamily="49" charset="0"/>
              </a:rPr>
              <a:t>2 </a:t>
            </a:r>
            <a:r>
              <a:rPr lang="ko-KR" altLang="en-US" sz="1500" dirty="0">
                <a:latin typeface="YDVYMjOStd12"/>
              </a:rPr>
              <a:t>이후의 내용으로 이뤄진 문자열 </a:t>
            </a:r>
            <a:r>
              <a:rPr lang="en-US" altLang="ko-KR" sz="1500" dirty="0">
                <a:latin typeface="Consolas" panose="020B0609020204030204" pitchFamily="49" charset="0"/>
              </a:rPr>
              <a:t>"</a:t>
            </a:r>
            <a:r>
              <a:rPr lang="en-US" altLang="ko-KR" sz="1500" dirty="0" err="1">
                <a:latin typeface="Consolas" panose="020B0609020204030204" pitchFamily="49" charset="0"/>
              </a:rPr>
              <a:t>cdefg</a:t>
            </a:r>
            <a:r>
              <a:rPr lang="en-US" altLang="ko-KR" sz="1500" dirty="0">
                <a:latin typeface="Consolas" panose="020B0609020204030204" pitchFamily="49" charset="0"/>
              </a:rPr>
              <a:t>" </a:t>
            </a:r>
            <a:r>
              <a:rPr lang="ko-KR" altLang="en-US" sz="1500" dirty="0">
                <a:latin typeface="YDVYMjOStd12"/>
              </a:rPr>
              <a:t>반환</a:t>
            </a:r>
            <a:endParaRPr lang="ko-KR" altLang="en-US" sz="1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00FD01-2ED9-4CC8-BF44-361E33A039F4}"/>
              </a:ext>
            </a:extLst>
          </p:cNvPr>
          <p:cNvSpPr/>
          <p:nvPr/>
        </p:nvSpPr>
        <p:spPr>
          <a:xfrm>
            <a:off x="1193531" y="4113000"/>
            <a:ext cx="6096000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String str = "</a:t>
            </a:r>
            <a:r>
              <a:rPr lang="en-US" altLang="ko-KR" sz="1700" dirty="0" err="1">
                <a:latin typeface="Consolas" panose="020B0609020204030204" pitchFamily="49" charset="0"/>
              </a:rPr>
              <a:t>abcdefg</a:t>
            </a:r>
            <a:r>
              <a:rPr lang="en-US" altLang="ko-KR" sz="1700" dirty="0">
                <a:latin typeface="Consolas" panose="020B0609020204030204" pitchFamily="49" charset="0"/>
              </a:rPr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700" dirty="0" err="1">
                <a:latin typeface="Consolas" panose="020B0609020204030204" pitchFamily="49" charset="0"/>
              </a:rPr>
              <a:t>str.</a:t>
            </a:r>
            <a:r>
              <a:rPr lang="en-US" altLang="ko-KR" sz="1700" dirty="0" err="1">
                <a:solidFill>
                  <a:srgbClr val="E1300D"/>
                </a:solidFill>
                <a:latin typeface="Consolas" panose="020B0609020204030204" pitchFamily="49" charset="0"/>
              </a:rPr>
              <a:t>substring</a:t>
            </a:r>
            <a:r>
              <a:rPr lang="en-US" altLang="ko-KR" sz="1700" dirty="0">
                <a:latin typeface="Consolas" panose="020B0609020204030204" pitchFamily="49" charset="0"/>
              </a:rPr>
              <a:t>(2, 4);</a:t>
            </a:r>
            <a:endParaRPr lang="ko-KR" altLang="en-US" sz="17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D19F25-5A0E-489E-AB2B-6CC0CAC48B64}"/>
              </a:ext>
            </a:extLst>
          </p:cNvPr>
          <p:cNvSpPr/>
          <p:nvPr/>
        </p:nvSpPr>
        <p:spPr>
          <a:xfrm>
            <a:off x="1193531" y="5179151"/>
            <a:ext cx="412805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dirty="0">
                <a:latin typeface="Consolas" panose="020B0609020204030204" pitchFamily="49" charset="0"/>
              </a:rPr>
              <a:t>인덱스 </a:t>
            </a:r>
            <a:r>
              <a:rPr lang="en-US" altLang="ko-KR" sz="1500" dirty="0">
                <a:latin typeface="Consolas" panose="020B0609020204030204" pitchFamily="49" charset="0"/>
              </a:rPr>
              <a:t>2 ~ 3</a:t>
            </a:r>
            <a:r>
              <a:rPr lang="ko-KR" altLang="en-US" sz="1500" dirty="0">
                <a:latin typeface="Consolas" panose="020B0609020204030204" pitchFamily="49" charset="0"/>
              </a:rPr>
              <a:t>에 위치한 내용의 문자열 반환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E97C36-E776-451D-981F-8CD359041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305" y="1752859"/>
            <a:ext cx="4114378" cy="807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8856A1-83C6-48CB-A994-CFCBAC01D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305" y="4086462"/>
            <a:ext cx="4114378" cy="8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21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6808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문자열의 내용 비교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88719" y="79962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F6E9A5-D69C-4763-B857-9C894DFD8C78}"/>
              </a:ext>
            </a:extLst>
          </p:cNvPr>
          <p:cNvSpPr/>
          <p:nvPr/>
        </p:nvSpPr>
        <p:spPr>
          <a:xfrm>
            <a:off x="1097280" y="961291"/>
            <a:ext cx="5883965" cy="5387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String st1 = "Lexicographically";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String st2 = "lexicographically";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int </a:t>
            </a:r>
            <a:r>
              <a:rPr lang="en-US" altLang="ko-KR" sz="1300" dirty="0" err="1">
                <a:latin typeface="Consolas" panose="020B0609020204030204" pitchFamily="49" charset="0"/>
              </a:rPr>
              <a:t>cmp</a:t>
            </a:r>
            <a:r>
              <a:rPr lang="en-US" altLang="ko-KR" sz="13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if(st1.</a:t>
            </a:r>
            <a:r>
              <a:rPr lang="en-US" altLang="ko-KR" sz="1300" dirty="0">
                <a:solidFill>
                  <a:srgbClr val="E1300D"/>
                </a:solidFill>
                <a:latin typeface="Consolas" panose="020B0609020204030204" pitchFamily="49" charset="0"/>
              </a:rPr>
              <a:t>equals</a:t>
            </a:r>
            <a:r>
              <a:rPr lang="en-US" altLang="ko-KR" sz="1300" dirty="0">
                <a:latin typeface="Consolas" panose="020B0609020204030204" pitchFamily="49" charset="0"/>
              </a:rPr>
              <a:t>(st2))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300" dirty="0">
                <a:latin typeface="YDVYMjOStd12"/>
              </a:rPr>
              <a:t>두 문자열은 같습니다</a:t>
            </a:r>
            <a:r>
              <a:rPr lang="en-US" altLang="ko-KR" sz="1300" dirty="0">
                <a:latin typeface="Consolas" panose="020B0609020204030204" pitchFamily="49" charset="0"/>
              </a:rPr>
              <a:t>.");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else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300" dirty="0">
                <a:latin typeface="YDVYMjOStd12"/>
              </a:rPr>
              <a:t>두 문자열은 다릅니다</a:t>
            </a:r>
            <a:r>
              <a:rPr lang="en-US" altLang="ko-KR" sz="1300" dirty="0">
                <a:latin typeface="Consolas" panose="020B0609020204030204" pitchFamily="49" charset="0"/>
              </a:rPr>
              <a:t>.");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latin typeface="Consolas" panose="020B0609020204030204" pitchFamily="49" charset="0"/>
              </a:rPr>
              <a:t>cmp</a:t>
            </a:r>
            <a:r>
              <a:rPr lang="en-US" altLang="ko-KR" sz="1300" dirty="0">
                <a:latin typeface="Consolas" panose="020B0609020204030204" pitchFamily="49" charset="0"/>
              </a:rPr>
              <a:t> = st1.</a:t>
            </a:r>
            <a:r>
              <a:rPr lang="en-US" altLang="ko-KR" sz="1300" dirty="0">
                <a:solidFill>
                  <a:srgbClr val="E1300D"/>
                </a:solidFill>
                <a:latin typeface="Consolas" panose="020B0609020204030204" pitchFamily="49" charset="0"/>
              </a:rPr>
              <a:t>compareTo</a:t>
            </a:r>
            <a:r>
              <a:rPr lang="en-US" altLang="ko-KR" sz="1300" dirty="0">
                <a:latin typeface="Consolas" panose="020B0609020204030204" pitchFamily="49" charset="0"/>
              </a:rPr>
              <a:t>(st2);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if(</a:t>
            </a:r>
            <a:r>
              <a:rPr lang="en-US" altLang="ko-KR" sz="1300" dirty="0" err="1">
                <a:latin typeface="Consolas" panose="020B0609020204030204" pitchFamily="49" charset="0"/>
              </a:rPr>
              <a:t>cmp</a:t>
            </a:r>
            <a:r>
              <a:rPr lang="en-US" altLang="ko-KR" sz="1300" dirty="0">
                <a:latin typeface="Consolas" panose="020B0609020204030204" pitchFamily="49" charset="0"/>
              </a:rPr>
              <a:t> == 0)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300" dirty="0">
                <a:latin typeface="YDVYMjOStd12"/>
              </a:rPr>
              <a:t>두 문자열은 일치합니다</a:t>
            </a:r>
            <a:r>
              <a:rPr lang="en-US" altLang="ko-KR" sz="1300" dirty="0">
                <a:latin typeface="Consolas" panose="020B0609020204030204" pitchFamily="49" charset="0"/>
              </a:rPr>
              <a:t>.");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else if (</a:t>
            </a:r>
            <a:r>
              <a:rPr lang="en-US" altLang="ko-KR" sz="1300" dirty="0" err="1">
                <a:latin typeface="Consolas" panose="020B0609020204030204" pitchFamily="49" charset="0"/>
              </a:rPr>
              <a:t>cmp</a:t>
            </a:r>
            <a:r>
              <a:rPr lang="en-US" altLang="ko-KR" sz="1300" dirty="0">
                <a:latin typeface="Consolas" panose="020B0609020204030204" pitchFamily="49" charset="0"/>
              </a:rPr>
              <a:t> &lt; 0)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300" dirty="0">
                <a:latin typeface="YDVYMjOStd12"/>
              </a:rPr>
              <a:t>사전의 앞에 위치하는 문자</a:t>
            </a:r>
            <a:r>
              <a:rPr lang="en-US" altLang="ko-KR" sz="1300" dirty="0">
                <a:latin typeface="Consolas" panose="020B0609020204030204" pitchFamily="49" charset="0"/>
              </a:rPr>
              <a:t>: " + st1);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else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300" dirty="0">
                <a:latin typeface="YDVYMjOStd12"/>
              </a:rPr>
              <a:t>사전의 앞에 위치하는 문자</a:t>
            </a:r>
            <a:r>
              <a:rPr lang="en-US" altLang="ko-KR" sz="1300" dirty="0">
                <a:latin typeface="Consolas" panose="020B0609020204030204" pitchFamily="49" charset="0"/>
              </a:rPr>
              <a:t>: " + st2);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if(st1.</a:t>
            </a:r>
            <a:r>
              <a:rPr lang="en-US" altLang="ko-KR" sz="1300" dirty="0">
                <a:solidFill>
                  <a:srgbClr val="E1300D"/>
                </a:solidFill>
                <a:latin typeface="Consolas" panose="020B0609020204030204" pitchFamily="49" charset="0"/>
              </a:rPr>
              <a:t>compareToIgnoreCase</a:t>
            </a:r>
            <a:r>
              <a:rPr lang="en-US" altLang="ko-KR" sz="1300" dirty="0">
                <a:latin typeface="Consolas" panose="020B0609020204030204" pitchFamily="49" charset="0"/>
              </a:rPr>
              <a:t>(st2) == 0)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300" dirty="0">
                <a:latin typeface="YDVYMjOStd12"/>
              </a:rPr>
              <a:t>두 문자열은 같습니다</a:t>
            </a:r>
            <a:r>
              <a:rPr lang="en-US" altLang="ko-KR" sz="1300" dirty="0">
                <a:latin typeface="Consolas" panose="020B0609020204030204" pitchFamily="49" charset="0"/>
              </a:rPr>
              <a:t>.");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else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300" dirty="0">
                <a:latin typeface="YDVYMjOStd12"/>
              </a:rPr>
              <a:t>두 문자열은 다릅니다</a:t>
            </a:r>
            <a:r>
              <a:rPr lang="en-US" altLang="ko-KR" sz="1300" dirty="0">
                <a:latin typeface="Consolas" panose="020B0609020204030204" pitchFamily="49" charset="0"/>
              </a:rPr>
              <a:t>.");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31D0D8-EA0C-4FD6-ACBE-8E4290977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580" y="1326874"/>
            <a:ext cx="42291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84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기본 자료형의 값을 문자열로 바꾸기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089C7C0-3961-4C88-8901-572A1E6744AE}"/>
              </a:ext>
            </a:extLst>
          </p:cNvPr>
          <p:cNvSpPr/>
          <p:nvPr/>
        </p:nvSpPr>
        <p:spPr>
          <a:xfrm>
            <a:off x="1193531" y="172760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double e = 2.718281;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String se = String.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valueOf</a:t>
            </a:r>
            <a:r>
              <a:rPr lang="en-US" altLang="ko-KR" dirty="0">
                <a:latin typeface="Consolas" panose="020B0609020204030204" pitchFamily="49" charset="0"/>
              </a:rPr>
              <a:t>(e);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5D35AB-5444-47BF-A4BE-14C417C848D6}"/>
              </a:ext>
            </a:extLst>
          </p:cNvPr>
          <p:cNvSpPr/>
          <p:nvPr/>
        </p:nvSpPr>
        <p:spPr>
          <a:xfrm>
            <a:off x="6096000" y="1727609"/>
            <a:ext cx="479728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002060"/>
                </a:solidFill>
                <a:latin typeface="Consolas" panose="020B0609020204030204" pitchFamily="49" charset="0"/>
              </a:rPr>
              <a:t>static String valueOf(boolean b)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002060"/>
                </a:solidFill>
                <a:latin typeface="Consolas" panose="020B0609020204030204" pitchFamily="49" charset="0"/>
              </a:rPr>
              <a:t>static String valueOf(char c)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002060"/>
                </a:solidFill>
                <a:latin typeface="Consolas" panose="020B0609020204030204" pitchFamily="49" charset="0"/>
              </a:rPr>
              <a:t>static String valueOf(double d)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002060"/>
                </a:solidFill>
                <a:latin typeface="Consolas" panose="020B0609020204030204" pitchFamily="49" charset="0"/>
              </a:rPr>
              <a:t>static String valueOf(float f)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002060"/>
                </a:solidFill>
                <a:latin typeface="Consolas" panose="020B0609020204030204" pitchFamily="49" charset="0"/>
              </a:rPr>
              <a:t>static String valueOf(int i)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002060"/>
                </a:solidFill>
                <a:latin typeface="Consolas" panose="020B0609020204030204" pitchFamily="49" charset="0"/>
              </a:rPr>
              <a:t>static String valueOf(long l)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01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11-1. </a:t>
            </a:r>
            <a:r>
              <a:rPr lang="ko-KR" altLang="en-US" sz="4400" dirty="0">
                <a:solidFill>
                  <a:schemeClr val="tx2"/>
                </a:solidFill>
              </a:rPr>
              <a:t>메소드 오버로딩</a:t>
            </a: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문자열 대상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연산과 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+=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연산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76AB1C-E158-4660-95D5-33083C9B587E}"/>
              </a:ext>
            </a:extLst>
          </p:cNvPr>
          <p:cNvSpPr/>
          <p:nvPr/>
        </p:nvSpPr>
        <p:spPr>
          <a:xfrm>
            <a:off x="3361752" y="1601972"/>
            <a:ext cx="1819847" cy="417157"/>
          </a:xfrm>
          <a:prstGeom prst="rect">
            <a:avLst/>
          </a:prstGeom>
          <a:solidFill>
            <a:schemeClr val="tx2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121187-63A2-497F-9FEB-D67F797DA0AC}"/>
              </a:ext>
            </a:extLst>
          </p:cNvPr>
          <p:cNvSpPr/>
          <p:nvPr/>
        </p:nvSpPr>
        <p:spPr>
          <a:xfrm>
            <a:off x="3370565" y="2772294"/>
            <a:ext cx="2486896" cy="417157"/>
          </a:xfrm>
          <a:prstGeom prst="rect">
            <a:avLst/>
          </a:prstGeom>
          <a:solidFill>
            <a:schemeClr val="tx2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B52DC8-6BDA-4E4B-A7E1-A249ADA882DD}"/>
              </a:ext>
            </a:extLst>
          </p:cNvPr>
          <p:cNvSpPr/>
          <p:nvPr/>
        </p:nvSpPr>
        <p:spPr>
          <a:xfrm>
            <a:off x="1193531" y="1680575"/>
            <a:ext cx="43364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System.out.println("funny"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600" dirty="0">
                <a:latin typeface="Consolas" panose="020B0609020204030204" pitchFamily="49" charset="0"/>
              </a:rPr>
              <a:t> "camp");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326E6B-D3AD-47DD-B683-D4815608089D}"/>
              </a:ext>
            </a:extLst>
          </p:cNvPr>
          <p:cNvSpPr/>
          <p:nvPr/>
        </p:nvSpPr>
        <p:spPr>
          <a:xfrm>
            <a:off x="1193531" y="2811596"/>
            <a:ext cx="50097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System.out.println("</a:t>
            </a:r>
            <a:r>
              <a:rPr lang="en-US" altLang="ko-KR" sz="1600" dirty="0" err="1">
                <a:latin typeface="Consolas" panose="020B0609020204030204" pitchFamily="49" charset="0"/>
              </a:rPr>
              <a:t>funny".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concat</a:t>
            </a:r>
            <a:r>
              <a:rPr lang="en-US" altLang="ko-KR" sz="1600" dirty="0">
                <a:latin typeface="Consolas" panose="020B0609020204030204" pitchFamily="49" charset="0"/>
              </a:rPr>
              <a:t>("camp"));</a:t>
            </a:r>
            <a:endParaRPr lang="ko-KR" altLang="en-US" sz="16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E1CD73E-C2BC-4790-9F1B-8ACAB7B54A5D}"/>
              </a:ext>
            </a:extLst>
          </p:cNvPr>
          <p:cNvCxnSpPr/>
          <p:nvPr/>
        </p:nvCxnSpPr>
        <p:spPr>
          <a:xfrm>
            <a:off x="4320209" y="2093844"/>
            <a:ext cx="0" cy="6519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628E44-938C-458B-BFE2-659F9545CC9E}"/>
              </a:ext>
            </a:extLst>
          </p:cNvPr>
          <p:cNvSpPr/>
          <p:nvPr/>
        </p:nvSpPr>
        <p:spPr>
          <a:xfrm>
            <a:off x="4348345" y="2256682"/>
            <a:ext cx="28965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>
                <a:latin typeface="+mn-ea"/>
              </a:rPr>
              <a:t>컴파일러에 의한 자동 변환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6908A1-BEA7-412C-8FC5-BCDAE2B51546}"/>
              </a:ext>
            </a:extLst>
          </p:cNvPr>
          <p:cNvSpPr/>
          <p:nvPr/>
        </p:nvSpPr>
        <p:spPr>
          <a:xfrm>
            <a:off x="1281732" y="4291697"/>
            <a:ext cx="1819847" cy="417157"/>
          </a:xfrm>
          <a:prstGeom prst="rect">
            <a:avLst/>
          </a:prstGeom>
          <a:solidFill>
            <a:schemeClr val="tx2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D153D2-952F-48E9-AD59-A0A4B3CC71ED}"/>
              </a:ext>
            </a:extLst>
          </p:cNvPr>
          <p:cNvSpPr/>
          <p:nvPr/>
        </p:nvSpPr>
        <p:spPr>
          <a:xfrm>
            <a:off x="1281732" y="5160456"/>
            <a:ext cx="2486896" cy="417157"/>
          </a:xfrm>
          <a:prstGeom prst="rect">
            <a:avLst/>
          </a:prstGeom>
          <a:solidFill>
            <a:schemeClr val="tx2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B9C02E8-7B92-4A40-AB87-347A24651ED2}"/>
              </a:ext>
            </a:extLst>
          </p:cNvPr>
          <p:cNvCxnSpPr>
            <a:cxnSpLocks/>
          </p:cNvCxnSpPr>
          <p:nvPr/>
        </p:nvCxnSpPr>
        <p:spPr>
          <a:xfrm>
            <a:off x="2176670" y="4783014"/>
            <a:ext cx="0" cy="3352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ECB64B-0F39-4FB9-BF1D-41AB48BC8D79}"/>
              </a:ext>
            </a:extLst>
          </p:cNvPr>
          <p:cNvSpPr/>
          <p:nvPr/>
        </p:nvSpPr>
        <p:spPr>
          <a:xfrm>
            <a:off x="1272209" y="382328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String str = "funny";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str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latin typeface="Consolas" panose="020B0609020204030204" pitchFamily="49" charset="0"/>
              </a:rPr>
              <a:t> "camp";    // str = str + "camp"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str </a:t>
            </a:r>
            <a:r>
              <a:rPr lang="en-US" altLang="ko-KR" dirty="0">
                <a:solidFill>
                  <a:srgbClr val="FF0000"/>
                </a:solidFill>
              </a:rPr>
              <a:t>=</a:t>
            </a:r>
            <a:r>
              <a:rPr lang="en-US" altLang="ko-KR" dirty="0"/>
              <a:t> </a:t>
            </a:r>
            <a:r>
              <a:rPr lang="en-US" altLang="ko-KR" dirty="0" err="1"/>
              <a:t>str.</a:t>
            </a:r>
            <a:r>
              <a:rPr lang="en-US" altLang="ko-KR" dirty="0" err="1">
                <a:solidFill>
                  <a:srgbClr val="FF0000"/>
                </a:solidFill>
              </a:rPr>
              <a:t>concat</a:t>
            </a:r>
            <a:r>
              <a:rPr lang="en-US" altLang="ko-KR" dirty="0"/>
              <a:t>(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  <a:r>
              <a:rPr lang="en-US" altLang="ko-KR" dirty="0"/>
              <a:t>camp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254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문자열과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기본 자료형의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연산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2A56494-83A9-4F20-88C4-42CFCCDFB6CE}"/>
              </a:ext>
            </a:extLst>
          </p:cNvPr>
          <p:cNvCxnSpPr>
            <a:cxnSpLocks/>
          </p:cNvCxnSpPr>
          <p:nvPr/>
        </p:nvCxnSpPr>
        <p:spPr>
          <a:xfrm>
            <a:off x="3681915" y="2313521"/>
            <a:ext cx="0" cy="3352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9D8918B-7BED-420E-8971-56A631DBEB54}"/>
              </a:ext>
            </a:extLst>
          </p:cNvPr>
          <p:cNvCxnSpPr>
            <a:cxnSpLocks/>
          </p:cNvCxnSpPr>
          <p:nvPr/>
        </p:nvCxnSpPr>
        <p:spPr>
          <a:xfrm>
            <a:off x="7437980" y="4459457"/>
            <a:ext cx="0" cy="3352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9E444C-FFB0-4AF4-B146-10072FC72740}"/>
              </a:ext>
            </a:extLst>
          </p:cNvPr>
          <p:cNvSpPr/>
          <p:nvPr/>
        </p:nvSpPr>
        <p:spPr>
          <a:xfrm>
            <a:off x="2876168" y="1823855"/>
            <a:ext cx="1819847" cy="417157"/>
          </a:xfrm>
          <a:prstGeom prst="rect">
            <a:avLst/>
          </a:prstGeom>
          <a:solidFill>
            <a:schemeClr val="tx2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6A4BCF-7693-46E9-9E06-89FFC62C97C2}"/>
              </a:ext>
            </a:extLst>
          </p:cNvPr>
          <p:cNvSpPr/>
          <p:nvPr/>
        </p:nvSpPr>
        <p:spPr>
          <a:xfrm>
            <a:off x="2850918" y="2755682"/>
            <a:ext cx="2579670" cy="417157"/>
          </a:xfrm>
          <a:prstGeom prst="rect">
            <a:avLst/>
          </a:prstGeom>
          <a:solidFill>
            <a:schemeClr val="tx2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A246CC1-9D41-4344-9BA7-DA400CB823B5}"/>
              </a:ext>
            </a:extLst>
          </p:cNvPr>
          <p:cNvSpPr/>
          <p:nvPr/>
        </p:nvSpPr>
        <p:spPr>
          <a:xfrm>
            <a:off x="6615826" y="3946092"/>
            <a:ext cx="1819847" cy="417157"/>
          </a:xfrm>
          <a:prstGeom prst="rect">
            <a:avLst/>
          </a:prstGeom>
          <a:solidFill>
            <a:schemeClr val="tx2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D4921B0-250F-4ACE-BF94-382B77998CAF}"/>
              </a:ext>
            </a:extLst>
          </p:cNvPr>
          <p:cNvSpPr/>
          <p:nvPr/>
        </p:nvSpPr>
        <p:spPr>
          <a:xfrm>
            <a:off x="6590576" y="4877919"/>
            <a:ext cx="4612018" cy="417157"/>
          </a:xfrm>
          <a:prstGeom prst="rect">
            <a:avLst/>
          </a:prstGeom>
          <a:solidFill>
            <a:schemeClr val="tx2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B2DD5D-906B-42E6-9BAD-C23905434013}"/>
              </a:ext>
            </a:extLst>
          </p:cNvPr>
          <p:cNvSpPr/>
          <p:nvPr/>
        </p:nvSpPr>
        <p:spPr>
          <a:xfrm>
            <a:off x="1193531" y="1871680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String str = "age: " + 17;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5FB50A8-5FB8-49B2-AFDB-54F782FF11EE}"/>
              </a:ext>
            </a:extLst>
          </p:cNvPr>
          <p:cNvSpPr/>
          <p:nvPr/>
        </p:nvSpPr>
        <p:spPr>
          <a:xfrm>
            <a:off x="1193531" y="2747235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String str = "age: ".concat(17);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BC443A-7012-44C1-A361-99167AD3BFE0}"/>
              </a:ext>
            </a:extLst>
          </p:cNvPr>
          <p:cNvSpPr/>
          <p:nvPr/>
        </p:nvSpPr>
        <p:spPr>
          <a:xfrm>
            <a:off x="4939341" y="3982995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String str = "age: " + 17;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472B3A-B48C-46C3-B3D3-C7A04255E63F}"/>
              </a:ext>
            </a:extLst>
          </p:cNvPr>
          <p:cNvSpPr/>
          <p:nvPr/>
        </p:nvSpPr>
        <p:spPr>
          <a:xfrm>
            <a:off x="4939341" y="4925744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String str = "age: ".concat(String.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valueOf</a:t>
            </a:r>
            <a:r>
              <a:rPr lang="en-US" altLang="ko-KR" dirty="0">
                <a:latin typeface="Consolas" panose="020B0609020204030204" pitchFamily="49" charset="0"/>
              </a:rPr>
              <a:t>(17));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1A38EB-E29F-418D-A06A-E253FBCE148D}"/>
              </a:ext>
            </a:extLst>
          </p:cNvPr>
          <p:cNvSpPr/>
          <p:nvPr/>
        </p:nvSpPr>
        <p:spPr>
          <a:xfrm>
            <a:off x="3757955" y="2296435"/>
            <a:ext cx="108224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dirty="0">
                <a:solidFill>
                  <a:srgbClr val="FF0000"/>
                </a:solidFill>
                <a:latin typeface="+mn-ea"/>
              </a:rPr>
              <a:t>NO!</a:t>
            </a:r>
            <a:endParaRPr lang="ko-KR" altLang="en-US" sz="1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6037320-7EF4-462E-AD6E-A69DB7848F20}"/>
              </a:ext>
            </a:extLst>
          </p:cNvPr>
          <p:cNvSpPr/>
          <p:nvPr/>
        </p:nvSpPr>
        <p:spPr>
          <a:xfrm>
            <a:off x="7527333" y="4462736"/>
            <a:ext cx="108224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dirty="0">
                <a:solidFill>
                  <a:srgbClr val="FF0000"/>
                </a:solidFill>
                <a:latin typeface="+mn-ea"/>
              </a:rPr>
              <a:t>YES!</a:t>
            </a:r>
            <a:endParaRPr lang="ko-KR" altLang="en-US" sz="17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9258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concat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메소드는 이어서 호출 가능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6043FCF-E63B-47C4-AEBB-9A18CA135B4A}"/>
              </a:ext>
            </a:extLst>
          </p:cNvPr>
          <p:cNvSpPr/>
          <p:nvPr/>
        </p:nvSpPr>
        <p:spPr>
          <a:xfrm>
            <a:off x="1193531" y="1755337"/>
            <a:ext cx="7739454" cy="3267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String str = "</a:t>
            </a:r>
            <a:r>
              <a:rPr lang="en-US" altLang="ko-KR" dirty="0" err="1">
                <a:latin typeface="Consolas" panose="020B0609020204030204" pitchFamily="49" charset="0"/>
              </a:rPr>
              <a:t>AB".concat</a:t>
            </a:r>
            <a:r>
              <a:rPr lang="en-US" altLang="ko-KR" dirty="0">
                <a:latin typeface="Consolas" panose="020B0609020204030204" pitchFamily="49" charset="0"/>
              </a:rPr>
              <a:t>("CD").concat("EF");</a:t>
            </a:r>
          </a:p>
          <a:p>
            <a:pPr>
              <a:lnSpc>
                <a:spcPct val="3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→ String str = ("</a:t>
            </a:r>
            <a:r>
              <a:rPr lang="en-US" altLang="ko-KR" dirty="0" err="1">
                <a:latin typeface="Consolas" panose="020B0609020204030204" pitchFamily="49" charset="0"/>
              </a:rPr>
              <a:t>AB".concat</a:t>
            </a:r>
            <a:r>
              <a:rPr lang="en-US" altLang="ko-KR" dirty="0">
                <a:latin typeface="Consolas" panose="020B0609020204030204" pitchFamily="49" charset="0"/>
              </a:rPr>
              <a:t>("CD")).concat("EF");</a:t>
            </a:r>
          </a:p>
          <a:p>
            <a:pPr>
              <a:lnSpc>
                <a:spcPct val="3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→ String str = "</a:t>
            </a:r>
            <a:r>
              <a:rPr lang="en-US" altLang="ko-KR" dirty="0" err="1">
                <a:latin typeface="Consolas" panose="020B0609020204030204" pitchFamily="49" charset="0"/>
              </a:rPr>
              <a:t>ABCD".concat</a:t>
            </a:r>
            <a:r>
              <a:rPr lang="en-US" altLang="ko-KR" dirty="0">
                <a:latin typeface="Consolas" panose="020B0609020204030204" pitchFamily="49" charset="0"/>
              </a:rPr>
              <a:t>("EF");</a:t>
            </a:r>
          </a:p>
          <a:p>
            <a:pPr>
              <a:lnSpc>
                <a:spcPct val="3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→ String str = "ABCDEF";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777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문자열 결합의 최적화를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하지 않을 경우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D7AEA9-37BD-4876-B667-D6A561F99D91}"/>
              </a:ext>
            </a:extLst>
          </p:cNvPr>
          <p:cNvSpPr/>
          <p:nvPr/>
        </p:nvSpPr>
        <p:spPr>
          <a:xfrm>
            <a:off x="3076002" y="2275513"/>
            <a:ext cx="2944970" cy="417157"/>
          </a:xfrm>
          <a:prstGeom prst="rect">
            <a:avLst/>
          </a:prstGeom>
          <a:solidFill>
            <a:schemeClr val="tx2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436685-0A4D-4FA2-9095-FE12C5FF12AF}"/>
              </a:ext>
            </a:extLst>
          </p:cNvPr>
          <p:cNvSpPr/>
          <p:nvPr/>
        </p:nvSpPr>
        <p:spPr>
          <a:xfrm>
            <a:off x="1193531" y="4204455"/>
            <a:ext cx="10609263" cy="417157"/>
          </a:xfrm>
          <a:prstGeom prst="rect">
            <a:avLst/>
          </a:prstGeom>
          <a:solidFill>
            <a:schemeClr val="tx2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9D5C5E-4148-4EB5-983D-107A2B9BC7A1}"/>
              </a:ext>
            </a:extLst>
          </p:cNvPr>
          <p:cNvSpPr/>
          <p:nvPr/>
        </p:nvSpPr>
        <p:spPr>
          <a:xfrm>
            <a:off x="1193531" y="2127322"/>
            <a:ext cx="6077244" cy="565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String birth = "&lt;</a:t>
            </a:r>
            <a:r>
              <a:rPr lang="ko-KR" altLang="en-US" dirty="0">
                <a:latin typeface="Consolas" panose="020B0609020204030204" pitchFamily="49" charset="0"/>
              </a:rPr>
              <a:t>양</a:t>
            </a:r>
            <a:r>
              <a:rPr lang="en-US" altLang="ko-KR" dirty="0">
                <a:latin typeface="Consolas" panose="020B0609020204030204" pitchFamily="49" charset="0"/>
              </a:rPr>
              <a:t>&gt;" + 7 + '.' + 16;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5F7090-DA4B-4D76-996C-AB56D8715746}"/>
              </a:ext>
            </a:extLst>
          </p:cNvPr>
          <p:cNvSpPr/>
          <p:nvPr/>
        </p:nvSpPr>
        <p:spPr>
          <a:xfrm>
            <a:off x="1193531" y="3558179"/>
            <a:ext cx="10998469" cy="1063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String birth =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"&lt;</a:t>
            </a:r>
            <a:r>
              <a:rPr lang="ko-KR" altLang="en-US" sz="1700" dirty="0">
                <a:latin typeface="YDVYMjOStd12"/>
              </a:rPr>
              <a:t>양</a:t>
            </a:r>
            <a:r>
              <a:rPr lang="en-US" altLang="ko-KR" sz="1700" dirty="0">
                <a:latin typeface="Consolas" panose="020B0609020204030204" pitchFamily="49" charset="0"/>
              </a:rPr>
              <a:t>&gt;".concat(String.valueOf(7)).concat(String.valueOf('.')).concat(String.valueOf(16));</a:t>
            </a:r>
            <a:endParaRPr lang="ko-KR" altLang="en-US" sz="17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3C5C9A6-63CC-4530-B8BD-0A72660216B6}"/>
              </a:ext>
            </a:extLst>
          </p:cNvPr>
          <p:cNvCxnSpPr>
            <a:cxnSpLocks/>
          </p:cNvCxnSpPr>
          <p:nvPr/>
        </p:nvCxnSpPr>
        <p:spPr>
          <a:xfrm>
            <a:off x="4229639" y="2937911"/>
            <a:ext cx="0" cy="9482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9D7238-6C51-45E9-ACEC-00B5B937449A}"/>
              </a:ext>
            </a:extLst>
          </p:cNvPr>
          <p:cNvSpPr/>
          <p:nvPr/>
        </p:nvSpPr>
        <p:spPr>
          <a:xfrm>
            <a:off x="4379671" y="3009412"/>
            <a:ext cx="5204077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너무 과도한 </a:t>
            </a:r>
            <a:r>
              <a:rPr lang="en-US" altLang="ko-KR" sz="1600" dirty="0">
                <a:latin typeface="+mn-ea"/>
              </a:rPr>
              <a:t>String </a:t>
            </a:r>
            <a:r>
              <a:rPr lang="ko-KR" altLang="en-US" sz="1600" dirty="0">
                <a:latin typeface="+mn-ea"/>
              </a:rPr>
              <a:t>인스턴스 생성으로 이어진다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따라서 컴파일러는 이렇게 변환하지 않는다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1C541C-3EB4-4E61-AC80-696409DBEFC1}"/>
              </a:ext>
            </a:extLst>
          </p:cNvPr>
          <p:cNvSpPr/>
          <p:nvPr/>
        </p:nvSpPr>
        <p:spPr>
          <a:xfrm>
            <a:off x="2604302" y="4805184"/>
            <a:ext cx="797460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rgbClr val="E1300D"/>
                </a:solidFill>
                <a:latin typeface="+mn-ea"/>
              </a:rPr>
              <a:t>이 문장에서 중간에 새로 생성되는 </a:t>
            </a:r>
            <a:r>
              <a:rPr lang="en-US" altLang="ko-KR" sz="1700" dirty="0">
                <a:solidFill>
                  <a:srgbClr val="E1300D"/>
                </a:solidFill>
                <a:latin typeface="+mn-ea"/>
              </a:rPr>
              <a:t>String </a:t>
            </a:r>
            <a:r>
              <a:rPr lang="ko-KR" altLang="en-US" sz="1700" dirty="0">
                <a:solidFill>
                  <a:srgbClr val="E1300D"/>
                </a:solidFill>
                <a:latin typeface="+mn-ea"/>
              </a:rPr>
              <a:t>인스턴스의 수는</a:t>
            </a:r>
            <a:r>
              <a:rPr lang="en-US" altLang="ko-KR" sz="1700" dirty="0">
                <a:solidFill>
                  <a:srgbClr val="E1300D"/>
                </a:solidFill>
                <a:latin typeface="+mn-ea"/>
              </a:rPr>
              <a:t>? </a:t>
            </a:r>
            <a:r>
              <a:rPr lang="ko-KR" altLang="en-US" sz="1700" dirty="0">
                <a:solidFill>
                  <a:srgbClr val="E1300D"/>
                </a:solidFill>
                <a:latin typeface="+mn-ea"/>
              </a:rPr>
              <a:t>많다</a:t>
            </a:r>
            <a:r>
              <a:rPr lang="en-US" altLang="ko-KR" sz="1700" dirty="0">
                <a:solidFill>
                  <a:srgbClr val="E1300D"/>
                </a:solidFill>
                <a:latin typeface="+mn-ea"/>
              </a:rPr>
              <a:t>~</a:t>
            </a:r>
            <a:endParaRPr lang="ko-KR" altLang="en-US" sz="1700" dirty="0">
              <a:solidFill>
                <a:srgbClr val="E1300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5714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문자열 결합의 최적화를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 할 경우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5B4F77B-13AD-480A-AF49-951A1A61D0D6}"/>
              </a:ext>
            </a:extLst>
          </p:cNvPr>
          <p:cNvCxnSpPr>
            <a:cxnSpLocks/>
          </p:cNvCxnSpPr>
          <p:nvPr/>
        </p:nvCxnSpPr>
        <p:spPr>
          <a:xfrm>
            <a:off x="4257775" y="2332998"/>
            <a:ext cx="0" cy="5958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556FAC-E8E4-4B76-A934-0B35247909DD}"/>
              </a:ext>
            </a:extLst>
          </p:cNvPr>
          <p:cNvSpPr/>
          <p:nvPr/>
        </p:nvSpPr>
        <p:spPr>
          <a:xfrm>
            <a:off x="4393739" y="2271716"/>
            <a:ext cx="6635329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최종 결과물에 대한 인스턴스 생성 이외에 중간에 인스턴스 생성하지 않는다</a:t>
            </a:r>
            <a:r>
              <a:rPr lang="en-US" altLang="ko-KR" sz="1400" dirty="0">
                <a:latin typeface="+mn-ea"/>
              </a:rPr>
              <a:t>.  </a:t>
            </a:r>
            <a:r>
              <a:rPr lang="ko-KR" altLang="en-US" sz="1400" dirty="0">
                <a:latin typeface="+mn-ea"/>
              </a:rPr>
              <a:t>따라서 컴파일러는 이 방식으로 변환을 진행한다</a:t>
            </a:r>
            <a:r>
              <a:rPr lang="en-US" altLang="ko-KR" sz="1400" dirty="0">
                <a:latin typeface="+mn-ea"/>
              </a:rPr>
              <a:t>.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B18A06-E0DA-44F3-A658-617D098FD8B2}"/>
              </a:ext>
            </a:extLst>
          </p:cNvPr>
          <p:cNvSpPr/>
          <p:nvPr/>
        </p:nvSpPr>
        <p:spPr>
          <a:xfrm>
            <a:off x="3076002" y="1783144"/>
            <a:ext cx="2944970" cy="417157"/>
          </a:xfrm>
          <a:prstGeom prst="rect">
            <a:avLst/>
          </a:prstGeom>
          <a:solidFill>
            <a:schemeClr val="tx2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57E4F0-48D5-4917-AA71-DDA21E3B52C0}"/>
              </a:ext>
            </a:extLst>
          </p:cNvPr>
          <p:cNvSpPr/>
          <p:nvPr/>
        </p:nvSpPr>
        <p:spPr>
          <a:xfrm>
            <a:off x="2883877" y="3160632"/>
            <a:ext cx="8271803" cy="417157"/>
          </a:xfrm>
          <a:prstGeom prst="rect">
            <a:avLst/>
          </a:prstGeom>
          <a:solidFill>
            <a:schemeClr val="tx2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F0BEE6-637F-4D28-B43E-F39FB8437757}"/>
              </a:ext>
            </a:extLst>
          </p:cNvPr>
          <p:cNvSpPr/>
          <p:nvPr/>
        </p:nvSpPr>
        <p:spPr>
          <a:xfrm>
            <a:off x="1193531" y="1628732"/>
            <a:ext cx="6077244" cy="565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String birth = "&lt;</a:t>
            </a:r>
            <a:r>
              <a:rPr lang="ko-KR" altLang="en-US" dirty="0">
                <a:latin typeface="Consolas" panose="020B0609020204030204" pitchFamily="49" charset="0"/>
              </a:rPr>
              <a:t>양</a:t>
            </a:r>
            <a:r>
              <a:rPr lang="en-US" altLang="ko-KR" dirty="0">
                <a:latin typeface="Consolas" panose="020B0609020204030204" pitchFamily="49" charset="0"/>
              </a:rPr>
              <a:t>&gt;" + 7 + '.' + 16;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41F693-E16F-4145-A19E-52A8DA669C4C}"/>
              </a:ext>
            </a:extLst>
          </p:cNvPr>
          <p:cNvSpPr/>
          <p:nvPr/>
        </p:nvSpPr>
        <p:spPr>
          <a:xfrm>
            <a:off x="1193531" y="2995472"/>
            <a:ext cx="10998469" cy="512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String birth = (new StringBuilder("&lt;</a:t>
            </a:r>
            <a:r>
              <a:rPr lang="ko-KR" altLang="en-US" sz="1600" dirty="0">
                <a:latin typeface="Consolas" panose="020B0609020204030204" pitchFamily="49" charset="0"/>
              </a:rPr>
              <a:t>양</a:t>
            </a:r>
            <a:r>
              <a:rPr lang="en-US" altLang="ko-KR" sz="1600" dirty="0">
                <a:latin typeface="Consolas" panose="020B0609020204030204" pitchFamily="49" charset="0"/>
              </a:rPr>
              <a:t>&gt;").append(7).append('.').append(16)).toString();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627E77-6981-4455-AA75-C784667D104F}"/>
              </a:ext>
            </a:extLst>
          </p:cNvPr>
          <p:cNvSpPr/>
          <p:nvPr/>
        </p:nvSpPr>
        <p:spPr>
          <a:xfrm>
            <a:off x="3123916" y="3729344"/>
            <a:ext cx="7791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E1300D"/>
                </a:solidFill>
                <a:latin typeface="+mn-ea"/>
              </a:rPr>
              <a:t>이 문장에서 중간에 새로 생성되는 </a:t>
            </a:r>
            <a:r>
              <a:rPr lang="en-US" altLang="ko-KR" sz="1600" dirty="0">
                <a:solidFill>
                  <a:srgbClr val="E1300D"/>
                </a:solidFill>
                <a:latin typeface="+mn-ea"/>
              </a:rPr>
              <a:t>String </a:t>
            </a:r>
            <a:r>
              <a:rPr lang="ko-KR" altLang="en-US" sz="1600" dirty="0">
                <a:solidFill>
                  <a:srgbClr val="E1300D"/>
                </a:solidFill>
                <a:latin typeface="+mn-ea"/>
              </a:rPr>
              <a:t>인스턴스의 수는</a:t>
            </a:r>
            <a:r>
              <a:rPr lang="en-US" altLang="ko-KR" sz="1600" dirty="0">
                <a:solidFill>
                  <a:srgbClr val="E1300D"/>
                </a:solidFill>
                <a:latin typeface="+mn-ea"/>
              </a:rPr>
              <a:t>? </a:t>
            </a:r>
            <a:r>
              <a:rPr lang="ko-KR" altLang="en-US" sz="1600" dirty="0">
                <a:solidFill>
                  <a:srgbClr val="E1300D"/>
                </a:solidFill>
                <a:latin typeface="+mn-ea"/>
              </a:rPr>
              <a:t>딱 한 개</a:t>
            </a:r>
            <a:r>
              <a:rPr lang="en-US" altLang="ko-KR" sz="1600" dirty="0">
                <a:solidFill>
                  <a:srgbClr val="E1300D"/>
                </a:solidFill>
                <a:latin typeface="+mn-ea"/>
              </a:rPr>
              <a:t>! </a:t>
            </a:r>
            <a:endParaRPr lang="ko-KR" altLang="en-US" sz="1600" dirty="0">
              <a:solidFill>
                <a:srgbClr val="E1300D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AFA224-3A8F-495F-BCFB-AC1976C7786F}"/>
              </a:ext>
            </a:extLst>
          </p:cNvPr>
          <p:cNvSpPr/>
          <p:nvPr/>
        </p:nvSpPr>
        <p:spPr>
          <a:xfrm>
            <a:off x="1193531" y="4373751"/>
            <a:ext cx="1063739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E1300D"/>
                </a:solidFill>
                <a:latin typeface="Consolas" panose="020B0609020204030204" pitchFamily="49" charset="0"/>
              </a:rPr>
              <a:t>StringBuilder</a:t>
            </a:r>
            <a:r>
              <a:rPr lang="en-US" altLang="ko-KR" sz="1400" dirty="0">
                <a:latin typeface="Consolas" panose="020B0609020204030204" pitchFamily="49" charset="0"/>
              </a:rPr>
              <a:t> append(String str)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E1300D"/>
                </a:solidFill>
                <a:latin typeface="Consolas" panose="020B0609020204030204" pitchFamily="49" charset="0"/>
              </a:rPr>
              <a:t>StringBuilder</a:t>
            </a:r>
            <a:r>
              <a:rPr lang="en-US" altLang="ko-KR" sz="1400" dirty="0">
                <a:latin typeface="Consolas" panose="020B0609020204030204" pitchFamily="49" charset="0"/>
              </a:rPr>
              <a:t> append(double d)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E1300D"/>
                </a:solidFill>
                <a:latin typeface="Consolas" panose="020B0609020204030204" pitchFamily="49" charset="0"/>
              </a:rPr>
              <a:t>StringBuilder</a:t>
            </a:r>
            <a:r>
              <a:rPr lang="en-US" altLang="ko-KR" sz="1400" dirty="0">
                <a:latin typeface="Consolas" panose="020B0609020204030204" pitchFamily="49" charset="0"/>
              </a:rPr>
              <a:t> append(int i)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E1300D"/>
                </a:solidFill>
                <a:latin typeface="Consolas" panose="020B0609020204030204" pitchFamily="49" charset="0"/>
              </a:rPr>
              <a:t>StringBuilder</a:t>
            </a:r>
            <a:r>
              <a:rPr lang="en-US" altLang="ko-KR" sz="1400" dirty="0">
                <a:latin typeface="Consolas" panose="020B0609020204030204" pitchFamily="49" charset="0"/>
              </a:rPr>
              <a:t> append(char c)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. . . </a:t>
            </a:r>
            <a:r>
              <a:rPr lang="ko-KR" altLang="en-US" sz="1400" dirty="0">
                <a:latin typeface="Consolas" panose="020B0609020204030204" pitchFamily="49" charset="0"/>
              </a:rPr>
              <a:t>등등 다양하게 오버로딩 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그리고 </a:t>
            </a:r>
            <a:r>
              <a:rPr lang="ko-KR" altLang="en-US" sz="1400" u="sng" dirty="0">
                <a:solidFill>
                  <a:srgbClr val="002060"/>
                </a:solidFill>
                <a:latin typeface="Consolas" panose="020B0609020204030204" pitchFamily="49" charset="0"/>
              </a:rPr>
              <a:t>반환하는 값은 호출된 메소드가 속한 인스턴스의 참조 값</a:t>
            </a:r>
            <a:endParaRPr lang="ko-KR" altLang="en-US" sz="1400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594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StringBuilder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043B6C-F132-4578-B9A3-D9CA33B5E408}"/>
              </a:ext>
            </a:extLst>
          </p:cNvPr>
          <p:cNvSpPr/>
          <p:nvPr/>
        </p:nvSpPr>
        <p:spPr>
          <a:xfrm>
            <a:off x="1137258" y="1623367"/>
            <a:ext cx="9118087" cy="446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문자열 </a:t>
            </a:r>
            <a:r>
              <a:rPr lang="en-US" altLang="ko-KR" sz="1400" dirty="0">
                <a:latin typeface="Consolas" panose="020B0609020204030204" pitchFamily="49" charset="0"/>
              </a:rPr>
              <a:t>"123"</a:t>
            </a:r>
            <a:r>
              <a:rPr lang="ko-KR" altLang="en-US" sz="1400" dirty="0">
                <a:latin typeface="Consolas" panose="020B0609020204030204" pitchFamily="49" charset="0"/>
              </a:rPr>
              <a:t>이 저장된 인스턴스의 생성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StringBuilder </a:t>
            </a:r>
            <a:r>
              <a:rPr lang="en-US" altLang="ko-KR" sz="1400" dirty="0" err="1">
                <a:latin typeface="Consolas" panose="020B0609020204030204" pitchFamily="49" charset="0"/>
              </a:rPr>
              <a:t>stbuf</a:t>
            </a:r>
            <a:r>
              <a:rPr lang="en-US" altLang="ko-KR" sz="1400" dirty="0">
                <a:latin typeface="Consolas" panose="020B0609020204030204" pitchFamily="49" charset="0"/>
              </a:rPr>
              <a:t> = new StringBuilder("123");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stbuf.</a:t>
            </a:r>
            <a:r>
              <a:rPr lang="en-US" altLang="ko-KR" sz="1400" dirty="0" err="1">
                <a:solidFill>
                  <a:srgbClr val="E1300D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sz="1400" dirty="0">
                <a:latin typeface="Consolas" panose="020B0609020204030204" pitchFamily="49" charset="0"/>
              </a:rPr>
              <a:t>(45678);   // </a:t>
            </a:r>
            <a:r>
              <a:rPr lang="ko-KR" altLang="en-US" sz="1400" dirty="0">
                <a:latin typeface="Consolas" panose="020B0609020204030204" pitchFamily="49" charset="0"/>
              </a:rPr>
              <a:t>문자열 덧붙이기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stbuf.toString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stbuf.</a:t>
            </a:r>
            <a:r>
              <a:rPr lang="en-US" altLang="ko-KR" sz="1400" dirty="0" err="1">
                <a:solidFill>
                  <a:srgbClr val="E1300D"/>
                </a:solidFill>
                <a:latin typeface="Consolas" panose="020B0609020204030204" pitchFamily="49" charset="0"/>
              </a:rPr>
              <a:t>delete</a:t>
            </a:r>
            <a:r>
              <a:rPr lang="en-US" altLang="ko-KR" sz="1400" dirty="0">
                <a:latin typeface="Consolas" panose="020B0609020204030204" pitchFamily="49" charset="0"/>
              </a:rPr>
              <a:t>(0, 2);    // </a:t>
            </a:r>
            <a:r>
              <a:rPr lang="ko-KR" altLang="en-US" sz="1400" dirty="0">
                <a:latin typeface="Consolas" panose="020B0609020204030204" pitchFamily="49" charset="0"/>
              </a:rPr>
              <a:t>문자열 일부 삭제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stbuf.toString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stbuf.</a:t>
            </a:r>
            <a:r>
              <a:rPr lang="en-US" altLang="ko-KR" sz="1400" dirty="0" err="1">
                <a:solidFill>
                  <a:srgbClr val="E1300D"/>
                </a:solidFill>
                <a:latin typeface="Consolas" panose="020B0609020204030204" pitchFamily="49" charset="0"/>
              </a:rPr>
              <a:t>replace</a:t>
            </a:r>
            <a:r>
              <a:rPr lang="en-US" altLang="ko-KR" sz="1400" dirty="0">
                <a:latin typeface="Consolas" panose="020B0609020204030204" pitchFamily="49" charset="0"/>
              </a:rPr>
              <a:t>(0, 3, "AB");    // </a:t>
            </a:r>
            <a:r>
              <a:rPr lang="ko-KR" altLang="en-US" sz="1400" dirty="0">
                <a:latin typeface="Consolas" panose="020B0609020204030204" pitchFamily="49" charset="0"/>
              </a:rPr>
              <a:t>문자열 일부 교체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stbuf.toString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8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stbuf.</a:t>
            </a:r>
            <a:r>
              <a:rPr lang="en-US" altLang="ko-KR" sz="1400" dirty="0" err="1">
                <a:solidFill>
                  <a:srgbClr val="E1300D"/>
                </a:solidFill>
                <a:latin typeface="Consolas" panose="020B0609020204030204" pitchFamily="49" charset="0"/>
              </a:rPr>
              <a:t>reverse</a:t>
            </a:r>
            <a:r>
              <a:rPr lang="en-US" altLang="ko-KR" sz="1400" dirty="0">
                <a:latin typeface="Consolas" panose="020B0609020204030204" pitchFamily="49" charset="0"/>
              </a:rPr>
              <a:t>();    // </a:t>
            </a:r>
            <a:r>
              <a:rPr lang="ko-KR" altLang="en-US" sz="1400" dirty="0">
                <a:latin typeface="Consolas" panose="020B0609020204030204" pitchFamily="49" charset="0"/>
              </a:rPr>
              <a:t>문자열 내용 뒤집기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stbuf.toString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8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sub = </a:t>
            </a:r>
            <a:r>
              <a:rPr lang="en-US" altLang="ko-KR" sz="1400" dirty="0" err="1">
                <a:latin typeface="Consolas" panose="020B0609020204030204" pitchFamily="49" charset="0"/>
              </a:rPr>
              <a:t>stbuf.</a:t>
            </a:r>
            <a:r>
              <a:rPr lang="en-US" altLang="ko-KR" sz="1400" dirty="0" err="1">
                <a:solidFill>
                  <a:srgbClr val="E1300D"/>
                </a:solidFill>
                <a:latin typeface="Consolas" panose="020B0609020204030204" pitchFamily="49" charset="0"/>
              </a:rPr>
              <a:t>substring</a:t>
            </a:r>
            <a:r>
              <a:rPr lang="en-US" altLang="ko-KR" sz="1400" dirty="0">
                <a:latin typeface="Consolas" panose="020B0609020204030204" pitchFamily="49" charset="0"/>
              </a:rPr>
              <a:t>(2, 4);  // </a:t>
            </a:r>
            <a:r>
              <a:rPr lang="ko-KR" altLang="en-US" sz="1400" dirty="0">
                <a:latin typeface="Consolas" panose="020B0609020204030204" pitchFamily="49" charset="0"/>
              </a:rPr>
              <a:t>일부만 문자열로 반환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System.out.println(sub);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EA2D5B-C1AA-4308-874C-1739718F3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376" y="1609298"/>
            <a:ext cx="46863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21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>
                <a:solidFill>
                  <a:schemeClr val="tx1">
                    <a:lumMod val="75000"/>
                    <a:lumOff val="25000"/>
                  </a:schemeClr>
                </a:solidFill>
              </a:rPr>
              <a:t>StringBuffer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5E9DA3-EB24-4560-A698-034C103F3338}"/>
              </a:ext>
            </a:extLst>
          </p:cNvPr>
          <p:cNvSpPr/>
          <p:nvPr/>
        </p:nvSpPr>
        <p:spPr>
          <a:xfrm>
            <a:off x="1167620" y="1490222"/>
            <a:ext cx="10058400" cy="4718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700" dirty="0">
                <a:latin typeface="+mn-ea"/>
              </a:rPr>
              <a:t>StringBuffer</a:t>
            </a:r>
            <a:r>
              <a:rPr lang="ko-KR" altLang="en-US" sz="1700" dirty="0">
                <a:latin typeface="+mn-ea"/>
              </a:rPr>
              <a:t>와 </a:t>
            </a:r>
            <a:r>
              <a:rPr lang="en-US" altLang="ko-KR" sz="1700" dirty="0">
                <a:latin typeface="+mn-ea"/>
              </a:rPr>
              <a:t>StringBuilder</a:t>
            </a:r>
            <a:r>
              <a:rPr lang="ko-KR" altLang="en-US" sz="1700" dirty="0">
                <a:latin typeface="+mn-ea"/>
              </a:rPr>
              <a:t>는 기능적으로는 완전히 동일하다</a:t>
            </a:r>
            <a:r>
              <a:rPr lang="en-US" altLang="ko-KR" sz="1700" dirty="0">
                <a:latin typeface="+mn-ea"/>
              </a:rPr>
              <a:t>. </a:t>
            </a:r>
            <a:r>
              <a:rPr lang="ko-KR" altLang="en-US" sz="1700" dirty="0">
                <a:latin typeface="+mn-ea"/>
              </a:rPr>
              <a:t>즉 다음 세 가지가 일치한다</a:t>
            </a:r>
            <a:r>
              <a:rPr lang="en-US" altLang="ko-KR" sz="1700" dirty="0"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+mn-ea"/>
              </a:rPr>
              <a:t>  - </a:t>
            </a:r>
            <a:r>
              <a:rPr lang="ko-KR" altLang="en-US" sz="1700" dirty="0">
                <a:latin typeface="+mn-ea"/>
              </a:rPr>
              <a:t>생성자를 포함한 메소드의 수 </a:t>
            </a:r>
            <a:endParaRPr lang="en-US" altLang="ko-KR" sz="17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+mn-ea"/>
              </a:rPr>
              <a:t>  - </a:t>
            </a:r>
            <a:r>
              <a:rPr lang="ko-KR" altLang="en-US" sz="1700" dirty="0">
                <a:latin typeface="+mn-ea"/>
              </a:rPr>
              <a:t>메소드의 기능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+mn-ea"/>
              </a:rPr>
              <a:t>  - </a:t>
            </a:r>
            <a:r>
              <a:rPr lang="ko-KR" altLang="en-US" sz="1700" dirty="0">
                <a:latin typeface="+mn-ea"/>
              </a:rPr>
              <a:t>메소드의 이름과 매개변수의 선언</a:t>
            </a:r>
            <a:endParaRPr lang="en-US" altLang="ko-KR" sz="1700" dirty="0">
              <a:latin typeface="+mn-ea"/>
            </a:endParaRPr>
          </a:p>
          <a:p>
            <a:pPr>
              <a:lnSpc>
                <a:spcPct val="200000"/>
              </a:lnSpc>
            </a:pPr>
            <a:endParaRPr lang="en-US" altLang="ko-KR" sz="17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+mn-ea"/>
              </a:rPr>
              <a:t>BUT! 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+mn-ea"/>
              </a:rPr>
              <a:t>  - StringBuffer</a:t>
            </a:r>
            <a:r>
              <a:rPr lang="ko-KR" altLang="en-US" sz="1700" dirty="0">
                <a:latin typeface="+mn-ea"/>
              </a:rPr>
              <a:t>는 쓰레드에 안전하다</a:t>
            </a:r>
            <a:r>
              <a:rPr lang="en-US" altLang="ko-KR" sz="1700" dirty="0">
                <a:latin typeface="+mn-ea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+mn-ea"/>
              </a:rPr>
              <a:t>  - </a:t>
            </a:r>
            <a:r>
              <a:rPr lang="ko-KR" altLang="en-US" sz="1700" dirty="0">
                <a:latin typeface="+mn-ea"/>
              </a:rPr>
              <a:t>따라서 쓰레드 안전성이 불필요한 상황에서 </a:t>
            </a:r>
            <a:r>
              <a:rPr lang="en-US" altLang="ko-KR" sz="1700" dirty="0">
                <a:latin typeface="+mn-ea"/>
              </a:rPr>
              <a:t>StringBuffer</a:t>
            </a:r>
            <a:r>
              <a:rPr lang="ko-KR" altLang="en-US" sz="1700" dirty="0">
                <a:latin typeface="+mn-ea"/>
              </a:rPr>
              <a:t>를 사용하면 성능의 저하만 유발하게 된다</a:t>
            </a:r>
            <a:r>
              <a:rPr lang="en-US" altLang="ko-KR" sz="1700" dirty="0"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+mn-ea"/>
              </a:rPr>
              <a:t>  - </a:t>
            </a:r>
            <a:r>
              <a:rPr lang="ko-KR" altLang="en-US" sz="1700" dirty="0">
                <a:latin typeface="+mn-ea"/>
              </a:rPr>
              <a:t>그래서 </a:t>
            </a:r>
            <a:r>
              <a:rPr lang="en-US" altLang="ko-KR" sz="1700" dirty="0">
                <a:latin typeface="+mn-ea"/>
              </a:rPr>
              <a:t>StringBuilder</a:t>
            </a:r>
            <a:r>
              <a:rPr lang="ko-KR" altLang="en-US" sz="1700" dirty="0">
                <a:latin typeface="+mn-ea"/>
              </a:rPr>
              <a:t>가 등장하게 되었다</a:t>
            </a:r>
            <a:r>
              <a:rPr lang="en-US" altLang="ko-KR" sz="17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1395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11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>
                <a:solidFill>
                  <a:schemeClr val="tx1">
                    <a:lumMod val="75000"/>
                    <a:lumOff val="25000"/>
                  </a:schemeClr>
                </a:solidFill>
              </a:rPr>
              <a:t>메소드 오버로딩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9409DB-CC4A-4ED4-A8AF-9EF7D2CC6849}"/>
              </a:ext>
            </a:extLst>
          </p:cNvPr>
          <p:cNvSpPr/>
          <p:nvPr/>
        </p:nvSpPr>
        <p:spPr>
          <a:xfrm>
            <a:off x="1193531" y="1304019"/>
            <a:ext cx="963349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호출된 메소드를 찾을 때 참조하게 되는 두 가지 정보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메소드의 이름</a:t>
            </a:r>
            <a:endParaRPr lang="en-US" altLang="ko-KR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메소드의 매개변수 정보</a:t>
            </a:r>
            <a:endParaRPr lang="en-US" altLang="ko-KR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0070C0"/>
                </a:solidFill>
                <a:latin typeface="+mn-ea"/>
              </a:rPr>
              <a:t>따라서 이 둘 중 하나의 형태가 다른 메소드를 정의하는 것이 가능하다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. </a:t>
            </a:r>
            <a:endParaRPr lang="ko-KR" altLang="en-US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C3F18D-511F-4834-9A05-101E965AE83B}"/>
              </a:ext>
            </a:extLst>
          </p:cNvPr>
          <p:cNvSpPr/>
          <p:nvPr/>
        </p:nvSpPr>
        <p:spPr>
          <a:xfrm>
            <a:off x="1193531" y="386978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class MyHome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void </a:t>
            </a:r>
            <a:r>
              <a:rPr lang="en-US" altLang="ko-KR" sz="1600" dirty="0" err="1">
                <a:latin typeface="Consolas" panose="020B0609020204030204" pitchFamily="49" charset="0"/>
              </a:rPr>
              <a:t>mySimpleRoom</a:t>
            </a:r>
            <a:r>
              <a:rPr lang="en-US" altLang="ko-KR" sz="1600" dirty="0">
                <a:solidFill>
                  <a:srgbClr val="E1300D"/>
                </a:solidFill>
                <a:latin typeface="Consolas" panose="020B0609020204030204" pitchFamily="49" charset="0"/>
              </a:rPr>
              <a:t>(int n)</a:t>
            </a:r>
            <a:r>
              <a:rPr lang="en-US" altLang="ko-KR" sz="1600" dirty="0">
                <a:latin typeface="Consolas" panose="020B0609020204030204" pitchFamily="49" charset="0"/>
              </a:rPr>
              <a:t> {...}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void </a:t>
            </a:r>
            <a:r>
              <a:rPr lang="en-US" altLang="ko-KR" sz="1600" dirty="0" err="1">
                <a:latin typeface="Consolas" panose="020B0609020204030204" pitchFamily="49" charset="0"/>
              </a:rPr>
              <a:t>mySimpleRoom</a:t>
            </a:r>
            <a:r>
              <a:rPr lang="en-US" altLang="ko-KR" sz="1600" dirty="0">
                <a:solidFill>
                  <a:srgbClr val="E1300D"/>
                </a:solidFill>
                <a:latin typeface="Consolas" panose="020B0609020204030204" pitchFamily="49" charset="0"/>
              </a:rPr>
              <a:t>(int n1, int n2)</a:t>
            </a:r>
            <a:r>
              <a:rPr lang="en-US" altLang="ko-KR" sz="1600" dirty="0">
                <a:latin typeface="Consolas" panose="020B0609020204030204" pitchFamily="49" charset="0"/>
              </a:rPr>
              <a:t> {...}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void </a:t>
            </a:r>
            <a:r>
              <a:rPr lang="en-US" altLang="ko-KR" sz="1600" dirty="0" err="1">
                <a:latin typeface="Consolas" panose="020B0609020204030204" pitchFamily="49" charset="0"/>
              </a:rPr>
              <a:t>mySimpleRoom</a:t>
            </a:r>
            <a:r>
              <a:rPr lang="en-US" altLang="ko-KR" sz="1600" dirty="0">
                <a:solidFill>
                  <a:srgbClr val="E1300D"/>
                </a:solidFill>
                <a:latin typeface="Consolas" panose="020B0609020204030204" pitchFamily="49" charset="0"/>
              </a:rPr>
              <a:t>(double d1, double d2)</a:t>
            </a:r>
            <a:r>
              <a:rPr lang="en-US" altLang="ko-KR" sz="1600" dirty="0">
                <a:latin typeface="Consolas" panose="020B0609020204030204" pitchFamily="49" charset="0"/>
              </a:rPr>
              <a:t> {...}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C4841-18CB-4E57-BC12-3795B84C0D5E}"/>
              </a:ext>
            </a:extLst>
          </p:cNvPr>
          <p:cNvSpPr/>
          <p:nvPr/>
        </p:nvSpPr>
        <p:spPr>
          <a:xfrm>
            <a:off x="6930886" y="4544836"/>
            <a:ext cx="1860370" cy="48474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rgbClr val="E1300D"/>
                </a:solidFill>
                <a:latin typeface="YDVYMjOStd125"/>
              </a:rPr>
              <a:t>메소드 오버로딩</a:t>
            </a:r>
            <a:endParaRPr lang="ko-KR" altLang="en-US" sz="1700" dirty="0">
              <a:solidFill>
                <a:srgbClr val="E1300D"/>
              </a:solidFill>
            </a:endParaRPr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4DFD177C-8861-4F18-AC64-058610342B41}"/>
              </a:ext>
            </a:extLst>
          </p:cNvPr>
          <p:cNvSpPr/>
          <p:nvPr/>
        </p:nvSpPr>
        <p:spPr>
          <a:xfrm>
            <a:off x="6824870" y="4359965"/>
            <a:ext cx="106016" cy="854491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66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 오버로딩의 예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F71DD1-F1E8-49F3-AE1B-44B393DB5833}"/>
              </a:ext>
            </a:extLst>
          </p:cNvPr>
          <p:cNvSpPr/>
          <p:nvPr/>
        </p:nvSpPr>
        <p:spPr>
          <a:xfrm>
            <a:off x="1446750" y="1839744"/>
            <a:ext cx="6096000" cy="8800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simpleMethod</a:t>
            </a:r>
            <a:r>
              <a:rPr lang="en-US" altLang="ko-KR" dirty="0">
                <a:latin typeface="Consolas" panose="020B0609020204030204" pitchFamily="49" charset="0"/>
              </a:rPr>
              <a:t>(int n) {...}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simpleMethod</a:t>
            </a:r>
            <a:r>
              <a:rPr lang="en-US" altLang="ko-KR" dirty="0">
                <a:latin typeface="Consolas" panose="020B0609020204030204" pitchFamily="49" charset="0"/>
              </a:rPr>
              <a:t>(int n1, int n2) {...}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CA37A7-468D-4415-B7B0-751989100E3A}"/>
              </a:ext>
            </a:extLst>
          </p:cNvPr>
          <p:cNvSpPr/>
          <p:nvPr/>
        </p:nvSpPr>
        <p:spPr>
          <a:xfrm>
            <a:off x="1446750" y="3325855"/>
            <a:ext cx="6096000" cy="8800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simpleMethod</a:t>
            </a:r>
            <a:r>
              <a:rPr lang="en-US" altLang="ko-KR" dirty="0">
                <a:latin typeface="Consolas" panose="020B0609020204030204" pitchFamily="49" charset="0"/>
              </a:rPr>
              <a:t>(int n) {...}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simpleMethod</a:t>
            </a:r>
            <a:r>
              <a:rPr lang="en-US" altLang="ko-KR" dirty="0">
                <a:latin typeface="Consolas" panose="020B0609020204030204" pitchFamily="49" charset="0"/>
              </a:rPr>
              <a:t>(double d) {...}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BE6BD0-DDE2-4B86-82D2-31701F7DD78D}"/>
              </a:ext>
            </a:extLst>
          </p:cNvPr>
          <p:cNvSpPr/>
          <p:nvPr/>
        </p:nvSpPr>
        <p:spPr>
          <a:xfrm>
            <a:off x="1446750" y="4769762"/>
            <a:ext cx="6096000" cy="8800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int </a:t>
            </a:r>
            <a:r>
              <a:rPr lang="en-US" altLang="ko-KR" dirty="0" err="1">
                <a:latin typeface="Consolas" panose="020B0609020204030204" pitchFamily="49" charset="0"/>
              </a:rPr>
              <a:t>simpleMethod</a:t>
            </a:r>
            <a:r>
              <a:rPr lang="en-US" altLang="ko-KR" dirty="0">
                <a:latin typeface="Consolas" panose="020B0609020204030204" pitchFamily="49" charset="0"/>
              </a:rPr>
              <a:t>() {...}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double </a:t>
            </a:r>
            <a:r>
              <a:rPr lang="en-US" altLang="ko-KR" dirty="0" err="1">
                <a:latin typeface="Consolas" panose="020B0609020204030204" pitchFamily="49" charset="0"/>
              </a:rPr>
              <a:t>simpleMethod</a:t>
            </a:r>
            <a:r>
              <a:rPr lang="en-US" altLang="ko-KR" dirty="0">
                <a:latin typeface="Consolas" panose="020B0609020204030204" pitchFamily="49" charset="0"/>
              </a:rPr>
              <a:t>() {...}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42EF0D-88DD-43CB-ABA5-4B8FB00443AE}"/>
              </a:ext>
            </a:extLst>
          </p:cNvPr>
          <p:cNvSpPr/>
          <p:nvPr/>
        </p:nvSpPr>
        <p:spPr>
          <a:xfrm>
            <a:off x="1235846" y="1755336"/>
            <a:ext cx="5938677" cy="1142609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120F60-D1AC-4E37-9A47-3268D2B86AA9}"/>
              </a:ext>
            </a:extLst>
          </p:cNvPr>
          <p:cNvSpPr/>
          <p:nvPr/>
        </p:nvSpPr>
        <p:spPr>
          <a:xfrm>
            <a:off x="1235846" y="3194574"/>
            <a:ext cx="5938677" cy="1142609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515819-E4E6-4ABA-8FDB-810CBB1F8A54}"/>
              </a:ext>
            </a:extLst>
          </p:cNvPr>
          <p:cNvSpPr/>
          <p:nvPr/>
        </p:nvSpPr>
        <p:spPr>
          <a:xfrm>
            <a:off x="1235846" y="4633812"/>
            <a:ext cx="5938677" cy="1142609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C26FCF-00EE-4F2B-A1A5-64802F07E8B2}"/>
              </a:ext>
            </a:extLst>
          </p:cNvPr>
          <p:cNvSpPr/>
          <p:nvPr/>
        </p:nvSpPr>
        <p:spPr>
          <a:xfrm>
            <a:off x="7385427" y="2428958"/>
            <a:ext cx="4007293" cy="48474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rgbClr val="002060"/>
                </a:solidFill>
                <a:latin typeface="YDVYMjOStd125"/>
              </a:rPr>
              <a:t>매개변수의 수가 다르므로 성립</a:t>
            </a:r>
            <a:r>
              <a:rPr lang="en-US" altLang="ko-KR" sz="1700" dirty="0">
                <a:solidFill>
                  <a:srgbClr val="002060"/>
                </a:solidFill>
                <a:latin typeface="YDVYMjOStd125"/>
              </a:rPr>
              <a:t>!</a:t>
            </a:r>
            <a:endParaRPr lang="ko-KR" altLang="en-US" sz="17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EA7683-100A-4A9C-B119-B6BF2FECFCA7}"/>
              </a:ext>
            </a:extLst>
          </p:cNvPr>
          <p:cNvSpPr/>
          <p:nvPr/>
        </p:nvSpPr>
        <p:spPr>
          <a:xfrm>
            <a:off x="7385427" y="3828633"/>
            <a:ext cx="4007293" cy="48474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rgbClr val="002060"/>
                </a:solidFill>
                <a:latin typeface="YDVYMjOStd125"/>
              </a:rPr>
              <a:t>매개변수의 형이 다르므로 성립</a:t>
            </a:r>
            <a:r>
              <a:rPr lang="en-US" altLang="ko-KR" sz="1700" dirty="0">
                <a:solidFill>
                  <a:srgbClr val="002060"/>
                </a:solidFill>
                <a:latin typeface="YDVYMjOStd125"/>
              </a:rPr>
              <a:t>!</a:t>
            </a:r>
            <a:endParaRPr lang="ko-KR" altLang="en-US" sz="1700" dirty="0">
              <a:solidFill>
                <a:srgbClr val="00206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864B5B-09D3-4A25-87B1-0481C62CEEA6}"/>
              </a:ext>
            </a:extLst>
          </p:cNvPr>
          <p:cNvSpPr/>
          <p:nvPr/>
        </p:nvSpPr>
        <p:spPr>
          <a:xfrm>
            <a:off x="7385427" y="5267871"/>
            <a:ext cx="4007293" cy="48474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rgbClr val="002060"/>
                </a:solidFill>
                <a:latin typeface="YDVYMjOStd125"/>
              </a:rPr>
              <a:t>반환형은 메소드 오버로딩의 조건 아님</a:t>
            </a:r>
            <a:r>
              <a:rPr lang="en-US" altLang="ko-KR" sz="1700" dirty="0">
                <a:solidFill>
                  <a:srgbClr val="002060"/>
                </a:solidFill>
                <a:latin typeface="YDVYMjOStd125"/>
              </a:rPr>
              <a:t>!</a:t>
            </a:r>
            <a:endParaRPr lang="ko-KR" altLang="en-US" sz="17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55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오버로딩 관련 피해야할 애매한 상황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775776-8AB8-4328-B484-7B08AB53E699}"/>
              </a:ext>
            </a:extLst>
          </p:cNvPr>
          <p:cNvSpPr/>
          <p:nvPr/>
        </p:nvSpPr>
        <p:spPr>
          <a:xfrm>
            <a:off x="1368199" y="191443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class AAA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void simple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(int p1, int p2)</a:t>
            </a:r>
            <a:r>
              <a:rPr lang="en-US" altLang="ko-KR" sz="1600" dirty="0">
                <a:latin typeface="Consolas" panose="020B0609020204030204" pitchFamily="49" charset="0"/>
              </a:rPr>
              <a:t> {...}</a:t>
            </a:r>
          </a:p>
          <a:p>
            <a:pPr>
              <a:lnSpc>
                <a:spcPct val="150000"/>
              </a:lnSpc>
            </a:pPr>
            <a:r>
              <a:rPr lang="fr-FR" altLang="ko-KR" sz="1600" dirty="0">
                <a:latin typeface="Consolas" panose="020B0609020204030204" pitchFamily="49" charset="0"/>
              </a:rPr>
              <a:t>   void simple</a:t>
            </a:r>
            <a:r>
              <a:rPr lang="fr-FR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(int p1, double p2)</a:t>
            </a:r>
            <a:r>
              <a:rPr lang="fr-FR" altLang="ko-KR" sz="1600" dirty="0">
                <a:latin typeface="Consolas" panose="020B0609020204030204" pitchFamily="49" charset="0"/>
              </a:rPr>
              <a:t> {...}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7EE102-16D7-4FCF-946B-B979A099307E}"/>
              </a:ext>
            </a:extLst>
          </p:cNvPr>
          <p:cNvSpPr/>
          <p:nvPr/>
        </p:nvSpPr>
        <p:spPr>
          <a:xfrm>
            <a:off x="1235846" y="1755336"/>
            <a:ext cx="6613926" cy="1874129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752CE6-A6FC-4852-BF49-5A534060CC25}"/>
              </a:ext>
            </a:extLst>
          </p:cNvPr>
          <p:cNvSpPr/>
          <p:nvPr/>
        </p:nvSpPr>
        <p:spPr>
          <a:xfrm>
            <a:off x="1424470" y="4297441"/>
            <a:ext cx="7415897" cy="48474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rgbClr val="002060"/>
                </a:solidFill>
                <a:latin typeface="YDVYMjOStd125"/>
              </a:rPr>
              <a:t>다음과 같이 모호한 상황을 연출하지 않는 것이 좋다</a:t>
            </a:r>
            <a:r>
              <a:rPr lang="en-US" altLang="ko-KR" sz="1700" dirty="0">
                <a:solidFill>
                  <a:srgbClr val="002060"/>
                </a:solidFill>
                <a:latin typeface="YDVYMjOStd125"/>
              </a:rPr>
              <a:t>!</a:t>
            </a:r>
            <a:r>
              <a:rPr lang="ko-KR" altLang="en-US" sz="1700" dirty="0">
                <a:solidFill>
                  <a:srgbClr val="002060"/>
                </a:solidFill>
                <a:latin typeface="YDVYMjOStd125"/>
              </a:rPr>
              <a:t> </a:t>
            </a:r>
            <a:endParaRPr lang="ko-KR" altLang="en-US" sz="1700" dirty="0">
              <a:solidFill>
                <a:srgbClr val="00206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DE781A1-A7DE-48CE-AAB8-07A194D6FFD3}"/>
              </a:ext>
            </a:extLst>
          </p:cNvPr>
          <p:cNvSpPr/>
          <p:nvPr/>
        </p:nvSpPr>
        <p:spPr>
          <a:xfrm>
            <a:off x="1424470" y="4782189"/>
            <a:ext cx="6096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AAA </a:t>
            </a:r>
            <a:r>
              <a:rPr lang="en-US" altLang="ko-KR" sz="1500" dirty="0" err="1">
                <a:latin typeface="Consolas" panose="020B0609020204030204" pitchFamily="49" charset="0"/>
              </a:rPr>
              <a:t>inst</a:t>
            </a:r>
            <a:r>
              <a:rPr lang="en-US" altLang="ko-KR" sz="1500" dirty="0">
                <a:latin typeface="Consolas" panose="020B0609020204030204" pitchFamily="49" charset="0"/>
              </a:rPr>
              <a:t> = new AAA();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inst. simple(7, 'K');      // </a:t>
            </a:r>
            <a:r>
              <a:rPr lang="ko-KR" altLang="en-US" sz="1500" dirty="0">
                <a:latin typeface="YDVYMjOStd12"/>
              </a:rPr>
              <a:t>어떤 메소드가 호출될 것인가</a:t>
            </a:r>
            <a:r>
              <a:rPr lang="en-US" altLang="ko-KR" sz="1500" dirty="0">
                <a:latin typeface="Consolas" panose="020B0609020204030204" pitchFamily="49" charset="0"/>
              </a:rPr>
              <a:t>?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22921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생성자의 오버로딩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132B62-D58A-4EFC-8374-8BE332B2DFA2}"/>
              </a:ext>
            </a:extLst>
          </p:cNvPr>
          <p:cNvSpPr/>
          <p:nvPr/>
        </p:nvSpPr>
        <p:spPr>
          <a:xfrm>
            <a:off x="1235735" y="1570280"/>
            <a:ext cx="4517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Person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private int </a:t>
            </a:r>
            <a:r>
              <a:rPr lang="en-US" altLang="ko-KR" sz="1400" dirty="0" err="1">
                <a:latin typeface="Consolas" panose="020B0609020204030204" pitchFamily="49" charset="0"/>
              </a:rPr>
              <a:t>regiNum</a:t>
            </a:r>
            <a:r>
              <a:rPr lang="en-US" altLang="ko-KR" sz="1400" dirty="0">
                <a:latin typeface="Consolas" panose="020B0609020204030204" pitchFamily="49" charset="0"/>
              </a:rPr>
              <a:t>;    // </a:t>
            </a:r>
            <a:r>
              <a:rPr lang="ko-KR" altLang="en-US" sz="1400" dirty="0">
                <a:latin typeface="Consolas" panose="020B0609020204030204" pitchFamily="49" charset="0"/>
              </a:rPr>
              <a:t>주민등록 번호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private int </a:t>
            </a:r>
            <a:r>
              <a:rPr lang="en-US" altLang="ko-KR" sz="1400" dirty="0" err="1">
                <a:latin typeface="Consolas" panose="020B0609020204030204" pitchFamily="49" charset="0"/>
              </a:rPr>
              <a:t>passNum</a:t>
            </a:r>
            <a:r>
              <a:rPr lang="en-US" altLang="ko-KR" sz="1400" dirty="0">
                <a:latin typeface="Consolas" panose="020B0609020204030204" pitchFamily="49" charset="0"/>
              </a:rPr>
              <a:t>;    // </a:t>
            </a:r>
            <a:r>
              <a:rPr lang="ko-KR" altLang="en-US" sz="1400" dirty="0">
                <a:latin typeface="Consolas" panose="020B0609020204030204" pitchFamily="49" charset="0"/>
              </a:rPr>
              <a:t>여권 번호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sv-SE" altLang="ko-KR" sz="1400" dirty="0">
                <a:latin typeface="Consolas" panose="020B0609020204030204" pitchFamily="49" charset="0"/>
              </a:rPr>
              <a:t>Person(int rnum, int pnum) {</a:t>
            </a:r>
          </a:p>
          <a:p>
            <a:r>
              <a:rPr lang="sv-SE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regiNum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rnum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passNum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pnum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Person(int </a:t>
            </a:r>
            <a:r>
              <a:rPr lang="en-US" altLang="ko-KR" sz="1400" dirty="0" err="1">
                <a:latin typeface="Consolas" panose="020B0609020204030204" pitchFamily="49" charset="0"/>
              </a:rPr>
              <a:t>rnum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regiNum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rnum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passNum</a:t>
            </a:r>
            <a:r>
              <a:rPr lang="en-US" altLang="ko-KR" sz="1400" dirty="0"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showPersonalInfo</a:t>
            </a:r>
            <a:r>
              <a:rPr lang="en-US" altLang="ko-KR" sz="1400" dirty="0">
                <a:latin typeface="Consolas" panose="020B0609020204030204" pitchFamily="49" charset="0"/>
              </a:rPr>
              <a:t>() {...}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7090E2-5BC5-4D74-8568-7AFE9557A1F0}"/>
              </a:ext>
            </a:extLst>
          </p:cNvPr>
          <p:cNvSpPr/>
          <p:nvPr/>
        </p:nvSpPr>
        <p:spPr>
          <a:xfrm>
            <a:off x="6092603" y="1556212"/>
            <a:ext cx="4739518" cy="2514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여권 있는 사람의 정보를 담은 인스턴스 생성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Person </a:t>
            </a:r>
            <a:r>
              <a:rPr lang="en-US" altLang="ko-KR" sz="1400" dirty="0" err="1">
                <a:latin typeface="Consolas" panose="020B0609020204030204" pitchFamily="49" charset="0"/>
              </a:rPr>
              <a:t>jung</a:t>
            </a:r>
            <a:r>
              <a:rPr lang="en-US" altLang="ko-KR" sz="1400" dirty="0">
                <a:latin typeface="Consolas" panose="020B0609020204030204" pitchFamily="49" charset="0"/>
              </a:rPr>
              <a:t> = new Person(335577, 112233);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여권 없는 사람의 정보를 담은 인스턴스 생성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Person </a:t>
            </a:r>
            <a:r>
              <a:rPr lang="en-US" altLang="ko-KR" sz="1400" dirty="0" err="1">
                <a:latin typeface="Consolas" panose="020B0609020204030204" pitchFamily="49" charset="0"/>
              </a:rPr>
              <a:t>hong</a:t>
            </a:r>
            <a:r>
              <a:rPr lang="en-US" altLang="ko-KR" sz="1400" dirty="0">
                <a:latin typeface="Consolas" panose="020B0609020204030204" pitchFamily="49" charset="0"/>
              </a:rPr>
              <a:t> = new Person(775544);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jung.showPersonalInfo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hong.showPersonalInfo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F2B158-15C1-418A-8944-C7A58A352B29}"/>
              </a:ext>
            </a:extLst>
          </p:cNvPr>
          <p:cNvSpPr/>
          <p:nvPr/>
        </p:nvSpPr>
        <p:spPr>
          <a:xfrm>
            <a:off x="1193531" y="1485871"/>
            <a:ext cx="4517952" cy="3761378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29029-F69F-45BF-AFA0-962710F6DD15}"/>
              </a:ext>
            </a:extLst>
          </p:cNvPr>
          <p:cNvSpPr/>
          <p:nvPr/>
        </p:nvSpPr>
        <p:spPr>
          <a:xfrm>
            <a:off x="5988268" y="1499940"/>
            <a:ext cx="5040803" cy="2664097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E13E06-469C-4C6D-AA9E-CA67E2129EF7}"/>
              </a:ext>
            </a:extLst>
          </p:cNvPr>
          <p:cNvSpPr/>
          <p:nvPr/>
        </p:nvSpPr>
        <p:spPr>
          <a:xfrm>
            <a:off x="5988268" y="4374026"/>
            <a:ext cx="5412428" cy="16193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latin typeface="YDVYMjOStd125"/>
              </a:rPr>
              <a:t>생성자의 오버로딩을 통해 생성되는 인스턴스의 유형을 구분할 수 있다</a:t>
            </a:r>
            <a:r>
              <a:rPr lang="en-US" altLang="ko-KR" sz="1700" dirty="0">
                <a:latin typeface="YDVYMjOStd125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YDVYMjOStd125"/>
              </a:rPr>
              <a:t>     ex) </a:t>
            </a:r>
            <a:r>
              <a:rPr lang="ko-KR" altLang="en-US" sz="1500" dirty="0">
                <a:latin typeface="YDVYMjOStd125"/>
              </a:rPr>
              <a:t>여권이 있는 사람과 없는 사람</a:t>
            </a:r>
            <a:endParaRPr lang="en-US" altLang="ko-KR" sz="1500" dirty="0">
              <a:latin typeface="YDVYMjOStd125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YDVYMjOStd125"/>
              </a:rPr>
              <a:t>     ex) </a:t>
            </a:r>
            <a:r>
              <a:rPr lang="ko-KR" altLang="en-US" sz="1500" dirty="0">
                <a:latin typeface="YDVYMjOStd125"/>
              </a:rPr>
              <a:t>운전 면허증을 보유한 사람과 보유하지 않은 사람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71896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키워드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이용한 다른 생성자의 호출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60F000-57A3-4FA4-84AF-6A79B6EF82BB}"/>
              </a:ext>
            </a:extLst>
          </p:cNvPr>
          <p:cNvSpPr/>
          <p:nvPr/>
        </p:nvSpPr>
        <p:spPr>
          <a:xfrm>
            <a:off x="1193531" y="1485871"/>
            <a:ext cx="4517952" cy="4169342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C0C077-A8D2-4FE0-9F84-AEE3AC656394}"/>
              </a:ext>
            </a:extLst>
          </p:cNvPr>
          <p:cNvSpPr/>
          <p:nvPr/>
        </p:nvSpPr>
        <p:spPr>
          <a:xfrm>
            <a:off x="1489601" y="3658833"/>
            <a:ext cx="2660369" cy="1075898"/>
          </a:xfrm>
          <a:prstGeom prst="rect">
            <a:avLst/>
          </a:prstGeom>
          <a:solidFill>
            <a:schemeClr val="tx2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948BF5-C7DB-406E-B4CE-067F6F4B9C89}"/>
              </a:ext>
            </a:extLst>
          </p:cNvPr>
          <p:cNvSpPr/>
          <p:nvPr/>
        </p:nvSpPr>
        <p:spPr>
          <a:xfrm>
            <a:off x="6027866" y="3686969"/>
            <a:ext cx="2660369" cy="1075898"/>
          </a:xfrm>
          <a:prstGeom prst="rect">
            <a:avLst/>
          </a:prstGeom>
          <a:solidFill>
            <a:schemeClr val="tx2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36B9E3-AB41-45CD-9196-CE3E7B647356}"/>
              </a:ext>
            </a:extLst>
          </p:cNvPr>
          <p:cNvSpPr/>
          <p:nvPr/>
        </p:nvSpPr>
        <p:spPr>
          <a:xfrm>
            <a:off x="6177012" y="3701038"/>
            <a:ext cx="236207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Person(int </a:t>
            </a:r>
            <a:r>
              <a:rPr lang="en-US" altLang="ko-KR" sz="1400" dirty="0" err="1">
                <a:latin typeface="Consolas" panose="020B0609020204030204" pitchFamily="49" charset="0"/>
              </a:rPr>
              <a:t>rnum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E1300D"/>
                </a:solidFill>
                <a:latin typeface="Consolas" panose="020B0609020204030204" pitchFamily="49" charset="0"/>
              </a:rPr>
              <a:t>this(</a:t>
            </a:r>
            <a:r>
              <a:rPr lang="en-US" altLang="ko-KR" sz="1400" dirty="0" err="1">
                <a:solidFill>
                  <a:srgbClr val="E1300D"/>
                </a:solidFill>
                <a:latin typeface="Consolas" panose="020B0609020204030204" pitchFamily="49" charset="0"/>
              </a:rPr>
              <a:t>rnum</a:t>
            </a:r>
            <a:r>
              <a:rPr lang="en-US" altLang="ko-KR" sz="1400" dirty="0">
                <a:solidFill>
                  <a:srgbClr val="E1300D"/>
                </a:solidFill>
                <a:latin typeface="Consolas" panose="020B0609020204030204" pitchFamily="49" charset="0"/>
              </a:rPr>
              <a:t>, 0);</a:t>
            </a:r>
            <a:endParaRPr lang="ko-KR" altLang="en-US" sz="1400" dirty="0">
              <a:solidFill>
                <a:srgbClr val="E1300D"/>
              </a:solidFill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1FD055-D429-4F08-8E19-A3CFCEE60EFC}"/>
              </a:ext>
            </a:extLst>
          </p:cNvPr>
          <p:cNvSpPr/>
          <p:nvPr/>
        </p:nvSpPr>
        <p:spPr>
          <a:xfrm>
            <a:off x="1235735" y="1570280"/>
            <a:ext cx="4517952" cy="3976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Person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int </a:t>
            </a:r>
            <a:r>
              <a:rPr lang="en-US" altLang="ko-KR" sz="1400" dirty="0" err="1">
                <a:latin typeface="Consolas" panose="020B0609020204030204" pitchFamily="49" charset="0"/>
              </a:rPr>
              <a:t>regiNum</a:t>
            </a:r>
            <a:r>
              <a:rPr lang="en-US" altLang="ko-KR" sz="1400" dirty="0">
                <a:latin typeface="Consolas" panose="020B0609020204030204" pitchFamily="49" charset="0"/>
              </a:rPr>
              <a:t>;    // </a:t>
            </a:r>
            <a:r>
              <a:rPr lang="ko-KR" altLang="en-US" sz="1400" dirty="0">
                <a:latin typeface="Consolas" panose="020B0609020204030204" pitchFamily="49" charset="0"/>
              </a:rPr>
              <a:t>주민등록 번호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int </a:t>
            </a:r>
            <a:r>
              <a:rPr lang="en-US" altLang="ko-KR" sz="1400" dirty="0" err="1">
                <a:latin typeface="Consolas" panose="020B0609020204030204" pitchFamily="49" charset="0"/>
              </a:rPr>
              <a:t>passNum</a:t>
            </a:r>
            <a:r>
              <a:rPr lang="en-US" altLang="ko-KR" sz="1400" dirty="0">
                <a:latin typeface="Consolas" panose="020B0609020204030204" pitchFamily="49" charset="0"/>
              </a:rPr>
              <a:t>;    // </a:t>
            </a:r>
            <a:r>
              <a:rPr lang="ko-KR" altLang="en-US" sz="1400" dirty="0">
                <a:latin typeface="Consolas" panose="020B0609020204030204" pitchFamily="49" charset="0"/>
              </a:rPr>
              <a:t>여권 번호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sv-SE" altLang="ko-KR" sz="1400" dirty="0">
                <a:latin typeface="Consolas" panose="020B0609020204030204" pitchFamily="49" charset="0"/>
              </a:rPr>
              <a:t>Person(int rnum, int pnum) {</a:t>
            </a:r>
          </a:p>
          <a:p>
            <a:pPr>
              <a:lnSpc>
                <a:spcPts val="1900"/>
              </a:lnSpc>
            </a:pPr>
            <a:r>
              <a:rPr lang="sv-SE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regiNum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rnum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passNum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pnum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Person(int </a:t>
            </a:r>
            <a:r>
              <a:rPr lang="en-US" altLang="ko-KR" sz="1400" dirty="0" err="1">
                <a:latin typeface="Consolas" panose="020B0609020204030204" pitchFamily="49" charset="0"/>
              </a:rPr>
              <a:t>rnum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regiNum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rnum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passNum</a:t>
            </a:r>
            <a:r>
              <a:rPr lang="en-US" altLang="ko-KR" sz="1400" dirty="0"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showPersonalInfo</a:t>
            </a:r>
            <a:r>
              <a:rPr lang="en-US" altLang="ko-KR" sz="1400" dirty="0">
                <a:latin typeface="Consolas" panose="020B0609020204030204" pitchFamily="49" charset="0"/>
              </a:rPr>
              <a:t>() {...}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A7A8EB4-C2CF-4303-9CB4-9CB672300027}"/>
              </a:ext>
            </a:extLst>
          </p:cNvPr>
          <p:cNvCxnSpPr>
            <a:cxnSpLocks/>
          </p:cNvCxnSpPr>
          <p:nvPr/>
        </p:nvCxnSpPr>
        <p:spPr>
          <a:xfrm flipV="1">
            <a:off x="4114659" y="4265599"/>
            <a:ext cx="1871003" cy="1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76269D-BD10-42D5-8B9C-C03F89ACAF4D}"/>
              </a:ext>
            </a:extLst>
          </p:cNvPr>
          <p:cNvSpPr/>
          <p:nvPr/>
        </p:nvSpPr>
        <p:spPr>
          <a:xfrm>
            <a:off x="5982021" y="4872366"/>
            <a:ext cx="5412428" cy="7490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/>
              <a:t>rnum</a:t>
            </a:r>
            <a:r>
              <a:rPr lang="ko-KR" altLang="en-US" sz="1500" dirty="0"/>
              <a:t>과 </a:t>
            </a:r>
            <a:r>
              <a:rPr lang="en-US" altLang="ko-KR" sz="1500" dirty="0"/>
              <a:t>0</a:t>
            </a:r>
            <a:r>
              <a:rPr lang="ko-KR" altLang="en-US" sz="1500" dirty="0"/>
              <a:t>을 인자로 받는 오버로딩 된 다른 생성자 호출</a:t>
            </a:r>
            <a:r>
              <a:rPr lang="en-US" altLang="ko-KR" sz="15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중복된 코드를 줄이는 효과</a:t>
            </a:r>
            <a:r>
              <a:rPr lang="en-US" altLang="ko-KR" sz="15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9876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키워드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이용한 인스턴스 변수의 접근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6F206B-C6E7-4D49-A36C-7C5B3564A332}"/>
              </a:ext>
            </a:extLst>
          </p:cNvPr>
          <p:cNvSpPr/>
          <p:nvPr/>
        </p:nvSpPr>
        <p:spPr>
          <a:xfrm>
            <a:off x="1758462" y="4793198"/>
            <a:ext cx="6681772" cy="3999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>
                <a:solidFill>
                  <a:srgbClr val="C00000"/>
                </a:solidFill>
                <a:latin typeface="Consolas" panose="020B0609020204030204" pitchFamily="49" charset="0"/>
              </a:rPr>
              <a:t>this.data</a:t>
            </a:r>
            <a:r>
              <a:rPr lang="ko-KR" alt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는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어느 위치에서 건 인스턴스 변수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data</a:t>
            </a:r>
            <a:r>
              <a:rPr lang="ko-KR" alt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를 의미함</a:t>
            </a:r>
            <a:endParaRPr lang="en-US" altLang="ko-KR" sz="15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1EC0C1-D051-4F57-971B-362917F9D751}"/>
              </a:ext>
            </a:extLst>
          </p:cNvPr>
          <p:cNvSpPr/>
          <p:nvPr/>
        </p:nvSpPr>
        <p:spPr>
          <a:xfrm>
            <a:off x="3559125" y="3782124"/>
            <a:ext cx="675250" cy="340177"/>
          </a:xfrm>
          <a:prstGeom prst="rect">
            <a:avLst/>
          </a:prstGeom>
          <a:solidFill>
            <a:schemeClr val="tx2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4213F3-4CBB-473D-8E25-43B586E76B7B}"/>
              </a:ext>
            </a:extLst>
          </p:cNvPr>
          <p:cNvSpPr/>
          <p:nvPr/>
        </p:nvSpPr>
        <p:spPr>
          <a:xfrm>
            <a:off x="3474716" y="3257401"/>
            <a:ext cx="604913" cy="340177"/>
          </a:xfrm>
          <a:prstGeom prst="rect">
            <a:avLst/>
          </a:prstGeom>
          <a:solidFill>
            <a:schemeClr val="tx2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0F6893-D439-4BF5-A046-03B36B4AC57A}"/>
              </a:ext>
            </a:extLst>
          </p:cNvPr>
          <p:cNvSpPr/>
          <p:nvPr/>
        </p:nvSpPr>
        <p:spPr>
          <a:xfrm>
            <a:off x="3221500" y="2215115"/>
            <a:ext cx="675250" cy="340177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2BD23-C0B0-45BE-8954-9297C6AD0CB6}"/>
              </a:ext>
            </a:extLst>
          </p:cNvPr>
          <p:cNvSpPr/>
          <p:nvPr/>
        </p:nvSpPr>
        <p:spPr>
          <a:xfrm>
            <a:off x="2144210" y="3791145"/>
            <a:ext cx="1229689" cy="340177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472794-B6A7-4B5A-8BE9-A4004DE6E741}"/>
              </a:ext>
            </a:extLst>
          </p:cNvPr>
          <p:cNvSpPr/>
          <p:nvPr/>
        </p:nvSpPr>
        <p:spPr>
          <a:xfrm>
            <a:off x="1404546" y="1513006"/>
            <a:ext cx="9751134" cy="368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class </a:t>
            </a:r>
            <a:r>
              <a:rPr lang="en-US" altLang="ko-KR" sz="1700" dirty="0" err="1">
                <a:latin typeface="Consolas" panose="020B0609020204030204" pitchFamily="49" charset="0"/>
              </a:rPr>
              <a:t>SimpleBox</a:t>
            </a:r>
            <a:r>
              <a:rPr lang="en-US" altLang="ko-KR" sz="17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   private int data;</a:t>
            </a:r>
          </a:p>
          <a:p>
            <a:pPr>
              <a:lnSpc>
                <a:spcPct val="200000"/>
              </a:lnSpc>
            </a:pPr>
            <a:endParaRPr lang="en-US" altLang="ko-KR" sz="17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   </a:t>
            </a:r>
            <a:r>
              <a:rPr lang="en-US" altLang="ko-KR" sz="1700" dirty="0" err="1">
                <a:latin typeface="Consolas" panose="020B0609020204030204" pitchFamily="49" charset="0"/>
              </a:rPr>
              <a:t>SimpleBox</a:t>
            </a:r>
            <a:r>
              <a:rPr lang="en-US" altLang="ko-KR" sz="1700" dirty="0">
                <a:latin typeface="Consolas" panose="020B0609020204030204" pitchFamily="49" charset="0"/>
              </a:rPr>
              <a:t>(int data) {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      </a:t>
            </a:r>
            <a:r>
              <a:rPr lang="en-US" altLang="ko-KR" sz="1700" dirty="0" err="1">
                <a:latin typeface="Consolas" panose="020B0609020204030204" pitchFamily="49" charset="0"/>
              </a:rPr>
              <a:t>this.data</a:t>
            </a:r>
            <a:r>
              <a:rPr lang="en-US" altLang="ko-KR" sz="1700" dirty="0">
                <a:latin typeface="Consolas" panose="020B0609020204030204" pitchFamily="49" charset="0"/>
              </a:rPr>
              <a:t> = data;</a:t>
            </a:r>
            <a:endParaRPr lang="ko-KR" altLang="en-US" sz="17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}</a:t>
            </a:r>
            <a:endParaRPr lang="ko-KR" altLang="en-US" sz="17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6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11-2. String</a:t>
            </a:r>
            <a:r>
              <a:rPr lang="ko-KR" altLang="en-US" sz="4000" dirty="0">
                <a:solidFill>
                  <a:schemeClr val="tx2"/>
                </a:solidFill>
              </a:rPr>
              <a:t> 클래스 </a:t>
            </a:r>
            <a:endParaRPr lang="ko-KR" altLang="en-US" sz="3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124059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5550</TotalTime>
  <Words>1957</Words>
  <Application>Microsoft Office PowerPoint</Application>
  <PresentationFormat>와이드스크린</PresentationFormat>
  <Paragraphs>293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YDVYMjOStd12</vt:lpstr>
      <vt:lpstr>YDVYMjOStd125</vt:lpstr>
      <vt:lpstr>맑은 고딕</vt:lpstr>
      <vt:lpstr>Calibri</vt:lpstr>
      <vt:lpstr>Calibri Light</vt:lpstr>
      <vt:lpstr>Consolas</vt:lpstr>
      <vt:lpstr>추억</vt:lpstr>
      <vt:lpstr> 열혈 Java 프로그래밍</vt:lpstr>
      <vt:lpstr>11-1. 메소드 오버로딩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11-2. String 클래스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11-3. String 클래스의 메소드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윤성우</cp:lastModifiedBy>
  <cp:revision>925</cp:revision>
  <dcterms:created xsi:type="dcterms:W3CDTF">2017-07-09T08:11:09Z</dcterms:created>
  <dcterms:modified xsi:type="dcterms:W3CDTF">2017-08-02T05:19:30Z</dcterms:modified>
</cp:coreProperties>
</file>