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22" r:id="rId5"/>
    <p:sldId id="423" r:id="rId6"/>
    <p:sldId id="428" r:id="rId7"/>
    <p:sldId id="425" r:id="rId8"/>
    <p:sldId id="445" r:id="rId9"/>
    <p:sldId id="446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507FCC"/>
    <a:srgbClr val="D17611"/>
    <a:srgbClr val="9999FF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12.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콘솔 입력과 출력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12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12-1. </a:t>
            </a:r>
            <a:r>
              <a:rPr lang="ko-KR" altLang="en-US" sz="4400" dirty="0">
                <a:solidFill>
                  <a:schemeClr val="tx2"/>
                </a:solidFill>
              </a:rPr>
              <a:t>콘솔 출력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toString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930246-FA60-461C-87FD-BB5819458DEF}"/>
              </a:ext>
            </a:extLst>
          </p:cNvPr>
          <p:cNvSpPr/>
          <p:nvPr/>
        </p:nvSpPr>
        <p:spPr>
          <a:xfrm>
            <a:off x="1097280" y="1703698"/>
            <a:ext cx="4428877" cy="2642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 {</a:t>
            </a: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Box(String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this.conts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 // </a:t>
            </a:r>
            <a:r>
              <a:rPr lang="ko-KR" altLang="en-US" sz="1500" dirty="0">
                <a:latin typeface="Consolas" panose="020B0609020204030204" pitchFamily="49" charset="0"/>
              </a:rPr>
              <a:t>문자열 반환</a:t>
            </a: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55EBE-717F-4FF8-9586-053A101E6BC7}"/>
              </a:ext>
            </a:extLst>
          </p:cNvPr>
          <p:cNvSpPr/>
          <p:nvPr/>
        </p:nvSpPr>
        <p:spPr>
          <a:xfrm>
            <a:off x="5274365" y="1637438"/>
            <a:ext cx="5274366" cy="276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StringBuilder </a:t>
            </a:r>
            <a:r>
              <a:rPr lang="en-US" altLang="ko-KR" sz="1500" dirty="0" err="1">
                <a:latin typeface="Consolas" panose="020B0609020204030204" pitchFamily="49" charset="0"/>
              </a:rPr>
              <a:t>stb</a:t>
            </a:r>
            <a:r>
              <a:rPr lang="en-US" altLang="ko-KR" sz="1500" dirty="0">
                <a:latin typeface="Consolas" panose="020B0609020204030204" pitchFamily="49" charset="0"/>
              </a:rPr>
              <a:t> = new StringBuilder("12");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stb.append</a:t>
            </a:r>
            <a:r>
              <a:rPr lang="en-US" altLang="ko-KR" sz="1500" dirty="0">
                <a:latin typeface="Consolas" panose="020B0609020204030204" pitchFamily="49" charset="0"/>
              </a:rPr>
              <a:t>(34);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stb.toString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stb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 </a:t>
            </a:r>
            <a:r>
              <a:rPr lang="en-US" altLang="ko-KR" sz="1500" dirty="0" err="1">
                <a:latin typeface="Consolas" panose="020B0609020204030204" pitchFamily="49" charset="0"/>
              </a:rPr>
              <a:t>box</a:t>
            </a:r>
            <a:r>
              <a:rPr lang="en-US" altLang="ko-KR" sz="1500" dirty="0">
                <a:latin typeface="Consolas" panose="020B0609020204030204" pitchFamily="49" charset="0"/>
              </a:rPr>
              <a:t> = new Box("Camera");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box.toString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E5CF78-926C-4E94-8490-8AF2D7BD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2" y="4346216"/>
            <a:ext cx="3848100" cy="17907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6FA2E6-3602-47C9-B398-54CDB77EE253}"/>
              </a:ext>
            </a:extLst>
          </p:cNvPr>
          <p:cNvSpPr/>
          <p:nvPr/>
        </p:nvSpPr>
        <p:spPr>
          <a:xfrm>
            <a:off x="1193531" y="4832806"/>
            <a:ext cx="741589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500" dirty="0"/>
              <a:t>println </a:t>
            </a:r>
            <a:r>
              <a:rPr lang="ko-KR" altLang="en-US" sz="1500" dirty="0"/>
              <a:t>또는 </a:t>
            </a:r>
            <a:r>
              <a:rPr lang="en-US" altLang="ko-KR" sz="1500" dirty="0"/>
              <a:t>print</a:t>
            </a:r>
            <a:r>
              <a:rPr lang="ko-KR" altLang="en-US" sz="1500" dirty="0"/>
              <a:t>에 인스턴스의 참조 값이 전달되면 해당 참조 값이 참조하는 인스턴스의 </a:t>
            </a:r>
            <a:r>
              <a:rPr lang="en-US" altLang="ko-KR" sz="1500" dirty="0"/>
              <a:t>toString </a:t>
            </a:r>
            <a:r>
              <a:rPr lang="ko-KR" altLang="en-US" sz="1500" dirty="0"/>
              <a:t>메소드가 반환하는 문자열 출력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문자열의 조합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EDF444-20F1-434B-AB34-95C60F27E8AB}"/>
              </a:ext>
            </a:extLst>
          </p:cNvPr>
          <p:cNvSpPr/>
          <p:nvPr/>
        </p:nvSpPr>
        <p:spPr>
          <a:xfrm>
            <a:off x="7309489" y="2025128"/>
            <a:ext cx="1635727" cy="340177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A01AC4-FE03-40BB-951D-B39BFE0E003E}"/>
              </a:ext>
            </a:extLst>
          </p:cNvPr>
          <p:cNvSpPr/>
          <p:nvPr/>
        </p:nvSpPr>
        <p:spPr>
          <a:xfrm>
            <a:off x="3403167" y="2025128"/>
            <a:ext cx="3779511" cy="340177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98061B-8FA4-4C3F-8BF7-FCD7969350F9}"/>
              </a:ext>
            </a:extLst>
          </p:cNvPr>
          <p:cNvSpPr/>
          <p:nvPr/>
        </p:nvSpPr>
        <p:spPr>
          <a:xfrm>
            <a:off x="1193531" y="2011362"/>
            <a:ext cx="850706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Consolas" panose="020B0609020204030204" pitchFamily="49" charset="0"/>
              </a:rPr>
              <a:t>System.out.printf("</a:t>
            </a:r>
            <a:r>
              <a:rPr lang="ko-KR" altLang="en-US" sz="1700" dirty="0">
                <a:latin typeface="Consolas" panose="020B0609020204030204" pitchFamily="49" charset="0"/>
              </a:rPr>
              <a:t>정수는 </a:t>
            </a:r>
            <a:r>
              <a:rPr lang="en-US" altLang="ko-KR" sz="1700" dirty="0">
                <a:latin typeface="Consolas" panose="020B0609020204030204" pitchFamily="49" charset="0"/>
              </a:rPr>
              <a:t>%d, </a:t>
            </a:r>
            <a:r>
              <a:rPr lang="ko-KR" altLang="en-US" sz="1700" dirty="0">
                <a:latin typeface="Consolas" panose="020B0609020204030204" pitchFamily="49" charset="0"/>
              </a:rPr>
              <a:t>실수는 </a:t>
            </a:r>
            <a:r>
              <a:rPr lang="en-US" altLang="ko-KR" sz="1700" dirty="0">
                <a:latin typeface="Consolas" panose="020B0609020204030204" pitchFamily="49" charset="0"/>
              </a:rPr>
              <a:t>%f, </a:t>
            </a:r>
            <a:r>
              <a:rPr lang="ko-KR" altLang="en-US" sz="1700" dirty="0">
                <a:latin typeface="Consolas" panose="020B0609020204030204" pitchFamily="49" charset="0"/>
              </a:rPr>
              <a:t>문자는 </a:t>
            </a:r>
            <a:r>
              <a:rPr lang="en-US" altLang="ko-KR" sz="1700" dirty="0">
                <a:latin typeface="Consolas" panose="020B0609020204030204" pitchFamily="49" charset="0"/>
              </a:rPr>
              <a:t>%c", 12, 24.5, 'A');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15DF8E-BF28-4408-9FD6-9CF5D974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2" y="3086716"/>
            <a:ext cx="6059187" cy="20477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95A0A3-4FD1-4CC9-9955-5BA50C3E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20" y="2946356"/>
            <a:ext cx="4189786" cy="23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메소드 호출의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FA1C36-226F-40F5-9DA7-E5A140D6A017}"/>
              </a:ext>
            </a:extLst>
          </p:cNvPr>
          <p:cNvSpPr/>
          <p:nvPr/>
        </p:nvSpPr>
        <p:spPr>
          <a:xfrm>
            <a:off x="1193531" y="2246706"/>
            <a:ext cx="7950469" cy="36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age = 20;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double height = 178.2;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name = "YOON SUNG WOO";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System.out.printf(" name: %s \n", name);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System.out.printf(" age: %d \n height: %e \n\n", age, height);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pt-BR" altLang="ko-KR" sz="1600" dirty="0">
                <a:latin typeface="Consolas" panose="020B0609020204030204" pitchFamily="49" charset="0"/>
              </a:rPr>
              <a:t>   System.out.printf(" %d - %o - %x \n\n", 77, 77, 77);</a:t>
            </a:r>
          </a:p>
          <a:p>
            <a:pPr>
              <a:lnSpc>
                <a:spcPts val="2300"/>
              </a:lnSpc>
            </a:pPr>
            <a:r>
              <a:rPr lang="nn-NO" altLang="ko-KR" sz="1600" dirty="0">
                <a:latin typeface="Consolas" panose="020B0609020204030204" pitchFamily="49" charset="0"/>
              </a:rPr>
              <a:t>   System.out.printf(" %g \n", 0.00014);</a:t>
            </a:r>
          </a:p>
          <a:p>
            <a:pPr>
              <a:lnSpc>
                <a:spcPts val="2300"/>
              </a:lnSpc>
            </a:pPr>
            <a:r>
              <a:rPr lang="nn-NO" altLang="ko-KR" sz="1600" dirty="0">
                <a:latin typeface="Consolas" panose="020B0609020204030204" pitchFamily="49" charset="0"/>
              </a:rPr>
              <a:t>   System.out.printf(" %g \n", 0.000014);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94EC46-4782-4DC1-96C2-9C77FF38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05" y="1275882"/>
            <a:ext cx="4562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1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12-2. </a:t>
            </a:r>
            <a:r>
              <a:rPr lang="ko-KR" altLang="en-US" sz="4000" dirty="0">
                <a:solidFill>
                  <a:schemeClr val="tx2"/>
                </a:solidFill>
              </a:rPr>
              <a:t>콘솔 입력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2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Scanner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F173E2-E75A-4CFE-9672-9819D567ED62}"/>
              </a:ext>
            </a:extLst>
          </p:cNvPr>
          <p:cNvSpPr/>
          <p:nvPr/>
        </p:nvSpPr>
        <p:spPr>
          <a:xfrm>
            <a:off x="1193531" y="1859340"/>
            <a:ext cx="7950469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source = "1 3 5";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Scanner </a:t>
            </a:r>
            <a:r>
              <a:rPr lang="en-US" altLang="ko-KR" sz="1400" dirty="0" err="1"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new Scanner(source);</a:t>
            </a:r>
            <a:r>
              <a:rPr lang="en-US" altLang="ko-KR" sz="1400" dirty="0">
                <a:latin typeface="Consolas" panose="020B0609020204030204" pitchFamily="49" charset="0"/>
              </a:rPr>
              <a:t>     // Scanner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num1 = </a:t>
            </a:r>
            <a:r>
              <a:rPr lang="en-US" altLang="ko-KR" sz="1400" dirty="0" err="1">
                <a:latin typeface="Consolas" panose="020B0609020204030204" pitchFamily="49" charset="0"/>
              </a:rPr>
              <a:t>sc.nextInt</a:t>
            </a:r>
            <a:r>
              <a:rPr lang="en-US" altLang="ko-KR" sz="1400" dirty="0">
                <a:latin typeface="Consolas" panose="020B0609020204030204" pitchFamily="49" charset="0"/>
              </a:rPr>
              <a:t>();    // int</a:t>
            </a:r>
            <a:r>
              <a:rPr lang="ko-KR" altLang="en-US" sz="1400" dirty="0">
                <a:latin typeface="Consolas" panose="020B0609020204030204" pitchFamily="49" charset="0"/>
              </a:rPr>
              <a:t>형 데이터 추출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num2 = </a:t>
            </a:r>
            <a:r>
              <a:rPr lang="en-US" altLang="ko-KR" sz="1400" dirty="0" err="1">
                <a:latin typeface="Consolas" panose="020B0609020204030204" pitchFamily="49" charset="0"/>
              </a:rPr>
              <a:t>sc.nextInt</a:t>
            </a:r>
            <a:r>
              <a:rPr lang="en-US" altLang="ko-KR" sz="1400" dirty="0">
                <a:latin typeface="Consolas" panose="020B0609020204030204" pitchFamily="49" charset="0"/>
              </a:rPr>
              <a:t>();    // int</a:t>
            </a:r>
            <a:r>
              <a:rPr lang="ko-KR" altLang="en-US" sz="1400" dirty="0">
                <a:latin typeface="Consolas" panose="020B0609020204030204" pitchFamily="49" charset="0"/>
              </a:rPr>
              <a:t>형 데이터 추출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num3 = </a:t>
            </a:r>
            <a:r>
              <a:rPr lang="en-US" altLang="ko-KR" sz="1400" dirty="0" err="1">
                <a:latin typeface="Consolas" panose="020B0609020204030204" pitchFamily="49" charset="0"/>
              </a:rPr>
              <a:t>sc.nextInt</a:t>
            </a:r>
            <a:r>
              <a:rPr lang="en-US" altLang="ko-KR" sz="1400" dirty="0">
                <a:latin typeface="Consolas" panose="020B0609020204030204" pitchFamily="49" charset="0"/>
              </a:rPr>
              <a:t>();    // int</a:t>
            </a:r>
            <a:r>
              <a:rPr lang="ko-KR" altLang="en-US" sz="1400" dirty="0">
                <a:latin typeface="Consolas" panose="020B0609020204030204" pitchFamily="49" charset="0"/>
              </a:rPr>
              <a:t>형 데이터 추출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int sum = num1 + num2 + num3;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System.out.printf("%d + %d + %d = %d \n", num1, num2, num3, sum);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C0657F-FD88-48F8-A3B7-261B15B0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59" y="4431759"/>
            <a:ext cx="4391025" cy="1266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95EAEF-5CD1-4B5A-8D98-F80BAFE84843}"/>
              </a:ext>
            </a:extLst>
          </p:cNvPr>
          <p:cNvSpPr/>
          <p:nvPr/>
        </p:nvSpPr>
        <p:spPr>
          <a:xfrm>
            <a:off x="1193531" y="4775365"/>
            <a:ext cx="5412428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Scanner</a:t>
            </a:r>
            <a:r>
              <a:rPr lang="ko-KR" altLang="en-US" sz="1500" dirty="0"/>
              <a:t> 클래스의 인스턴스 생성은 데이터를 뽑아 올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대상과의 연결을 의미한다</a:t>
            </a:r>
            <a:r>
              <a:rPr lang="en-US" altLang="ko-KR" sz="1500" dirty="0"/>
              <a:t>. </a:t>
            </a:r>
            <a:r>
              <a:rPr lang="ko-KR" altLang="en-US" sz="1500" dirty="0"/>
              <a:t>연결 후에는 데이터 스캔 가능</a:t>
            </a:r>
            <a:r>
              <a:rPr lang="en-US" altLang="ko-KR" sz="1500" dirty="0"/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EB714C-BD24-433F-8E66-670D5DA723BF}"/>
              </a:ext>
            </a:extLst>
          </p:cNvPr>
          <p:cNvSpPr/>
          <p:nvPr/>
        </p:nvSpPr>
        <p:spPr>
          <a:xfrm>
            <a:off x="8360632" y="1350089"/>
            <a:ext cx="27950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Scanner(File source)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Scanner(String source)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Scanner(InputStream source)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6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Scanner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키보드 적용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4B5314-9B59-4D81-85E4-110A60F1BCC5}"/>
              </a:ext>
            </a:extLst>
          </p:cNvPr>
          <p:cNvSpPr/>
          <p:nvPr/>
        </p:nvSpPr>
        <p:spPr>
          <a:xfrm>
            <a:off x="1193532" y="1634843"/>
            <a:ext cx="738062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Scanner </a:t>
            </a:r>
            <a:r>
              <a:rPr lang="en-US" altLang="ko-KR" sz="1500" dirty="0" err="1">
                <a:latin typeface="Consolas" panose="020B0609020204030204" pitchFamily="49" charset="0"/>
              </a:rPr>
              <a:t>sc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new Scanner(System.in);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num1 = </a:t>
            </a:r>
            <a:r>
              <a:rPr lang="en-US" altLang="ko-KR" sz="1500" dirty="0" err="1">
                <a:latin typeface="Consolas" panose="020B0609020204030204" pitchFamily="49" charset="0"/>
              </a:rPr>
              <a:t>sc.nextInt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num2 = </a:t>
            </a:r>
            <a:r>
              <a:rPr lang="en-US" altLang="ko-KR" sz="1500" dirty="0" err="1">
                <a:latin typeface="Consolas" panose="020B0609020204030204" pitchFamily="49" charset="0"/>
              </a:rPr>
              <a:t>sc.nextInt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num3 = </a:t>
            </a:r>
            <a:r>
              <a:rPr lang="en-US" altLang="ko-KR" sz="1500" dirty="0" err="1">
                <a:latin typeface="Consolas" panose="020B0609020204030204" pitchFamily="49" charset="0"/>
              </a:rPr>
              <a:t>sc.nextInt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int sum = num1 + num2 + num3;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System.out.printf("%d + %d + %d = %d \n", num1, num2, num3, sum);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58BEC-708B-4D11-A59E-6314CB8A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9" y="4266333"/>
            <a:ext cx="3933825" cy="1743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584B89-3559-4CEC-B43A-575CACBE9FB3}"/>
              </a:ext>
            </a:extLst>
          </p:cNvPr>
          <p:cNvSpPr/>
          <p:nvPr/>
        </p:nvSpPr>
        <p:spPr>
          <a:xfrm>
            <a:off x="5743252" y="2060621"/>
            <a:ext cx="5412428" cy="11310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Scanner</a:t>
            </a:r>
            <a:r>
              <a:rPr lang="ko-KR" altLang="en-US" sz="1500" dirty="0"/>
              <a:t> 인스턴스 생성 이후에 데이터를 스캔하는 방법에 있어서는 차이가 없다</a:t>
            </a:r>
            <a:r>
              <a:rPr lang="en-US" altLang="ko-KR" sz="1500" dirty="0"/>
              <a:t>! </a:t>
            </a:r>
            <a:r>
              <a:rPr lang="ko-KR" altLang="en-US" sz="1500" dirty="0"/>
              <a:t>즉 연결 대상에 의존적이지 않은 코드의 작성이 가능하다</a:t>
            </a:r>
            <a:r>
              <a:rPr lang="en-US" altLang="ko-KR" sz="1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905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Scanner </a:t>
            </a: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주요 메소드들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155923-F36F-433F-9983-3C3595544296}"/>
              </a:ext>
            </a:extLst>
          </p:cNvPr>
          <p:cNvSpPr/>
          <p:nvPr/>
        </p:nvSpPr>
        <p:spPr>
          <a:xfrm>
            <a:off x="8466324" y="1622071"/>
            <a:ext cx="26893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int nextInt()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byte nextByte()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 nextLine()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double nextDouble()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boolean nextBoolean()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7C7DDB-AD7C-400F-919E-B04CEF0F2017}"/>
              </a:ext>
            </a:extLst>
          </p:cNvPr>
          <p:cNvSpPr/>
          <p:nvPr/>
        </p:nvSpPr>
        <p:spPr>
          <a:xfrm>
            <a:off x="1193531" y="1745503"/>
            <a:ext cx="6122505" cy="345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Scanner </a:t>
            </a:r>
            <a:r>
              <a:rPr lang="en-US" altLang="ko-KR" sz="1500" dirty="0" err="1">
                <a:latin typeface="Consolas" panose="020B0609020204030204" pitchFamily="49" charset="0"/>
              </a:rPr>
              <a:t>sc</a:t>
            </a:r>
            <a:r>
              <a:rPr lang="en-US" altLang="ko-KR" sz="1500" dirty="0">
                <a:latin typeface="Consolas" panose="020B0609020204030204" pitchFamily="49" charset="0"/>
              </a:rPr>
              <a:t> = new Scanner(System.in);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System.out.print("</a:t>
            </a:r>
            <a:r>
              <a:rPr lang="ko-KR" altLang="en-US" sz="1500" dirty="0">
                <a:latin typeface="Consolas" panose="020B0609020204030204" pitchFamily="49" charset="0"/>
              </a:rPr>
              <a:t>문자열 입력</a:t>
            </a:r>
            <a:r>
              <a:rPr lang="en-US" altLang="ko-KR" sz="1500" dirty="0">
                <a:latin typeface="Consolas" panose="020B0609020204030204" pitchFamily="49" charset="0"/>
              </a:rPr>
              <a:t>: 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str1 = </a:t>
            </a:r>
            <a:r>
              <a:rPr lang="en-US" altLang="ko-KR" sz="1500" dirty="0" err="1">
                <a:latin typeface="Consolas" panose="020B0609020204030204" pitchFamily="49" charset="0"/>
              </a:rPr>
              <a:t>sc.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nextLine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System.out.print("</a:t>
            </a:r>
            <a:r>
              <a:rPr lang="ko-KR" altLang="en-US" sz="1500" dirty="0">
                <a:latin typeface="Consolas" panose="020B0609020204030204" pitchFamily="49" charset="0"/>
              </a:rPr>
              <a:t>문자열 입력</a:t>
            </a:r>
            <a:r>
              <a:rPr lang="en-US" altLang="ko-KR" sz="1500" dirty="0">
                <a:latin typeface="Consolas" panose="020B0609020204030204" pitchFamily="49" charset="0"/>
              </a:rPr>
              <a:t>: 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str2 = </a:t>
            </a:r>
            <a:r>
              <a:rPr lang="en-US" altLang="ko-KR" sz="1500" dirty="0" err="1">
                <a:latin typeface="Consolas" panose="020B0609020204030204" pitchFamily="49" charset="0"/>
              </a:rPr>
              <a:t>sc.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nextLine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System.out.printf("</a:t>
            </a:r>
            <a:r>
              <a:rPr lang="ko-KR" altLang="en-US" sz="1500" dirty="0">
                <a:latin typeface="Consolas" panose="020B0609020204030204" pitchFamily="49" charset="0"/>
              </a:rPr>
              <a:t>입력된 문자열 </a:t>
            </a:r>
            <a:r>
              <a:rPr lang="en-US" altLang="ko-KR" sz="1500" dirty="0">
                <a:latin typeface="Consolas" panose="020B0609020204030204" pitchFamily="49" charset="0"/>
              </a:rPr>
              <a:t>1: %s \n", str1);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System.out.printf("</a:t>
            </a:r>
            <a:r>
              <a:rPr lang="ko-KR" altLang="en-US" sz="1500" dirty="0">
                <a:latin typeface="Consolas" panose="020B0609020204030204" pitchFamily="49" charset="0"/>
              </a:rPr>
              <a:t>입력된 문자열 </a:t>
            </a:r>
            <a:r>
              <a:rPr lang="en-US" altLang="ko-KR" sz="1500" dirty="0">
                <a:latin typeface="Consolas" panose="020B0609020204030204" pitchFamily="49" charset="0"/>
              </a:rPr>
              <a:t>2: %s \n", str2);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115A90-FA6F-471D-BAA1-33A27D4D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36" y="4316522"/>
            <a:ext cx="3600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9349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5622</TotalTime>
  <Words>686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Calibri</vt:lpstr>
      <vt:lpstr>Calibri Light</vt:lpstr>
      <vt:lpstr>Consolas</vt:lpstr>
      <vt:lpstr>추억</vt:lpstr>
      <vt:lpstr> 열혈 Java 프로그래밍</vt:lpstr>
      <vt:lpstr>12-1. 콘솔 출력</vt:lpstr>
      <vt:lpstr>PowerPoint 프레젠테이션</vt:lpstr>
      <vt:lpstr>PowerPoint 프레젠테이션</vt:lpstr>
      <vt:lpstr>PowerPoint 프레젠테이션</vt:lpstr>
      <vt:lpstr>12-2. 콘솔 입력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965</cp:revision>
  <dcterms:created xsi:type="dcterms:W3CDTF">2017-07-09T08:11:09Z</dcterms:created>
  <dcterms:modified xsi:type="dcterms:W3CDTF">2017-08-04T02:47:29Z</dcterms:modified>
</cp:coreProperties>
</file>