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91" r:id="rId4"/>
    <p:sldId id="478" r:id="rId5"/>
    <p:sldId id="422" r:id="rId6"/>
    <p:sldId id="479" r:id="rId7"/>
    <p:sldId id="472" r:id="rId8"/>
    <p:sldId id="480" r:id="rId9"/>
    <p:sldId id="482" r:id="rId10"/>
    <p:sldId id="483" r:id="rId11"/>
    <p:sldId id="481" r:id="rId12"/>
    <p:sldId id="484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FCC"/>
    <a:srgbClr val="E1300D"/>
    <a:srgbClr val="C40000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16.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클래스의 상속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3: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상속의 목적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프로그래머가 정의하는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toString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메소드 오버라이딩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4B0523-5CB6-4B06-8BFD-14BCFC76E8BE}"/>
              </a:ext>
            </a:extLst>
          </p:cNvPr>
          <p:cNvSpPr/>
          <p:nvPr/>
        </p:nvSpPr>
        <p:spPr>
          <a:xfrm>
            <a:off x="1193530" y="1579748"/>
            <a:ext cx="602890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Cake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클래스의 </a:t>
            </a:r>
            <a:r>
              <a:rPr lang="en-US" altLang="ko-KR" sz="1500" dirty="0">
                <a:latin typeface="Consolas" panose="020B0609020204030204" pitchFamily="49" charset="0"/>
              </a:rPr>
              <a:t>toString </a:t>
            </a:r>
            <a:r>
              <a:rPr lang="ko-KR" altLang="en-US" sz="1500" dirty="0">
                <a:latin typeface="Consolas" panose="020B0609020204030204" pitchFamily="49" charset="0"/>
              </a:rPr>
              <a:t>메소드를 오버라이딩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String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"My birthday cake";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AB224F-4B26-4A80-BCBD-32695770AC85}"/>
              </a:ext>
            </a:extLst>
          </p:cNvPr>
          <p:cNvSpPr/>
          <p:nvPr/>
        </p:nvSpPr>
        <p:spPr>
          <a:xfrm>
            <a:off x="1193530" y="3879575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CheeseCake extends Cake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클래스의 </a:t>
            </a:r>
            <a:r>
              <a:rPr lang="en-US" altLang="ko-KR" sz="1500" dirty="0">
                <a:latin typeface="Consolas" panose="020B0609020204030204" pitchFamily="49" charset="0"/>
              </a:rPr>
              <a:t>toString </a:t>
            </a:r>
            <a:r>
              <a:rPr lang="ko-KR" altLang="en-US" sz="1500" dirty="0">
                <a:latin typeface="Consolas" panose="020B0609020204030204" pitchFamily="49" charset="0"/>
              </a:rPr>
              <a:t>메소드를 오버라이딩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String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"My birthday cheese cake";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42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클래스와 메소드의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FC2C79-4EB0-45FF-8B36-A45770D8D7A9}"/>
              </a:ext>
            </a:extLst>
          </p:cNvPr>
          <p:cNvSpPr/>
          <p:nvPr/>
        </p:nvSpPr>
        <p:spPr>
          <a:xfrm>
            <a:off x="1193531" y="2005905"/>
            <a:ext cx="69963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500" dirty="0">
                <a:latin typeface="Consolas" panose="020B0609020204030204" pitchFamily="49" charset="0"/>
              </a:rPr>
              <a:t> class </a:t>
            </a:r>
            <a:r>
              <a:rPr lang="en-US" altLang="ko-KR" sz="1500" dirty="0" err="1">
                <a:latin typeface="Consolas" panose="020B0609020204030204" pitchFamily="49" charset="0"/>
              </a:rPr>
              <a:t>MyLastCLS</a:t>
            </a:r>
            <a:r>
              <a:rPr lang="en-US" altLang="ko-KR" sz="1500" dirty="0">
                <a:latin typeface="Consolas" panose="020B0609020204030204" pitchFamily="49" charset="0"/>
              </a:rPr>
              <a:t> {...}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→ </a:t>
            </a:r>
            <a:r>
              <a:rPr lang="en-US" altLang="ko-KR" sz="1500" dirty="0" err="1">
                <a:latin typeface="Consolas" panose="020B0609020204030204" pitchFamily="49" charset="0"/>
              </a:rPr>
              <a:t>MyLastCLS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클래스는 다른 클래스가 상속할 수 없음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0E8398-281F-4EB3-80DA-9CF6FFB2A2D1}"/>
              </a:ext>
            </a:extLst>
          </p:cNvPr>
          <p:cNvSpPr/>
          <p:nvPr/>
        </p:nvSpPr>
        <p:spPr>
          <a:xfrm>
            <a:off x="1193531" y="3604736"/>
            <a:ext cx="67180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Simple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Consolas" panose="020B0609020204030204" pitchFamily="49" charset="0"/>
              </a:rPr>
              <a:t>아래의 메소드는 다른 클래스에서 오버라이딩 할 수 없음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500" dirty="0">
                <a:latin typeface="Consolas" panose="020B0609020204030204" pitchFamily="49" charset="0"/>
              </a:rPr>
              <a:t> void </a:t>
            </a:r>
            <a:r>
              <a:rPr lang="en-US" altLang="ko-KR" sz="1500" dirty="0" err="1">
                <a:latin typeface="Consolas" panose="020B0609020204030204" pitchFamily="49" charset="0"/>
              </a:rPr>
              <a:t>func</a:t>
            </a:r>
            <a:r>
              <a:rPr lang="en-US" altLang="ko-KR" sz="1500" dirty="0">
                <a:latin typeface="Consolas" panose="020B0609020204030204" pitchFamily="49" charset="0"/>
              </a:rPr>
              <a:t>(int n) {...}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1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@Override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C0C518-B415-4E96-9435-1F1574BEA189}"/>
              </a:ext>
            </a:extLst>
          </p:cNvPr>
          <p:cNvSpPr/>
          <p:nvPr/>
        </p:nvSpPr>
        <p:spPr>
          <a:xfrm>
            <a:off x="1193531" y="1789188"/>
            <a:ext cx="6096000" cy="15029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  <a:ea typeface="+mj-ea"/>
              </a:rPr>
              <a:t>class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ParentAdder</a:t>
            </a:r>
            <a:r>
              <a:rPr lang="en-US" altLang="ko-KR" sz="1500" dirty="0">
                <a:latin typeface="Consolas" panose="020B0609020204030204" pitchFamily="49" charset="0"/>
                <a:ea typeface="+mj-ea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  <a:ea typeface="+mj-ea"/>
              </a:rPr>
              <a:t>   public int add(int a, int b)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  <a:ea typeface="+mj-ea"/>
              </a:rPr>
              <a:t>      return a + b;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  <a:ea typeface="+mj-ea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  <a:ea typeface="+mj-ea"/>
              </a:rPr>
              <a:t>}</a:t>
            </a:r>
            <a:endParaRPr lang="ko-KR" altLang="en-US" sz="15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74B23C-AA50-4D46-9792-CE35EB29B8E1}"/>
              </a:ext>
            </a:extLst>
          </p:cNvPr>
          <p:cNvSpPr/>
          <p:nvPr/>
        </p:nvSpPr>
        <p:spPr>
          <a:xfrm>
            <a:off x="1193531" y="3584568"/>
            <a:ext cx="6096000" cy="206723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  <a:ea typeface="+mj-ea"/>
              </a:rPr>
              <a:t>class ChildAdder extends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ParentAdder</a:t>
            </a:r>
            <a:r>
              <a:rPr lang="en-US" altLang="ko-KR" sz="1500" dirty="0">
                <a:latin typeface="Consolas" panose="020B0609020204030204" pitchFamily="49" charset="0"/>
                <a:ea typeface="+mj-ea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  <a:ea typeface="+mj-ea"/>
              </a:rPr>
              <a:t>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@Override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  <a:ea typeface="+mj-ea"/>
              </a:rPr>
              <a:t>   public double add(double a, double b)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  <a:ea typeface="+mj-ea"/>
              </a:rPr>
              <a:t>      System.out.println("</a:t>
            </a:r>
            <a:r>
              <a:rPr lang="ko-KR" altLang="en-US" sz="1500" dirty="0">
                <a:latin typeface="Consolas" panose="020B0609020204030204" pitchFamily="49" charset="0"/>
                <a:ea typeface="+mj-ea"/>
              </a:rPr>
              <a:t>덧셈을 진행합니다</a:t>
            </a:r>
            <a:r>
              <a:rPr lang="en-US" altLang="ko-KR" sz="1500" dirty="0">
                <a:latin typeface="Consolas" panose="020B0609020204030204" pitchFamily="49" charset="0"/>
                <a:ea typeface="+mj-ea"/>
              </a:rPr>
              <a:t>.");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  <a:ea typeface="+mj-ea"/>
              </a:rPr>
              <a:t>      return a + b;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  <a:ea typeface="+mj-ea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  <a:ea typeface="+mj-ea"/>
              </a:rPr>
              <a:t>}</a:t>
            </a:r>
            <a:endParaRPr lang="ko-KR" altLang="en-US" sz="15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4FE9D7-550F-400F-A953-33F976B69AC9}"/>
              </a:ext>
            </a:extLst>
          </p:cNvPr>
          <p:cNvSpPr/>
          <p:nvPr/>
        </p:nvSpPr>
        <p:spPr>
          <a:xfrm>
            <a:off x="4505739" y="4913137"/>
            <a:ext cx="612250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@Override 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상위 클래스의 메소드를 오버라이딩 하는 것이 목적이라는 선언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오버라이딩을 하는 형태가 아니면 컴파일러가 오류 메시지 전달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AE8AEA-514E-415C-B9C6-94DCBF95C55C}"/>
              </a:ext>
            </a:extLst>
          </p:cNvPr>
          <p:cNvSpPr/>
          <p:nvPr/>
        </p:nvSpPr>
        <p:spPr>
          <a:xfrm>
            <a:off x="3180522" y="2134416"/>
            <a:ext cx="1325217" cy="225287"/>
          </a:xfrm>
          <a:prstGeom prst="rect">
            <a:avLst/>
          </a:prstGeom>
          <a:solidFill>
            <a:schemeClr val="tx2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9590BF-67AE-456E-B750-C2DBEC45ED2C}"/>
              </a:ext>
            </a:extLst>
          </p:cNvPr>
          <p:cNvSpPr/>
          <p:nvPr/>
        </p:nvSpPr>
        <p:spPr>
          <a:xfrm>
            <a:off x="3445464" y="4206241"/>
            <a:ext cx="1956530" cy="281588"/>
          </a:xfrm>
          <a:prstGeom prst="rect">
            <a:avLst/>
          </a:prstGeom>
          <a:solidFill>
            <a:schemeClr val="tx2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8FEBF06-6FA2-42B2-B299-1333BC4D89E4}"/>
              </a:ext>
            </a:extLst>
          </p:cNvPr>
          <p:cNvCxnSpPr>
            <a:stCxn id="6" idx="3"/>
            <a:endCxn id="10" idx="3"/>
          </p:cNvCxnSpPr>
          <p:nvPr/>
        </p:nvCxnSpPr>
        <p:spPr>
          <a:xfrm>
            <a:off x="4505739" y="2247060"/>
            <a:ext cx="896255" cy="2099975"/>
          </a:xfrm>
          <a:prstGeom prst="bentConnector3">
            <a:avLst>
              <a:gd name="adj1" fmla="val 19613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60D487-CDAF-44E8-9520-C464CC52734D}"/>
              </a:ext>
            </a:extLst>
          </p:cNvPr>
          <p:cNvSpPr/>
          <p:nvPr/>
        </p:nvSpPr>
        <p:spPr>
          <a:xfrm>
            <a:off x="6313335" y="2264242"/>
            <a:ext cx="54191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오버라이딩이 아니라 </a:t>
            </a:r>
            <a:endParaRPr lang="en-US" altLang="ko-KR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상속으로 두 클래스에 걸쳐서 형성된 메소드 오버로딩이다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002060"/>
                </a:solidFill>
                <a:latin typeface="Consolas" panose="020B0609020204030204" pitchFamily="49" charset="0"/>
              </a:rPr>
              <a:t>따라서 컴파일 오류 발생</a:t>
            </a:r>
            <a:endParaRPr lang="ko-KR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43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16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16-1.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ko-KR" altLang="en-US" sz="3800" dirty="0">
                <a:solidFill>
                  <a:schemeClr val="tx2"/>
                </a:solidFill>
              </a:rPr>
              <a:t>상속이 도움이 되는 상황의 소개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단순한 인맥 관리 프로그램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 대상이 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F8A2AF-E32E-4267-943D-EBF0D3438DD4}"/>
              </a:ext>
            </a:extLst>
          </p:cNvPr>
          <p:cNvSpPr/>
          <p:nvPr/>
        </p:nvSpPr>
        <p:spPr>
          <a:xfrm>
            <a:off x="1404730" y="5189514"/>
            <a:ext cx="6096000" cy="9421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latin typeface="+mj-ea"/>
                <a:ea typeface="+mj-ea"/>
              </a:rPr>
              <a:t>대학 동창 </a:t>
            </a:r>
            <a:r>
              <a:rPr lang="en-US" altLang="ko-KR" sz="1500" dirty="0">
                <a:latin typeface="+mj-ea"/>
                <a:ea typeface="+mj-ea"/>
              </a:rPr>
              <a:t>	      </a:t>
            </a:r>
            <a:r>
              <a:rPr lang="ko-KR" altLang="en-US" sz="1500" dirty="0">
                <a:latin typeface="+mj-ea"/>
                <a:ea typeface="+mj-ea"/>
              </a:rPr>
              <a:t>이름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전공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전화번호 정보 저장 및 관리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+mj-ea"/>
                <a:ea typeface="+mj-ea"/>
              </a:rPr>
              <a:t>직장 동료        이름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부서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전화번호 정보 저장 및 관리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FEE101-8D02-4314-977F-B6CDB7026F06}"/>
              </a:ext>
            </a:extLst>
          </p:cNvPr>
          <p:cNvSpPr/>
          <p:nvPr/>
        </p:nvSpPr>
        <p:spPr>
          <a:xfrm>
            <a:off x="1163540" y="1434640"/>
            <a:ext cx="481319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UnivFriend {     // </a:t>
            </a:r>
            <a:r>
              <a:rPr lang="ko-KR" altLang="en-US" sz="1400" dirty="0">
                <a:latin typeface="Consolas" panose="020B0609020204030204" pitchFamily="49" charset="0"/>
              </a:rPr>
              <a:t>대학 동창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String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String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major</a:t>
            </a:r>
            <a:r>
              <a:rPr lang="en-US" altLang="ko-KR" sz="1400" dirty="0">
                <a:latin typeface="Consolas" panose="020B0609020204030204" pitchFamily="49" charset="0"/>
              </a:rPr>
              <a:t>;    // </a:t>
            </a:r>
            <a:r>
              <a:rPr lang="ko-KR" altLang="en-US" sz="1400" dirty="0">
                <a:latin typeface="Consolas" panose="020B0609020204030204" pitchFamily="49" charset="0"/>
              </a:rPr>
              <a:t>전공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String phone;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UnivFriend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(String </a:t>
            </a:r>
            <a:r>
              <a:rPr lang="en-US" altLang="ko-KR" sz="1400" dirty="0" err="1">
                <a:latin typeface="Consolas" panose="020B0609020204030204" pitchFamily="49" charset="0"/>
              </a:rPr>
              <a:t>na</a:t>
            </a:r>
            <a:r>
              <a:rPr lang="en-US" altLang="ko-KR" sz="1400" dirty="0">
                <a:latin typeface="Consolas" panose="020B0609020204030204" pitchFamily="49" charset="0"/>
              </a:rPr>
              <a:t>, String ma, String </a:t>
            </a:r>
            <a:r>
              <a:rPr lang="en-US" altLang="ko-KR" sz="1400" dirty="0" err="1">
                <a:latin typeface="Consolas" panose="020B0609020204030204" pitchFamily="49" charset="0"/>
              </a:rPr>
              <a:t>ph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name = </a:t>
            </a:r>
            <a:r>
              <a:rPr lang="en-US" altLang="ko-KR" sz="1400" dirty="0" err="1">
                <a:latin typeface="Consolas" panose="020B0609020204030204" pitchFamily="49" charset="0"/>
              </a:rPr>
              <a:t>na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major = ma;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phone = </a:t>
            </a:r>
            <a:r>
              <a:rPr lang="en-US" altLang="ko-KR" sz="1400" dirty="0" err="1">
                <a:latin typeface="Consolas" panose="020B0609020204030204" pitchFamily="49" charset="0"/>
              </a:rPr>
              <a:t>ph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showInfo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이름</a:t>
            </a:r>
            <a:r>
              <a:rPr lang="en-US" altLang="ko-KR" sz="1400" dirty="0">
                <a:latin typeface="Consolas" panose="020B0609020204030204" pitchFamily="49" charset="0"/>
              </a:rPr>
              <a:t>: " + name);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전공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major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전화</a:t>
            </a:r>
            <a:r>
              <a:rPr lang="en-US" altLang="ko-KR" sz="1400" dirty="0">
                <a:latin typeface="Consolas" panose="020B0609020204030204" pitchFamily="49" charset="0"/>
              </a:rPr>
              <a:t>: " + phone);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F3E0FA-AA36-46F7-AF9D-634970A3D861}"/>
              </a:ext>
            </a:extLst>
          </p:cNvPr>
          <p:cNvSpPr/>
          <p:nvPr/>
        </p:nvSpPr>
        <p:spPr>
          <a:xfrm>
            <a:off x="6278880" y="1434640"/>
            <a:ext cx="490330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CompFriend {     // </a:t>
            </a:r>
            <a:r>
              <a:rPr lang="ko-KR" altLang="en-US" sz="1400" dirty="0">
                <a:latin typeface="Consolas" panose="020B0609020204030204" pitchFamily="49" charset="0"/>
              </a:rPr>
              <a:t>직장 동료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String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String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department</a:t>
            </a:r>
            <a:r>
              <a:rPr lang="en-US" altLang="ko-KR" sz="1400" dirty="0">
                <a:latin typeface="Consolas" panose="020B0609020204030204" pitchFamily="49" charset="0"/>
              </a:rPr>
              <a:t>;     // </a:t>
            </a:r>
            <a:r>
              <a:rPr lang="ko-KR" altLang="en-US" sz="1400" dirty="0">
                <a:latin typeface="Consolas" panose="020B0609020204030204" pitchFamily="49" charset="0"/>
              </a:rPr>
              <a:t>부서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String phone;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CompFriend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(String </a:t>
            </a:r>
            <a:r>
              <a:rPr lang="en-US" altLang="ko-KR" sz="1400" dirty="0" err="1">
                <a:latin typeface="Consolas" panose="020B0609020204030204" pitchFamily="49" charset="0"/>
              </a:rPr>
              <a:t>na</a:t>
            </a:r>
            <a:r>
              <a:rPr lang="en-US" altLang="ko-KR" sz="1400" dirty="0">
                <a:latin typeface="Consolas" panose="020B0609020204030204" pitchFamily="49" charset="0"/>
              </a:rPr>
              <a:t>, String de, String </a:t>
            </a:r>
            <a:r>
              <a:rPr lang="en-US" altLang="ko-KR" sz="1400" dirty="0" err="1">
                <a:latin typeface="Consolas" panose="020B0609020204030204" pitchFamily="49" charset="0"/>
              </a:rPr>
              <a:t>ph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name = </a:t>
            </a:r>
            <a:r>
              <a:rPr lang="en-US" altLang="ko-KR" sz="1400" dirty="0" err="1">
                <a:latin typeface="Consolas" panose="020B0609020204030204" pitchFamily="49" charset="0"/>
              </a:rPr>
              <a:t>na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department = de;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phone = </a:t>
            </a:r>
            <a:r>
              <a:rPr lang="en-US" altLang="ko-KR" sz="1400" dirty="0" err="1">
                <a:latin typeface="Consolas" panose="020B0609020204030204" pitchFamily="49" charset="0"/>
              </a:rPr>
              <a:t>ph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showInfo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이름</a:t>
            </a:r>
            <a:r>
              <a:rPr lang="en-US" altLang="ko-KR" sz="1400" dirty="0">
                <a:latin typeface="Consolas" panose="020B0609020204030204" pitchFamily="49" charset="0"/>
              </a:rPr>
              <a:t>: " + name);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부서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department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전화</a:t>
            </a:r>
            <a:r>
              <a:rPr lang="en-US" altLang="ko-KR" sz="1400" dirty="0">
                <a:latin typeface="Consolas" panose="020B0609020204030204" pitchFamily="49" charset="0"/>
              </a:rPr>
              <a:t>: " + phone);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DD664D-1FEC-47A0-B08F-D877314A11C6}"/>
              </a:ext>
            </a:extLst>
          </p:cNvPr>
          <p:cNvSpPr/>
          <p:nvPr/>
        </p:nvSpPr>
        <p:spPr>
          <a:xfrm>
            <a:off x="7002865" y="5300698"/>
            <a:ext cx="4306122" cy="789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1300D"/>
                </a:solidFill>
                <a:latin typeface="Consolas" panose="020B0609020204030204" pitchFamily="49" charset="0"/>
              </a:rPr>
              <a:t>관리</a:t>
            </a:r>
            <a:r>
              <a:rPr lang="en-US" altLang="ko-KR" sz="1600" dirty="0">
                <a:solidFill>
                  <a:srgbClr val="E1300D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E1300D"/>
                </a:solidFill>
                <a:latin typeface="Consolas" panose="020B0609020204030204" pitchFamily="49" charset="0"/>
              </a:rPr>
              <a:t>대상이 둘이므로 </a:t>
            </a:r>
            <a:endParaRPr lang="en-US" altLang="ko-KR" sz="1600" dirty="0">
              <a:solidFill>
                <a:srgbClr val="E1300D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1300D"/>
                </a:solidFill>
                <a:latin typeface="Consolas" panose="020B0609020204030204" pitchFamily="49" charset="0"/>
              </a:rPr>
              <a:t>두 개의 클래스가 정의되었다</a:t>
            </a:r>
            <a:r>
              <a:rPr lang="en-US" altLang="ko-KR" sz="1600" dirty="0">
                <a:solidFill>
                  <a:srgbClr val="E1300D"/>
                </a:solidFill>
                <a:latin typeface="Consolas" panose="020B0609020204030204" pitchFamily="49" charset="0"/>
              </a:rPr>
              <a:t>. </a:t>
            </a:r>
            <a:endParaRPr lang="ko-KR" altLang="en-US" sz="1600" dirty="0">
              <a:solidFill>
                <a:srgbClr val="E1300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 클래스를 대상을 하는 코드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F785AB-DADB-4222-B67C-7EBF3F7CB3F5}"/>
              </a:ext>
            </a:extLst>
          </p:cNvPr>
          <p:cNvSpPr/>
          <p:nvPr/>
        </p:nvSpPr>
        <p:spPr>
          <a:xfrm>
            <a:off x="1193531" y="1406173"/>
            <a:ext cx="8785356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static void main(String[] args) {   </a:t>
            </a:r>
            <a:endParaRPr lang="ko-KR" altLang="en-US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   UnivFriend[] </a:t>
            </a:r>
            <a:r>
              <a:rPr lang="en-US" altLang="ko-KR" sz="1300" dirty="0" err="1">
                <a:solidFill>
                  <a:srgbClr val="C00000"/>
                </a:solidFill>
                <a:latin typeface="Consolas" panose="020B0609020204030204" pitchFamily="49" charset="0"/>
              </a:rPr>
              <a:t>ufrns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 = new UnivFriend[5];</a:t>
            </a:r>
          </a:p>
          <a:p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   int </a:t>
            </a:r>
            <a:r>
              <a:rPr lang="en-US" altLang="ko-KR" sz="1300" dirty="0" err="1">
                <a:solidFill>
                  <a:srgbClr val="C00000"/>
                </a:solidFill>
                <a:latin typeface="Consolas" panose="020B0609020204030204" pitchFamily="49" charset="0"/>
              </a:rPr>
              <a:t>ucnt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solidFill>
                  <a:srgbClr val="507FCC"/>
                </a:solidFill>
                <a:latin typeface="Consolas" panose="020B0609020204030204" pitchFamily="49" charset="0"/>
              </a:rPr>
              <a:t>   CompFriend[] </a:t>
            </a:r>
            <a:r>
              <a:rPr lang="en-US" altLang="ko-KR" sz="1300" dirty="0" err="1">
                <a:solidFill>
                  <a:srgbClr val="507FCC"/>
                </a:solidFill>
                <a:latin typeface="Consolas" panose="020B0609020204030204" pitchFamily="49" charset="0"/>
              </a:rPr>
              <a:t>cfrns</a:t>
            </a:r>
            <a:r>
              <a:rPr lang="en-US" altLang="ko-KR" sz="1300" dirty="0">
                <a:solidFill>
                  <a:srgbClr val="507FCC"/>
                </a:solidFill>
                <a:latin typeface="Consolas" panose="020B0609020204030204" pitchFamily="49" charset="0"/>
              </a:rPr>
              <a:t> = new CompFriend[5];</a:t>
            </a:r>
          </a:p>
          <a:p>
            <a:r>
              <a:rPr lang="en-US" altLang="ko-KR" sz="1300" dirty="0">
                <a:solidFill>
                  <a:srgbClr val="507FCC"/>
                </a:solidFill>
                <a:latin typeface="Consolas" panose="020B0609020204030204" pitchFamily="49" charset="0"/>
              </a:rPr>
              <a:t>   int </a:t>
            </a:r>
            <a:r>
              <a:rPr lang="en-US" altLang="ko-KR" sz="1300" dirty="0" err="1">
                <a:solidFill>
                  <a:srgbClr val="507FCC"/>
                </a:solidFill>
                <a:latin typeface="Consolas" panose="020B0609020204030204" pitchFamily="49" charset="0"/>
              </a:rPr>
              <a:t>ccnt</a:t>
            </a:r>
            <a:r>
              <a:rPr lang="en-US" altLang="ko-KR" sz="1300" dirty="0">
                <a:solidFill>
                  <a:srgbClr val="507FCC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solidFill>
                  <a:srgbClr val="C00000"/>
                </a:solidFill>
                <a:latin typeface="Consolas" panose="020B0609020204030204" pitchFamily="49" charset="0"/>
              </a:rPr>
              <a:t>ufrns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300" dirty="0" err="1">
                <a:solidFill>
                  <a:srgbClr val="C00000"/>
                </a:solidFill>
                <a:latin typeface="Consolas" panose="020B0609020204030204" pitchFamily="49" charset="0"/>
              </a:rPr>
              <a:t>ucnt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++] = new UnivFriend("LEE", "Computer", "010-333-555");</a:t>
            </a:r>
          </a:p>
          <a:p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solidFill>
                  <a:srgbClr val="C00000"/>
                </a:solidFill>
                <a:latin typeface="Consolas" panose="020B0609020204030204" pitchFamily="49" charset="0"/>
              </a:rPr>
              <a:t>ufrns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300" dirty="0" err="1">
                <a:solidFill>
                  <a:srgbClr val="C00000"/>
                </a:solidFill>
                <a:latin typeface="Consolas" panose="020B0609020204030204" pitchFamily="49" charset="0"/>
              </a:rPr>
              <a:t>ucnt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++] = new UnivFriend("SEO", "Electronics", "010-222-444");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solidFill>
                  <a:srgbClr val="507FCC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solidFill>
                  <a:srgbClr val="507FCC"/>
                </a:solidFill>
                <a:latin typeface="Consolas" panose="020B0609020204030204" pitchFamily="49" charset="0"/>
              </a:rPr>
              <a:t>cfrns</a:t>
            </a:r>
            <a:r>
              <a:rPr lang="en-US" altLang="ko-KR" sz="1300" dirty="0">
                <a:solidFill>
                  <a:srgbClr val="507FCC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300" dirty="0" err="1">
                <a:solidFill>
                  <a:srgbClr val="507FCC"/>
                </a:solidFill>
                <a:latin typeface="Consolas" panose="020B0609020204030204" pitchFamily="49" charset="0"/>
              </a:rPr>
              <a:t>ccnt</a:t>
            </a:r>
            <a:r>
              <a:rPr lang="en-US" altLang="ko-KR" sz="1300" dirty="0">
                <a:solidFill>
                  <a:srgbClr val="507FCC"/>
                </a:solidFill>
                <a:latin typeface="Consolas" panose="020B0609020204030204" pitchFamily="49" charset="0"/>
              </a:rPr>
              <a:t>++] = new CompFriend("YOON", "R&amp;D 1", "02-123-999");</a:t>
            </a:r>
          </a:p>
          <a:p>
            <a:r>
              <a:rPr lang="en-US" altLang="ko-KR" sz="1300" dirty="0">
                <a:solidFill>
                  <a:srgbClr val="507FCC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solidFill>
                  <a:srgbClr val="507FCC"/>
                </a:solidFill>
                <a:latin typeface="Consolas" panose="020B0609020204030204" pitchFamily="49" charset="0"/>
              </a:rPr>
              <a:t>cfrns</a:t>
            </a:r>
            <a:r>
              <a:rPr lang="en-US" altLang="ko-KR" sz="1300" dirty="0">
                <a:solidFill>
                  <a:srgbClr val="507FCC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300" dirty="0" err="1">
                <a:solidFill>
                  <a:srgbClr val="507FCC"/>
                </a:solidFill>
                <a:latin typeface="Consolas" panose="020B0609020204030204" pitchFamily="49" charset="0"/>
              </a:rPr>
              <a:t>ccnt</a:t>
            </a:r>
            <a:r>
              <a:rPr lang="en-US" altLang="ko-KR" sz="1300" dirty="0">
                <a:solidFill>
                  <a:srgbClr val="507FCC"/>
                </a:solidFill>
                <a:latin typeface="Consolas" panose="020B0609020204030204" pitchFamily="49" charset="0"/>
              </a:rPr>
              <a:t>++] = new CompFriend("PARK", "R&amp;D 2", "02-321-777");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nn-NO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   for(int i = 0; i &lt; ucnt; i++) {</a:t>
            </a:r>
          </a:p>
          <a:p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solidFill>
                  <a:srgbClr val="C00000"/>
                </a:solidFill>
                <a:latin typeface="Consolas" panose="020B0609020204030204" pitchFamily="49" charset="0"/>
              </a:rPr>
              <a:t>ufrns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[i].</a:t>
            </a:r>
            <a:r>
              <a:rPr lang="en-US" altLang="ko-KR" sz="13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showInfo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      System.out.println();</a:t>
            </a:r>
          </a:p>
          <a:p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altLang="ko-KR" sz="13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nn-NO" altLang="ko-KR" sz="1300" dirty="0">
                <a:solidFill>
                  <a:srgbClr val="507FCC"/>
                </a:solidFill>
                <a:latin typeface="Consolas" panose="020B0609020204030204" pitchFamily="49" charset="0"/>
              </a:rPr>
              <a:t>   for(int i = 0; i &lt; ccnt; i++) {</a:t>
            </a:r>
          </a:p>
          <a:p>
            <a:r>
              <a:rPr lang="en-US" altLang="ko-KR" sz="1300" dirty="0">
                <a:solidFill>
                  <a:srgbClr val="507FCC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solidFill>
                  <a:srgbClr val="507FCC"/>
                </a:solidFill>
                <a:latin typeface="Consolas" panose="020B0609020204030204" pitchFamily="49" charset="0"/>
              </a:rPr>
              <a:t>cfrns</a:t>
            </a:r>
            <a:r>
              <a:rPr lang="en-US" altLang="ko-KR" sz="1300" dirty="0">
                <a:solidFill>
                  <a:srgbClr val="507FCC"/>
                </a:solidFill>
                <a:latin typeface="Consolas" panose="020B0609020204030204" pitchFamily="49" charset="0"/>
              </a:rPr>
              <a:t>[i].</a:t>
            </a:r>
            <a:r>
              <a:rPr lang="en-US" altLang="ko-KR" sz="1300" dirty="0" err="1">
                <a:solidFill>
                  <a:srgbClr val="507FCC"/>
                </a:solidFill>
                <a:latin typeface="Consolas" panose="020B0609020204030204" pitchFamily="49" charset="0"/>
              </a:rPr>
              <a:t>showInfo</a:t>
            </a:r>
            <a:r>
              <a:rPr lang="en-US" altLang="ko-KR" sz="1300" dirty="0">
                <a:solidFill>
                  <a:srgbClr val="507F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solidFill>
                  <a:srgbClr val="507FCC"/>
                </a:solidFill>
                <a:latin typeface="Consolas" panose="020B0609020204030204" pitchFamily="49" charset="0"/>
              </a:rPr>
              <a:t>      System.out.println();</a:t>
            </a:r>
          </a:p>
          <a:p>
            <a:r>
              <a:rPr lang="en-US" altLang="ko-KR" sz="1300" dirty="0">
                <a:solidFill>
                  <a:srgbClr val="507FCC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A32BBA-4796-465E-8B93-5F974BE6671F}"/>
              </a:ext>
            </a:extLst>
          </p:cNvPr>
          <p:cNvSpPr/>
          <p:nvPr/>
        </p:nvSpPr>
        <p:spPr>
          <a:xfrm>
            <a:off x="6177011" y="4505739"/>
            <a:ext cx="210537" cy="238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5D30A1-CE62-4D54-A445-FD4744AB8525}"/>
              </a:ext>
            </a:extLst>
          </p:cNvPr>
          <p:cNvSpPr/>
          <p:nvPr/>
        </p:nvSpPr>
        <p:spPr>
          <a:xfrm>
            <a:off x="6177011" y="4989443"/>
            <a:ext cx="210537" cy="2385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FECCD0-6A33-4E3F-B3F7-0AD50769DBE2}"/>
              </a:ext>
            </a:extLst>
          </p:cNvPr>
          <p:cNvSpPr/>
          <p:nvPr/>
        </p:nvSpPr>
        <p:spPr>
          <a:xfrm>
            <a:off x="6387548" y="4312943"/>
            <a:ext cx="6096000" cy="9421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latin typeface="+mj-ea"/>
                <a:ea typeface="+mj-ea"/>
              </a:rPr>
              <a:t>대학 동창 관련 코드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+mj-ea"/>
                <a:ea typeface="+mj-ea"/>
              </a:rPr>
              <a:t>직장 동료 관련 코드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765624-FB7E-4236-B165-DE627ED1032F}"/>
              </a:ext>
            </a:extLst>
          </p:cNvPr>
          <p:cNvSpPr/>
          <p:nvPr/>
        </p:nvSpPr>
        <p:spPr>
          <a:xfrm>
            <a:off x="6099976" y="5312591"/>
            <a:ext cx="5822587" cy="702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이러한 클래스 디자인 기반에서 관리 대상이 넷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다섯으로 늘어 난다면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?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늘어나는 수 만큼 코드 복잡해짐</a:t>
            </a:r>
          </a:p>
        </p:txBody>
      </p:sp>
    </p:spTree>
    <p:extLst>
      <p:ext uri="{BB962C8B-B14F-4D97-AF65-F5344CB8AC3E}">
        <p14:creationId xmlns:p14="http://schemas.microsoft.com/office/powerpoint/2010/main" val="182679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 기반의 문제 해결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 클래스 상속 관계로 묶기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A29364-4BDF-4DFC-9D2D-ADFC663CA6A7}"/>
              </a:ext>
            </a:extLst>
          </p:cNvPr>
          <p:cNvSpPr/>
          <p:nvPr/>
        </p:nvSpPr>
        <p:spPr>
          <a:xfrm>
            <a:off x="1193532" y="1411741"/>
            <a:ext cx="4372382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Friend</a:t>
            </a:r>
            <a:r>
              <a:rPr lang="en-US" altLang="ko-KR" sz="13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protected String name;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protected String phone;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public Friend(String </a:t>
            </a:r>
            <a:r>
              <a:rPr lang="en-US" altLang="ko-KR" sz="1300" dirty="0" err="1">
                <a:latin typeface="Consolas" panose="020B0609020204030204" pitchFamily="49" charset="0"/>
              </a:rPr>
              <a:t>na</a:t>
            </a:r>
            <a:r>
              <a:rPr lang="en-US" altLang="ko-KR" sz="1300" dirty="0">
                <a:latin typeface="Consolas" panose="020B0609020204030204" pitchFamily="49" charset="0"/>
              </a:rPr>
              <a:t>, String </a:t>
            </a:r>
            <a:r>
              <a:rPr lang="en-US" altLang="ko-KR" sz="1300" dirty="0" err="1">
                <a:latin typeface="Consolas" panose="020B0609020204030204" pitchFamily="49" charset="0"/>
              </a:rPr>
              <a:t>ph</a:t>
            </a:r>
            <a:r>
              <a:rPr lang="en-US" altLang="ko-KR" sz="13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name = </a:t>
            </a:r>
            <a:r>
              <a:rPr lang="en-US" altLang="ko-KR" sz="1300" dirty="0" err="1">
                <a:latin typeface="Consolas" panose="020B0609020204030204" pitchFamily="49" charset="0"/>
              </a:rPr>
              <a:t>na</a:t>
            </a:r>
            <a:r>
              <a:rPr lang="en-US" altLang="ko-KR" sz="13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phone = </a:t>
            </a:r>
            <a:r>
              <a:rPr lang="en-US" altLang="ko-KR" sz="1300" dirty="0" err="1">
                <a:latin typeface="Consolas" panose="020B0609020204030204" pitchFamily="49" charset="0"/>
              </a:rPr>
              <a:t>ph</a:t>
            </a:r>
            <a:r>
              <a:rPr lang="en-US" altLang="ko-KR" sz="13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showInfo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300" dirty="0">
                <a:latin typeface="Consolas" panose="020B0609020204030204" pitchFamily="49" charset="0"/>
              </a:rPr>
              <a:t>이름</a:t>
            </a:r>
            <a:r>
              <a:rPr lang="en-US" altLang="ko-KR" sz="1300" dirty="0">
                <a:latin typeface="Consolas" panose="020B0609020204030204" pitchFamily="49" charset="0"/>
              </a:rPr>
              <a:t>: " + name);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300" dirty="0">
                <a:latin typeface="Consolas" panose="020B0609020204030204" pitchFamily="49" charset="0"/>
              </a:rPr>
              <a:t>전화</a:t>
            </a:r>
            <a:r>
              <a:rPr lang="en-US" altLang="ko-KR" sz="1300" dirty="0">
                <a:latin typeface="Consolas" panose="020B0609020204030204" pitchFamily="49" charset="0"/>
              </a:rPr>
              <a:t>: " + phone);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8139A2-BC6C-4777-8FA7-0EABF7FDC985}"/>
              </a:ext>
            </a:extLst>
          </p:cNvPr>
          <p:cNvSpPr/>
          <p:nvPr/>
        </p:nvSpPr>
        <p:spPr>
          <a:xfrm>
            <a:off x="6349115" y="3770958"/>
            <a:ext cx="49258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class UnivFriend extends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Friend</a:t>
            </a:r>
            <a:r>
              <a:rPr lang="en-US" altLang="ko-KR" sz="12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private String major;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public UnivFriend(String </a:t>
            </a:r>
            <a:r>
              <a:rPr lang="en-US" altLang="ko-KR" sz="1200" dirty="0" err="1">
                <a:latin typeface="Consolas" panose="020B0609020204030204" pitchFamily="49" charset="0"/>
              </a:rPr>
              <a:t>na</a:t>
            </a:r>
            <a:r>
              <a:rPr lang="en-US" altLang="ko-KR" sz="1200" dirty="0">
                <a:latin typeface="Consolas" panose="020B0609020204030204" pitchFamily="49" charset="0"/>
              </a:rPr>
              <a:t>, String ma, String </a:t>
            </a:r>
            <a:r>
              <a:rPr lang="en-US" altLang="ko-KR" sz="1200" dirty="0" err="1">
                <a:latin typeface="Consolas" panose="020B0609020204030204" pitchFamily="49" charset="0"/>
              </a:rPr>
              <a:t>ph</a:t>
            </a:r>
            <a:r>
              <a:rPr lang="en-US" altLang="ko-KR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super(</a:t>
            </a:r>
            <a:r>
              <a:rPr lang="en-US" altLang="ko-KR" sz="1200" dirty="0" err="1">
                <a:latin typeface="Consolas" panose="020B0609020204030204" pitchFamily="49" charset="0"/>
              </a:rPr>
              <a:t>na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ph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major = ma;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public void </a:t>
            </a:r>
            <a:r>
              <a:rPr lang="en-US" altLang="ko-KR" sz="1200" dirty="0" err="1">
                <a:latin typeface="Consolas" panose="020B0609020204030204" pitchFamily="49" charset="0"/>
              </a:rPr>
              <a:t>showInfo</a:t>
            </a:r>
            <a:r>
              <a:rPr lang="en-US" altLang="ko-KR" sz="12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</a:rPr>
              <a:t>super.showInfo</a:t>
            </a:r>
            <a:r>
              <a:rPr lang="en-US" altLang="ko-KR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200" dirty="0">
                <a:latin typeface="Consolas" panose="020B0609020204030204" pitchFamily="49" charset="0"/>
              </a:rPr>
              <a:t>전공</a:t>
            </a:r>
            <a:r>
              <a:rPr lang="en-US" altLang="ko-KR" sz="1200" dirty="0">
                <a:latin typeface="Consolas" panose="020B0609020204030204" pitchFamily="49" charset="0"/>
              </a:rPr>
              <a:t>: " + major);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26E126-80B5-4E7B-9297-A4FD9E25104F}"/>
              </a:ext>
            </a:extLst>
          </p:cNvPr>
          <p:cNvSpPr/>
          <p:nvPr/>
        </p:nvSpPr>
        <p:spPr>
          <a:xfrm>
            <a:off x="6349115" y="1462634"/>
            <a:ext cx="49258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class CompFriend extends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Friend</a:t>
            </a:r>
            <a:r>
              <a:rPr lang="en-US" altLang="ko-KR" sz="12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private String department;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public CompFriend(String </a:t>
            </a:r>
            <a:r>
              <a:rPr lang="en-US" altLang="ko-KR" sz="1200" dirty="0" err="1">
                <a:latin typeface="Consolas" panose="020B0609020204030204" pitchFamily="49" charset="0"/>
              </a:rPr>
              <a:t>na</a:t>
            </a:r>
            <a:r>
              <a:rPr lang="en-US" altLang="ko-KR" sz="1200" dirty="0">
                <a:latin typeface="Consolas" panose="020B0609020204030204" pitchFamily="49" charset="0"/>
              </a:rPr>
              <a:t>, String de, String </a:t>
            </a:r>
            <a:r>
              <a:rPr lang="en-US" altLang="ko-KR" sz="1200" dirty="0" err="1">
                <a:latin typeface="Consolas" panose="020B0609020204030204" pitchFamily="49" charset="0"/>
              </a:rPr>
              <a:t>ph</a:t>
            </a:r>
            <a:r>
              <a:rPr lang="en-US" altLang="ko-KR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super(</a:t>
            </a:r>
            <a:r>
              <a:rPr lang="en-US" altLang="ko-KR" sz="1200" dirty="0" err="1">
                <a:latin typeface="Consolas" panose="020B0609020204030204" pitchFamily="49" charset="0"/>
              </a:rPr>
              <a:t>na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ph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department = de;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public void </a:t>
            </a:r>
            <a:r>
              <a:rPr lang="en-US" altLang="ko-KR" sz="1200" dirty="0" err="1">
                <a:latin typeface="Consolas" panose="020B0609020204030204" pitchFamily="49" charset="0"/>
              </a:rPr>
              <a:t>showInfo</a:t>
            </a:r>
            <a:r>
              <a:rPr lang="en-US" altLang="ko-KR" sz="12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</a:rPr>
              <a:t>super.showInfo</a:t>
            </a:r>
            <a:r>
              <a:rPr lang="en-US" altLang="ko-KR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200" dirty="0">
                <a:latin typeface="Consolas" panose="020B0609020204030204" pitchFamily="49" charset="0"/>
              </a:rPr>
              <a:t>부서</a:t>
            </a:r>
            <a:r>
              <a:rPr lang="en-US" altLang="ko-KR" sz="1200" dirty="0">
                <a:latin typeface="Consolas" panose="020B0609020204030204" pitchFamily="49" charset="0"/>
              </a:rPr>
              <a:t>: " + department);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B0787A-637A-435E-81E6-EBF41F8E9A3F}"/>
              </a:ext>
            </a:extLst>
          </p:cNvPr>
          <p:cNvSpPr/>
          <p:nvPr/>
        </p:nvSpPr>
        <p:spPr>
          <a:xfrm>
            <a:off x="1193530" y="4285279"/>
            <a:ext cx="5194018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002060"/>
                </a:solidFill>
                <a:latin typeface="+mn-ea"/>
              </a:rPr>
              <a:t>“연관된 일련의 클래스들에 대해 </a:t>
            </a:r>
            <a:endParaRPr lang="en-US" altLang="ko-KR" sz="13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002060"/>
                </a:solidFill>
                <a:latin typeface="+mn-ea"/>
              </a:rPr>
              <a:t>      </a:t>
            </a:r>
            <a:r>
              <a:rPr lang="ko-KR" altLang="en-US" sz="1300" dirty="0">
                <a:solidFill>
                  <a:srgbClr val="002060"/>
                </a:solidFill>
                <a:latin typeface="+mn-ea"/>
              </a:rPr>
              <a:t>공통적인 규약을 정의 및 적용할 수 있습니다</a:t>
            </a:r>
            <a:r>
              <a:rPr lang="en-US" altLang="ko-KR" sz="1300" dirty="0">
                <a:solidFill>
                  <a:srgbClr val="002060"/>
                </a:solidFill>
                <a:latin typeface="+mn-ea"/>
              </a:rPr>
              <a:t>.”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002060"/>
                </a:solidFill>
                <a:latin typeface="+mn-ea"/>
              </a:rPr>
              <a:t>“CompFriend</a:t>
            </a:r>
            <a:r>
              <a:rPr lang="ko-KR" altLang="en-US" sz="1300" dirty="0">
                <a:solidFill>
                  <a:srgbClr val="002060"/>
                </a:solidFill>
                <a:latin typeface="+mn-ea"/>
              </a:rPr>
              <a:t>와 </a:t>
            </a:r>
            <a:r>
              <a:rPr lang="en-US" altLang="ko-KR" sz="1300" dirty="0">
                <a:solidFill>
                  <a:srgbClr val="002060"/>
                </a:solidFill>
                <a:latin typeface="+mn-ea"/>
              </a:rPr>
              <a:t>UnivFriend </a:t>
            </a:r>
            <a:r>
              <a:rPr lang="ko-KR" altLang="en-US" sz="1300" dirty="0">
                <a:solidFill>
                  <a:srgbClr val="002060"/>
                </a:solidFill>
                <a:latin typeface="+mn-ea"/>
              </a:rPr>
              <a:t>클래스에 대해</a:t>
            </a:r>
            <a:endParaRPr lang="en-US" altLang="ko-KR" sz="13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002060"/>
                </a:solidFill>
                <a:latin typeface="+mn-ea"/>
              </a:rPr>
              <a:t>      Friend </a:t>
            </a:r>
            <a:r>
              <a:rPr lang="ko-KR" altLang="en-US" sz="1300" dirty="0">
                <a:solidFill>
                  <a:srgbClr val="002060"/>
                </a:solidFill>
                <a:latin typeface="+mn-ea"/>
              </a:rPr>
              <a:t>클래스라는 규약을 정의하고 적용할 수 있습니다</a:t>
            </a:r>
            <a:r>
              <a:rPr lang="en-US" altLang="ko-KR" sz="1300" dirty="0">
                <a:solidFill>
                  <a:srgbClr val="002060"/>
                </a:solidFill>
                <a:latin typeface="+mn-ea"/>
              </a:rPr>
              <a:t>.”</a:t>
            </a:r>
            <a:endParaRPr lang="ko-KR" altLang="en-US" sz="13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955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상속으로 묶은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A4C7F8-6018-45CF-802B-8C83E54A0862}"/>
              </a:ext>
            </a:extLst>
          </p:cNvPr>
          <p:cNvSpPr/>
          <p:nvPr/>
        </p:nvSpPr>
        <p:spPr>
          <a:xfrm>
            <a:off x="1193531" y="1527244"/>
            <a:ext cx="7950469" cy="429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Friend[] </a:t>
            </a:r>
            <a:r>
              <a:rPr lang="en-US" altLang="ko-KR" sz="1400" dirty="0" err="1">
                <a:latin typeface="Consolas" panose="020B0609020204030204" pitchFamily="49" charset="0"/>
              </a:rPr>
              <a:t>frns</a:t>
            </a:r>
            <a:r>
              <a:rPr lang="en-US" altLang="ko-KR" sz="1400" dirty="0">
                <a:latin typeface="Consolas" panose="020B0609020204030204" pitchFamily="49" charset="0"/>
              </a:rPr>
              <a:t> = new Friend[10];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 cnt = 0;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frns</a:t>
            </a:r>
            <a:r>
              <a:rPr lang="en-US" altLang="ko-KR" sz="1400" dirty="0">
                <a:latin typeface="Consolas" panose="020B0609020204030204" pitchFamily="49" charset="0"/>
              </a:rPr>
              <a:t>[cnt++] = new UnivFriend("LEE", "Computer", "010-333-555");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frns</a:t>
            </a:r>
            <a:r>
              <a:rPr lang="en-US" altLang="ko-KR" sz="1400" dirty="0">
                <a:latin typeface="Consolas" panose="020B0609020204030204" pitchFamily="49" charset="0"/>
              </a:rPr>
              <a:t>[cnt++] = new UnivFriend("SEO", "Electronics", "010-222-444");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frns</a:t>
            </a:r>
            <a:r>
              <a:rPr lang="en-US" altLang="ko-KR" sz="1400" dirty="0">
                <a:latin typeface="Consolas" panose="020B0609020204030204" pitchFamily="49" charset="0"/>
              </a:rPr>
              <a:t>[cnt++] = new CompFriend("YOON", "R&amp;D 1", "02-123-999");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frns</a:t>
            </a:r>
            <a:r>
              <a:rPr lang="en-US" altLang="ko-KR" sz="1400" dirty="0">
                <a:latin typeface="Consolas" panose="020B0609020204030204" pitchFamily="49" charset="0"/>
              </a:rPr>
              <a:t>[cnt++] = new CompFriend("PARK", "R&amp;D 2", "02-321-777");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모든 동창 및 동료의 정보 전체 출력</a:t>
            </a:r>
          </a:p>
          <a:p>
            <a:pPr>
              <a:lnSpc>
                <a:spcPts val="22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for(int i = 0; i &lt; cnt; i++)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frns</a:t>
            </a:r>
            <a:r>
              <a:rPr lang="en-US" altLang="ko-KR" sz="1400" dirty="0">
                <a:latin typeface="Consolas" panose="020B0609020204030204" pitchFamily="49" charset="0"/>
              </a:rPr>
              <a:t>[i].</a:t>
            </a:r>
            <a:r>
              <a:rPr lang="en-US" altLang="ko-KR" sz="1400" dirty="0" err="1">
                <a:latin typeface="Consolas" panose="020B0609020204030204" pitchFamily="49" charset="0"/>
              </a:rPr>
              <a:t>showInfo</a:t>
            </a:r>
            <a:r>
              <a:rPr lang="en-US" altLang="ko-KR" sz="1400" dirty="0">
                <a:latin typeface="Consolas" panose="020B0609020204030204" pitchFamily="49" charset="0"/>
              </a:rPr>
              <a:t>();      // </a:t>
            </a:r>
            <a:r>
              <a:rPr lang="ko-KR" altLang="en-US" sz="1400" dirty="0">
                <a:latin typeface="Consolas" panose="020B0609020204030204" pitchFamily="49" charset="0"/>
              </a:rPr>
              <a:t>오버라이딩 한 메소드가 호출된다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56FB90-A624-432F-B181-DE9F1322395C}"/>
              </a:ext>
            </a:extLst>
          </p:cNvPr>
          <p:cNvSpPr/>
          <p:nvPr/>
        </p:nvSpPr>
        <p:spPr>
          <a:xfrm>
            <a:off x="4439479" y="5193322"/>
            <a:ext cx="65730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이러한 클래스 디자인 기반에서 관리 대상이 넷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다섯으로 늘어 난다면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?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인스턴스 관리와 관련해서 코드가 복잡해지지 않는다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26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900" dirty="0">
                <a:solidFill>
                  <a:schemeClr val="tx2"/>
                </a:solidFill>
              </a:rPr>
              <a:t>16-2. Object </a:t>
            </a:r>
            <a:r>
              <a:rPr lang="ko-KR" altLang="en-US" sz="3900" dirty="0">
                <a:solidFill>
                  <a:schemeClr val="tx2"/>
                </a:solidFill>
              </a:rPr>
              <a:t>클래스와 </a:t>
            </a:r>
            <a:r>
              <a:rPr lang="en-US" altLang="ko-KR" sz="3900" dirty="0">
                <a:solidFill>
                  <a:schemeClr val="tx2"/>
                </a:solidFill>
              </a:rPr>
              <a:t>final </a:t>
            </a:r>
            <a:r>
              <a:rPr lang="ko-KR" altLang="en-US" sz="3900" dirty="0">
                <a:solidFill>
                  <a:schemeClr val="tx2"/>
                </a:solidFill>
              </a:rPr>
              <a:t>선언</a:t>
            </a:r>
            <a:r>
              <a:rPr lang="en-US" altLang="ko-KR" sz="3900" dirty="0">
                <a:solidFill>
                  <a:schemeClr val="tx2"/>
                </a:solidFill>
              </a:rPr>
              <a:t> </a:t>
            </a:r>
            <a:r>
              <a:rPr lang="ko-KR" altLang="en-US" sz="3900" dirty="0">
                <a:solidFill>
                  <a:schemeClr val="tx2"/>
                </a:solidFill>
              </a:rPr>
              <a:t> 그리고 </a:t>
            </a:r>
            <a:r>
              <a:rPr lang="en-US" altLang="ko-KR" sz="3900" dirty="0">
                <a:solidFill>
                  <a:schemeClr val="tx2"/>
                </a:solidFill>
              </a:rPr>
              <a:t>@Override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1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클래스는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클래스를 상속합니다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7A5FF4-52DB-4159-B39E-21B2953E246C}"/>
              </a:ext>
            </a:extLst>
          </p:cNvPr>
          <p:cNvSpPr/>
          <p:nvPr/>
        </p:nvSpPr>
        <p:spPr>
          <a:xfrm>
            <a:off x="1193531" y="1649247"/>
            <a:ext cx="5459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class MyClass {...}</a:t>
            </a: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41C466-3D96-4B3D-9D2D-6397B5436134}"/>
              </a:ext>
            </a:extLst>
          </p:cNvPr>
          <p:cNvSpPr/>
          <p:nvPr/>
        </p:nvSpPr>
        <p:spPr>
          <a:xfrm>
            <a:off x="1193531" y="3222985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class MyClass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extends Object </a:t>
            </a:r>
            <a:r>
              <a:rPr lang="en-US" altLang="ko-KR" dirty="0">
                <a:latin typeface="Consolas" panose="020B0609020204030204" pitchFamily="49" charset="0"/>
              </a:rPr>
              <a:t>{...}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68E45F-96C2-4517-8B02-1D8957ACB1B2}"/>
              </a:ext>
            </a:extLst>
          </p:cNvPr>
          <p:cNvSpPr/>
          <p:nvPr/>
        </p:nvSpPr>
        <p:spPr>
          <a:xfrm>
            <a:off x="1193532" y="4261800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class MyClass extends OtherClass {...}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55C4B3-778C-48B3-AAEA-33DFA038FD47}"/>
              </a:ext>
            </a:extLst>
          </p:cNvPr>
          <p:cNvSpPr/>
          <p:nvPr/>
        </p:nvSpPr>
        <p:spPr>
          <a:xfrm>
            <a:off x="1298713" y="2025420"/>
            <a:ext cx="76995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상속하는 클래스가 없다면</a:t>
            </a:r>
            <a:endParaRPr lang="en-US" altLang="ko-KR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컴파일러에 의해 다음과 같이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java.lang.Object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클래스를 상속하게 코드가 구성된다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D49F7B-AE28-42CB-92C3-E2674D002998}"/>
              </a:ext>
            </a:extLst>
          </p:cNvPr>
          <p:cNvSpPr/>
          <p:nvPr/>
        </p:nvSpPr>
        <p:spPr>
          <a:xfrm>
            <a:off x="1298713" y="4631132"/>
            <a:ext cx="96873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이렇듯 다른 클래스를 상속한다면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Object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클래스를 직접 상속하지는 않게 된다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그러나 간접적으로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(Object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클래스를 상속하는 클래스를 상속하는 형태로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) Object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클래스를 상속하게 된다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6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클래스가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직접 또는 간접 상속하므로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028BB6-BFEB-4B9D-8935-D812C2C59639}"/>
              </a:ext>
            </a:extLst>
          </p:cNvPr>
          <p:cNvSpPr/>
          <p:nvPr/>
        </p:nvSpPr>
        <p:spPr>
          <a:xfrm>
            <a:off x="862226" y="1608340"/>
            <a:ext cx="9288939" cy="3744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// System.out.println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public void println(Object x) {</a:t>
            </a:r>
          </a:p>
          <a:p>
            <a:pPr>
              <a:lnSpc>
                <a:spcPts val="22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. . .</a:t>
            </a:r>
          </a:p>
          <a:p>
            <a:pPr>
              <a:lnSpc>
                <a:spcPts val="22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String s =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x.toString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. . .</a:t>
            </a:r>
          </a:p>
          <a:p>
            <a:pPr>
              <a:lnSpc>
                <a:spcPts val="22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2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2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    모든 클래스는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Object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를 상속하므로 위 메소드의 인자로 전달이 가능하다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>
              <a:lnSpc>
                <a:spcPts val="22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</a:t>
            </a:r>
            <a:endParaRPr lang="en-US" altLang="ko-KR" sz="16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ts val="22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    toString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메소드는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Object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클래스의 메소드였음을 알 수 있다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175078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7721</TotalTime>
  <Words>1202</Words>
  <Application>Microsoft Office PowerPoint</Application>
  <PresentationFormat>와이드스크린</PresentationFormat>
  <Paragraphs>192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Calibri</vt:lpstr>
      <vt:lpstr>Calibri Light</vt:lpstr>
      <vt:lpstr>Consolas</vt:lpstr>
      <vt:lpstr>추억</vt:lpstr>
      <vt:lpstr> 열혈 Java 프로그래밍</vt:lpstr>
      <vt:lpstr>16-1.  상속이 도움이 되는 상황의 소개</vt:lpstr>
      <vt:lpstr>PowerPoint 프레젠테이션</vt:lpstr>
      <vt:lpstr>PowerPoint 프레젠테이션</vt:lpstr>
      <vt:lpstr>PowerPoint 프레젠테이션</vt:lpstr>
      <vt:lpstr>PowerPoint 프레젠테이션</vt:lpstr>
      <vt:lpstr>16-2. Object 클래스와 final 선언  그리고 @Override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1307</cp:revision>
  <dcterms:created xsi:type="dcterms:W3CDTF">2017-07-09T08:11:09Z</dcterms:created>
  <dcterms:modified xsi:type="dcterms:W3CDTF">2017-08-09T05:37:04Z</dcterms:modified>
</cp:coreProperties>
</file>