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png&amp;ehk=3weqWkwsoIkENulL6sH1zA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391" r:id="rId4"/>
    <p:sldId id="496" r:id="rId5"/>
    <p:sldId id="497" r:id="rId6"/>
    <p:sldId id="478" r:id="rId7"/>
    <p:sldId id="499" r:id="rId8"/>
    <p:sldId id="500" r:id="rId9"/>
    <p:sldId id="498" r:id="rId10"/>
    <p:sldId id="502" r:id="rId11"/>
    <p:sldId id="501" r:id="rId12"/>
    <p:sldId id="504" r:id="rId13"/>
    <p:sldId id="503" r:id="rId14"/>
    <p:sldId id="507" r:id="rId15"/>
    <p:sldId id="505" r:id="rId16"/>
    <p:sldId id="506" r:id="rId17"/>
    <p:sldId id="508" r:id="rId18"/>
    <p:sldId id="509" r:id="rId19"/>
    <p:sldId id="472" r:id="rId20"/>
    <p:sldId id="486" r:id="rId21"/>
    <p:sldId id="487" r:id="rId22"/>
    <p:sldId id="488" r:id="rId23"/>
    <p:sldId id="490" r:id="rId24"/>
    <p:sldId id="491" r:id="rId25"/>
    <p:sldId id="489" r:id="rId26"/>
    <p:sldId id="511" r:id="rId27"/>
    <p:sldId id="510" r:id="rId28"/>
    <p:sldId id="513" r:id="rId29"/>
    <p:sldId id="512" r:id="rId30"/>
    <p:sldId id="514" r:id="rId31"/>
    <p:sldId id="516" r:id="rId32"/>
    <p:sldId id="515" r:id="rId33"/>
    <p:sldId id="28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0000"/>
    <a:srgbClr val="FFD9D9"/>
    <a:srgbClr val="507FCC"/>
    <a:srgbClr val="E1300D"/>
    <a:srgbClr val="D17611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18. </a:t>
            </a:r>
            <a:r>
              <a:rPr lang="ko-KR" altLang="en-US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예외처리 </a:t>
            </a:r>
            <a:endParaRPr lang="en-US" altLang="ko-KR" sz="2100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try</a:t>
            </a:r>
            <a:r>
              <a:rPr lang="ko-KR" altLang="en-US" sz="3300" spc="-50">
                <a:solidFill>
                  <a:schemeClr val="tx1">
                    <a:lumMod val="75000"/>
                    <a:lumOff val="25000"/>
                  </a:schemeClr>
                </a:solidFill>
              </a:rPr>
              <a:t>로 감싸야 할 영역의 결정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D82950-6B3A-42D3-BFAA-57C8A94D88A5}"/>
              </a:ext>
            </a:extLst>
          </p:cNvPr>
          <p:cNvSpPr/>
          <p:nvPr/>
        </p:nvSpPr>
        <p:spPr>
          <a:xfrm>
            <a:off x="4598504" y="2280132"/>
            <a:ext cx="65315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입력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오류에 대한 예외의 관점에서 보았을 때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이는 하나의 작업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802C1D-D380-4792-8B1B-C791193CEF0D}"/>
              </a:ext>
            </a:extLst>
          </p:cNvPr>
          <p:cNvSpPr/>
          <p:nvPr/>
        </p:nvSpPr>
        <p:spPr>
          <a:xfrm>
            <a:off x="1716258" y="2700997"/>
            <a:ext cx="6583680" cy="1392701"/>
          </a:xfrm>
          <a:prstGeom prst="rect">
            <a:avLst/>
          </a:prstGeom>
          <a:solidFill>
            <a:schemeClr val="bg2">
              <a:lumMod val="7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F26EFC-9809-4E1F-9428-CFB5277B7B17}"/>
              </a:ext>
            </a:extLst>
          </p:cNvPr>
          <p:cNvSpPr/>
          <p:nvPr/>
        </p:nvSpPr>
        <p:spPr>
          <a:xfrm>
            <a:off x="1193531" y="1548848"/>
            <a:ext cx="8417169" cy="4586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Scanner kb = new Scanner(System.in);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try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System.out.print("a/b...a? ");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pt-BR" altLang="ko-KR" sz="1500" dirty="0">
                <a:latin typeface="Consolas" panose="020B0609020204030204" pitchFamily="49" charset="0"/>
              </a:rPr>
              <a:t>int n1 = kb.nextInt();</a:t>
            </a:r>
          </a:p>
          <a:p>
            <a:pPr>
              <a:lnSpc>
                <a:spcPts val="2200"/>
              </a:lnSpc>
            </a:pPr>
            <a:r>
              <a:rPr lang="pt-BR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>
                <a:latin typeface="Consolas" panose="020B0609020204030204" pitchFamily="49" charset="0"/>
              </a:rPr>
              <a:t>System.out.print("a/b...b? ");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pt-BR" altLang="ko-KR" sz="1500" dirty="0">
                <a:latin typeface="Consolas" panose="020B0609020204030204" pitchFamily="49" charset="0"/>
              </a:rPr>
              <a:t>int n2 = kb.nextInt();</a:t>
            </a:r>
          </a:p>
          <a:p>
            <a:pPr>
              <a:lnSpc>
                <a:spcPts val="2200"/>
              </a:lnSpc>
            </a:pPr>
            <a:r>
              <a:rPr lang="pt-BR" altLang="ko-KR" sz="1500" dirty="0">
                <a:latin typeface="Consolas" panose="020B0609020204030204" pitchFamily="49" charset="0"/>
              </a:rPr>
              <a:t>      System.out.printf("%d / %d = %d \n", n1, n2, n1/n2);</a:t>
            </a:r>
          </a:p>
          <a:p>
            <a:pPr>
              <a:lnSpc>
                <a:spcPts val="2200"/>
              </a:lnSpc>
            </a:pPr>
            <a:r>
              <a:rPr lang="pt-BR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catch(</a:t>
            </a:r>
            <a:r>
              <a:rPr lang="en-US" altLang="ko-KR" sz="1500" dirty="0" err="1">
                <a:latin typeface="Consolas" panose="020B0609020204030204" pitchFamily="49" charset="0"/>
              </a:rPr>
              <a:t>InputMismatchException</a:t>
            </a:r>
            <a:r>
              <a:rPr lang="en-US" altLang="ko-KR" sz="1500" dirty="0">
                <a:latin typeface="Consolas" panose="020B0609020204030204" pitchFamily="49" charset="0"/>
              </a:rPr>
              <a:t> e)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e.getMessage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System.out.println("Good bye~~!");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396121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둘 이상의 예외 처리를 위한 구성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4BAED3-7477-435D-9798-F1356FA1D973}"/>
              </a:ext>
            </a:extLst>
          </p:cNvPr>
          <p:cNvSpPr/>
          <p:nvPr/>
        </p:nvSpPr>
        <p:spPr>
          <a:xfrm>
            <a:off x="1193531" y="1428772"/>
            <a:ext cx="7301132" cy="4948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Scanner kb = new Scanner(System.in);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try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System.out.print("a/b...a? ");</a:t>
            </a:r>
          </a:p>
          <a:p>
            <a:pPr>
              <a:lnSpc>
                <a:spcPts val="20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   int n1 = kb.nextInt();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System.out.print("a/b...b? ");</a:t>
            </a:r>
          </a:p>
          <a:p>
            <a:pPr>
              <a:lnSpc>
                <a:spcPts val="20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   int n2 = kb.nextInt();</a:t>
            </a:r>
          </a:p>
          <a:p>
            <a:pPr>
              <a:lnSpc>
                <a:spcPts val="20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   System.out.printf("%d / %d = %d \n", n1, n2, n1 / n2);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catch(ArithmeticException e)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e.getMessage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catch(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InputMismatchException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e)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e.getMessage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System.out.println("Good bye~~!");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73BED4-83C8-4C62-B895-4504D37B1D79}"/>
              </a:ext>
            </a:extLst>
          </p:cNvPr>
          <p:cNvSpPr/>
          <p:nvPr/>
        </p:nvSpPr>
        <p:spPr>
          <a:xfrm>
            <a:off x="1552257" y="2222695"/>
            <a:ext cx="7085306" cy="1828800"/>
          </a:xfrm>
          <a:prstGeom prst="rect">
            <a:avLst/>
          </a:prstGeom>
          <a:solidFill>
            <a:schemeClr val="bg2">
              <a:lumMod val="75000"/>
              <a:alpha val="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BE917B-17A7-46E4-85D0-10DDFF4359F5}"/>
              </a:ext>
            </a:extLst>
          </p:cNvPr>
          <p:cNvSpPr/>
          <p:nvPr/>
        </p:nvSpPr>
        <p:spPr>
          <a:xfrm>
            <a:off x="1552257" y="4051495"/>
            <a:ext cx="7085306" cy="1603717"/>
          </a:xfrm>
          <a:prstGeom prst="rect">
            <a:avLst/>
          </a:prstGeom>
          <a:solidFill>
            <a:schemeClr val="accent1">
              <a:alpha val="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56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둘 이상의 예외 처리를 위한 구성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EC27D4C-FC31-4D52-A0CA-234F6D82DE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443F60-0F14-4135-904B-8D186B0C9B2C}"/>
              </a:ext>
            </a:extLst>
          </p:cNvPr>
          <p:cNvSpPr/>
          <p:nvPr/>
        </p:nvSpPr>
        <p:spPr>
          <a:xfrm>
            <a:off x="1193531" y="1428772"/>
            <a:ext cx="7301132" cy="4196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Scanner kb = new Scanner(System.in);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try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System.out.print("a/b...a? ");</a:t>
            </a:r>
          </a:p>
          <a:p>
            <a:pPr>
              <a:lnSpc>
                <a:spcPts val="20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   int n1 = kb.nextInt();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System.out.print("a/b...b? ");</a:t>
            </a:r>
          </a:p>
          <a:p>
            <a:pPr>
              <a:lnSpc>
                <a:spcPts val="20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   int n2 = kb.nextInt();</a:t>
            </a:r>
          </a:p>
          <a:p>
            <a:pPr>
              <a:lnSpc>
                <a:spcPts val="20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   System.out.printf("%d / %d = %d \n", n1, n2, n1 / n2);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solidFill>
                  <a:srgbClr val="C40000"/>
                </a:solidFill>
                <a:latin typeface="Consolas" panose="020B0609020204030204" pitchFamily="49" charset="0"/>
              </a:rPr>
              <a:t>   catch(ArithmeticException | </a:t>
            </a:r>
            <a:r>
              <a:rPr lang="en-US" altLang="ko-KR" sz="1400" dirty="0" err="1">
                <a:solidFill>
                  <a:srgbClr val="C40000"/>
                </a:solidFill>
                <a:latin typeface="Consolas" panose="020B0609020204030204" pitchFamily="49" charset="0"/>
              </a:rPr>
              <a:t>InputMismatchException</a:t>
            </a:r>
            <a:r>
              <a:rPr lang="en-US" altLang="ko-KR" sz="1400" dirty="0">
                <a:solidFill>
                  <a:srgbClr val="C40000"/>
                </a:solidFill>
                <a:latin typeface="Consolas" panose="020B0609020204030204" pitchFamily="49" charset="0"/>
              </a:rPr>
              <a:t> e)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solidFill>
                  <a:srgbClr val="C4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400" dirty="0" err="1">
                <a:solidFill>
                  <a:srgbClr val="C40000"/>
                </a:solidFill>
                <a:latin typeface="Consolas" panose="020B0609020204030204" pitchFamily="49" charset="0"/>
              </a:rPr>
              <a:t>e.getMessage</a:t>
            </a:r>
            <a:r>
              <a:rPr lang="en-US" altLang="ko-KR" sz="1400" dirty="0">
                <a:solidFill>
                  <a:srgbClr val="C4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System.out.println("Good bye~~!");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C80A79-945B-4D29-916B-57651F16E241}"/>
              </a:ext>
            </a:extLst>
          </p:cNvPr>
          <p:cNvSpPr/>
          <p:nvPr/>
        </p:nvSpPr>
        <p:spPr>
          <a:xfrm>
            <a:off x="1566325" y="2222695"/>
            <a:ext cx="7085306" cy="1828800"/>
          </a:xfrm>
          <a:prstGeom prst="rect">
            <a:avLst/>
          </a:prstGeom>
          <a:solidFill>
            <a:schemeClr val="bg2">
              <a:lumMod val="75000"/>
              <a:alpha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AED9C8-B398-44BD-B328-4A6C94F4EEE8}"/>
              </a:ext>
            </a:extLst>
          </p:cNvPr>
          <p:cNvSpPr/>
          <p:nvPr/>
        </p:nvSpPr>
        <p:spPr>
          <a:xfrm>
            <a:off x="1566325" y="4051495"/>
            <a:ext cx="7085306" cy="793923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655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Throwable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E9C69AF-85F6-4D8C-88B5-7FC18A0D9EE4}"/>
              </a:ext>
            </a:extLst>
          </p:cNvPr>
          <p:cNvSpPr/>
          <p:nvPr/>
        </p:nvSpPr>
        <p:spPr>
          <a:xfrm>
            <a:off x="1193531" y="1696888"/>
            <a:ext cx="8808822" cy="11193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java.lang.Throwable </a:t>
            </a:r>
            <a:r>
              <a:rPr lang="ko-KR" altLang="en-US" dirty="0">
                <a:latin typeface="Consolas" panose="020B0609020204030204" pitchFamily="49" charset="0"/>
              </a:rPr>
              <a:t>클래스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ko-KR" altLang="en-US" dirty="0">
                <a:latin typeface="Consolas" panose="020B0609020204030204" pitchFamily="49" charset="0"/>
              </a:rPr>
              <a:t>모든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예외 클래스의 최상위 클래스</a:t>
            </a:r>
            <a:r>
              <a:rPr lang="en-US" altLang="ko-KR" dirty="0">
                <a:latin typeface="Consolas" panose="020B0609020204030204" pitchFamily="49" charset="0"/>
              </a:rPr>
              <a:t>: </a:t>
            </a:r>
            <a:r>
              <a:rPr lang="ko-KR" altLang="en-US" dirty="0">
                <a:latin typeface="Consolas" panose="020B0609020204030204" pitchFamily="49" charset="0"/>
              </a:rPr>
              <a:t>물론 </a:t>
            </a:r>
            <a:r>
              <a:rPr lang="en-US" altLang="ko-KR" dirty="0">
                <a:latin typeface="Consolas" panose="020B0609020204030204" pitchFamily="49" charset="0"/>
              </a:rPr>
              <a:t>Throwable</a:t>
            </a:r>
            <a:r>
              <a:rPr lang="ko-KR" altLang="en-US" dirty="0">
                <a:latin typeface="Consolas" panose="020B0609020204030204" pitchFamily="49" charset="0"/>
              </a:rPr>
              <a:t>도 </a:t>
            </a:r>
            <a:r>
              <a:rPr lang="en-US" altLang="ko-KR" dirty="0">
                <a:latin typeface="Consolas" panose="020B0609020204030204" pitchFamily="49" charset="0"/>
              </a:rPr>
              <a:t>Object</a:t>
            </a:r>
            <a:r>
              <a:rPr lang="ko-KR" altLang="en-US" dirty="0">
                <a:latin typeface="Consolas" panose="020B0609020204030204" pitchFamily="49" charset="0"/>
              </a:rPr>
              <a:t>를 상속한다</a:t>
            </a:r>
            <a:r>
              <a:rPr lang="en-US" altLang="ko-KR" dirty="0">
                <a:latin typeface="Consolas" panose="020B0609020204030204" pitchFamily="49" charset="0"/>
              </a:rPr>
              <a:t>. 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055C3F-66C9-4527-A605-CD947BED6B3D}"/>
              </a:ext>
            </a:extLst>
          </p:cNvPr>
          <p:cNvSpPr/>
          <p:nvPr/>
        </p:nvSpPr>
        <p:spPr>
          <a:xfrm>
            <a:off x="1193531" y="3363847"/>
            <a:ext cx="101731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Throwable </a:t>
            </a:r>
            <a:r>
              <a:rPr lang="ko-KR" altLang="en-US" dirty="0">
                <a:latin typeface="Consolas" panose="020B0609020204030204" pitchFamily="49" charset="0"/>
              </a:rPr>
              <a:t>클래스의 메소드 둘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public String getMessage()  : </a:t>
            </a:r>
            <a:r>
              <a:rPr lang="ko-KR" altLang="en-US" dirty="0">
                <a:latin typeface="Consolas" panose="020B0609020204030204" pitchFamily="49" charset="0"/>
              </a:rPr>
              <a:t>예외의 원인을 담고 있는 문자열을 반환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public void printStackTrace() : </a:t>
            </a:r>
            <a:r>
              <a:rPr lang="ko-KR" altLang="en-US" dirty="0">
                <a:latin typeface="Consolas" panose="020B0609020204030204" pitchFamily="49" charset="0"/>
              </a:rPr>
              <a:t>예외가 발생한 위치와 호출된 메소드의 정보를 출력</a:t>
            </a:r>
          </a:p>
        </p:txBody>
      </p:sp>
    </p:spTree>
    <p:extLst>
      <p:ext uri="{BB962C8B-B14F-4D97-AF65-F5344CB8AC3E}">
        <p14:creationId xmlns:p14="http://schemas.microsoft.com/office/powerpoint/2010/main" val="1678548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예외의 전달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D14DE10-01EA-48CD-817E-1E97ABE0AF1B}"/>
              </a:ext>
            </a:extLst>
          </p:cNvPr>
          <p:cNvSpPr/>
          <p:nvPr/>
        </p:nvSpPr>
        <p:spPr>
          <a:xfrm>
            <a:off x="1294228" y="1720840"/>
            <a:ext cx="6203852" cy="4042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ExceptionMessage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static void md1(int n)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md2(n, 0);    // </a:t>
            </a:r>
            <a:r>
              <a:rPr lang="ko-KR" altLang="en-US" sz="1500" dirty="0">
                <a:latin typeface="YDVYMjOStd12"/>
              </a:rPr>
              <a:t>아래의 메소드 호출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static void md2(int n1, int n2)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int r = n1 / n2;    // </a:t>
            </a:r>
            <a:r>
              <a:rPr lang="ko-KR" altLang="en-US" sz="1500" dirty="0">
                <a:latin typeface="YDVYMjOStd12"/>
              </a:rPr>
              <a:t>예외 발생 지점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md1(3);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System.out.println("Good bye~~!");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824FD1-2FEE-4EEC-9081-5965801AA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4229447"/>
            <a:ext cx="5657850" cy="15335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064C21D-1121-4749-A2D5-42EEA26CFD37}"/>
              </a:ext>
            </a:extLst>
          </p:cNvPr>
          <p:cNvSpPr/>
          <p:nvPr/>
        </p:nvSpPr>
        <p:spPr>
          <a:xfrm>
            <a:off x="6126480" y="3070463"/>
            <a:ext cx="50568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예외 발생 지점에서 예외를 처리하지 않으면 해당 메소드를 호출한 영역으로 예외가 전달된다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endParaRPr lang="ko-KR" altLang="en-US" sz="16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310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printStackTrace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 관련 예제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D59361-609A-4563-A638-F2F65922739C}"/>
              </a:ext>
            </a:extLst>
          </p:cNvPr>
          <p:cNvSpPr/>
          <p:nvPr/>
        </p:nvSpPr>
        <p:spPr>
          <a:xfrm>
            <a:off x="1097280" y="1456906"/>
            <a:ext cx="6316394" cy="4691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ExceptionMessage2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md1(int n)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md2(n, 0);     // </a:t>
            </a:r>
            <a:r>
              <a:rPr lang="ko-KR" altLang="en-US" sz="1400" dirty="0">
                <a:latin typeface="Consolas" panose="020B0609020204030204" pitchFamily="49" charset="0"/>
              </a:rPr>
              <a:t>이 지점으로 </a:t>
            </a:r>
            <a:r>
              <a:rPr lang="en-US" altLang="ko-KR" sz="1400" dirty="0">
                <a:latin typeface="Consolas" panose="020B0609020204030204" pitchFamily="49" charset="0"/>
              </a:rPr>
              <a:t>md2</a:t>
            </a:r>
            <a:r>
              <a:rPr lang="ko-KR" altLang="en-US" sz="1400" dirty="0">
                <a:latin typeface="Consolas" panose="020B0609020204030204" pitchFamily="49" charset="0"/>
              </a:rPr>
              <a:t>로부터 예외가 넘어온다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md2(int n1, int n2)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int r = n1 / n2;    // </a:t>
            </a:r>
            <a:r>
              <a:rPr lang="ko-KR" altLang="en-US" sz="1400" dirty="0">
                <a:latin typeface="Consolas" panose="020B0609020204030204" pitchFamily="49" charset="0"/>
              </a:rPr>
              <a:t>예외 발생 지점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try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md1(3); </a:t>
            </a:r>
            <a:r>
              <a:rPr lang="ko-KR" altLang="en-US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latin typeface="Consolas" panose="020B0609020204030204" pitchFamily="49" charset="0"/>
              </a:rPr>
              <a:t>이 지점에서 </a:t>
            </a:r>
            <a:r>
              <a:rPr lang="en-US" altLang="ko-KR" sz="1400" dirty="0">
                <a:latin typeface="Consolas" panose="020B0609020204030204" pitchFamily="49" charset="0"/>
              </a:rPr>
              <a:t>md1</a:t>
            </a:r>
            <a:r>
              <a:rPr lang="ko-KR" altLang="en-US" sz="1400" dirty="0">
                <a:latin typeface="Consolas" panose="020B0609020204030204" pitchFamily="49" charset="0"/>
              </a:rPr>
              <a:t>으로부터 예외가 넘어온다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catch(Throwable e)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e.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printStackTrace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}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System.out.println("Good bye~~!");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1559F5-E6AF-4FDA-BFB9-DBBCF245D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006" y="4509634"/>
            <a:ext cx="56959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54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ArrayIndexOutOfBoundsException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946B10-82A4-4C94-9CA0-DCF20B17A5DE}"/>
              </a:ext>
            </a:extLst>
          </p:cNvPr>
          <p:cNvSpPr/>
          <p:nvPr/>
        </p:nvSpPr>
        <p:spPr>
          <a:xfrm>
            <a:off x="1193531" y="1895011"/>
            <a:ext cx="90899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ArrayIndexOutOfBounds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int[] arr = {1, 2, 3};</a:t>
            </a:r>
          </a:p>
          <a:p>
            <a:pPr>
              <a:lnSpc>
                <a:spcPct val="150000"/>
              </a:lnSpc>
            </a:pPr>
            <a:r>
              <a:rPr lang="nn-NO" altLang="ko-KR" sz="1500" dirty="0">
                <a:latin typeface="Consolas" panose="020B0609020204030204" pitchFamily="49" charset="0"/>
              </a:rPr>
              <a:t>      </a:t>
            </a:r>
          </a:p>
          <a:p>
            <a:pPr>
              <a:lnSpc>
                <a:spcPct val="150000"/>
              </a:lnSpc>
            </a:pPr>
            <a:r>
              <a:rPr lang="nn-NO" altLang="ko-KR" sz="1500" dirty="0">
                <a:latin typeface="Consolas" panose="020B0609020204030204" pitchFamily="49" charset="0"/>
              </a:rPr>
              <a:t>      for(int i = 0; i &lt; 4; i++)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   System.out.println(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arr[i]</a:t>
            </a:r>
            <a:r>
              <a:rPr lang="en-US" altLang="ko-KR" sz="1500" dirty="0">
                <a:latin typeface="Consolas" panose="020B0609020204030204" pitchFamily="49" charset="0"/>
              </a:rPr>
              <a:t>);  // </a:t>
            </a:r>
            <a:r>
              <a:rPr lang="ko-KR" altLang="en-US" sz="1500" dirty="0">
                <a:latin typeface="Consolas" panose="020B0609020204030204" pitchFamily="49" charset="0"/>
              </a:rPr>
              <a:t>인덱스 값 </a:t>
            </a:r>
            <a:r>
              <a:rPr lang="en-US" altLang="ko-KR" sz="1500" dirty="0">
                <a:latin typeface="Consolas" panose="020B0609020204030204" pitchFamily="49" charset="0"/>
              </a:rPr>
              <a:t>3</a:t>
            </a:r>
            <a:r>
              <a:rPr lang="ko-KR" altLang="en-US" sz="1500" dirty="0">
                <a:latin typeface="Consolas" panose="020B0609020204030204" pitchFamily="49" charset="0"/>
              </a:rPr>
              <a:t>은 예외를 발생시킴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EB1624-A7DE-48BD-B171-A7E4F1B77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830" y="4228396"/>
            <a:ext cx="56578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42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ClassCastException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2375E0-C055-42F0-A32F-F8E7AFF53437}"/>
              </a:ext>
            </a:extLst>
          </p:cNvPr>
          <p:cNvSpPr/>
          <p:nvPr/>
        </p:nvSpPr>
        <p:spPr>
          <a:xfrm>
            <a:off x="1193531" y="1570450"/>
            <a:ext cx="6096000" cy="45575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Board { 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PBoard</a:t>
            </a:r>
            <a:r>
              <a:rPr lang="en-US" altLang="ko-KR" sz="1500" dirty="0">
                <a:latin typeface="Consolas" panose="020B0609020204030204" pitchFamily="49" charset="0"/>
              </a:rPr>
              <a:t> extends Board { }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ClassCast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Board pbd1 = new </a:t>
            </a:r>
            <a:r>
              <a:rPr lang="en-US" altLang="ko-KR" sz="1500" dirty="0" err="1">
                <a:latin typeface="Consolas" panose="020B0609020204030204" pitchFamily="49" charset="0"/>
              </a:rPr>
              <a:t>PBoard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PBoard</a:t>
            </a:r>
            <a:r>
              <a:rPr lang="en-US" altLang="ko-KR" sz="1500" dirty="0">
                <a:latin typeface="Consolas" panose="020B0609020204030204" pitchFamily="49" charset="0"/>
              </a:rPr>
              <a:t> pbd2 = (</a:t>
            </a:r>
            <a:r>
              <a:rPr lang="en-US" altLang="ko-KR" sz="1500" dirty="0" err="1">
                <a:latin typeface="Consolas" panose="020B0609020204030204" pitchFamily="49" charset="0"/>
              </a:rPr>
              <a:t>PBoard</a:t>
            </a:r>
            <a:r>
              <a:rPr lang="en-US" altLang="ko-KR" sz="1500" dirty="0">
                <a:latin typeface="Consolas" panose="020B0609020204030204" pitchFamily="49" charset="0"/>
              </a:rPr>
              <a:t>)pbd1;   // OK!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System.out.println(".. intermediate location .. ");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Board ebd1 = new Board();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PBoard</a:t>
            </a:r>
            <a:r>
              <a:rPr lang="en-US" altLang="ko-KR" sz="1500" dirty="0">
                <a:latin typeface="Consolas" panose="020B0609020204030204" pitchFamily="49" charset="0"/>
              </a:rPr>
              <a:t> ebd2 =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 err="1">
                <a:solidFill>
                  <a:srgbClr val="C00000"/>
                </a:solidFill>
                <a:latin typeface="Consolas" panose="020B0609020204030204" pitchFamily="49" charset="0"/>
              </a:rPr>
              <a:t>PBoard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)ebd1</a:t>
            </a:r>
            <a:r>
              <a:rPr lang="en-US" altLang="ko-KR" sz="1500" dirty="0">
                <a:latin typeface="Consolas" panose="020B0609020204030204" pitchFamily="49" charset="0"/>
              </a:rPr>
              <a:t>;   // Exception!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4B3BFB-8151-4CB9-ABD5-4C616D7C2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780" y="1486041"/>
            <a:ext cx="56769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53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NullPointerException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C10B13EA-23F6-4525-B6E1-6ACA8C5DBDE5}"/>
              </a:ext>
            </a:extLst>
          </p:cNvPr>
          <p:cNvSpPr/>
          <p:nvPr/>
        </p:nvSpPr>
        <p:spPr>
          <a:xfrm>
            <a:off x="1193530" y="2153732"/>
            <a:ext cx="7851995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NullPointer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String str = null;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System.out.println(str);   // null </a:t>
            </a:r>
            <a:r>
              <a:rPr lang="ko-KR" altLang="en-US" sz="1500" dirty="0">
                <a:latin typeface="Consolas" panose="020B0609020204030204" pitchFamily="49" charset="0"/>
              </a:rPr>
              <a:t>출력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int </a:t>
            </a:r>
            <a:r>
              <a:rPr lang="en-US" altLang="ko-KR" sz="1500" dirty="0" err="1">
                <a:latin typeface="Consolas" panose="020B0609020204030204" pitchFamily="49" charset="0"/>
              </a:rPr>
              <a:t>len</a:t>
            </a:r>
            <a:r>
              <a:rPr lang="en-US" altLang="ko-KR" sz="1500" dirty="0">
                <a:latin typeface="Consolas" panose="020B0609020204030204" pitchFamily="49" charset="0"/>
              </a:rPr>
              <a:t> = </a:t>
            </a:r>
            <a:r>
              <a:rPr lang="en-US" altLang="ko-KR" sz="1500" dirty="0" err="1">
                <a:solidFill>
                  <a:srgbClr val="C00000"/>
                </a:solidFill>
                <a:latin typeface="Consolas" panose="020B0609020204030204" pitchFamily="49" charset="0"/>
              </a:rPr>
              <a:t>str.length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1500" dirty="0">
                <a:latin typeface="Consolas" panose="020B0609020204030204" pitchFamily="49" charset="0"/>
              </a:rPr>
              <a:t>;   // Exception!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E29B12-31F6-487E-9E2E-20386F136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528" y="4205571"/>
            <a:ext cx="56959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645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900" dirty="0">
                <a:solidFill>
                  <a:schemeClr val="tx2"/>
                </a:solidFill>
              </a:rPr>
              <a:t>18-2. </a:t>
            </a:r>
            <a:br>
              <a:rPr lang="en-US" altLang="ko-KR" sz="3900" dirty="0">
                <a:solidFill>
                  <a:schemeClr val="tx2"/>
                </a:solidFill>
              </a:rPr>
            </a:br>
            <a:r>
              <a:rPr lang="ko-KR" altLang="en-US" sz="3900" dirty="0">
                <a:solidFill>
                  <a:schemeClr val="tx2"/>
                </a:solidFill>
              </a:rPr>
              <a:t>예외처리에 대한 나머지 설명들</a:t>
            </a:r>
          </a:p>
        </p:txBody>
      </p:sp>
    </p:spTree>
    <p:extLst>
      <p:ext uri="{BB962C8B-B14F-4D97-AF65-F5344CB8AC3E}">
        <p14:creationId xmlns:p14="http://schemas.microsoft.com/office/powerpoint/2010/main" val="1652112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18-1. </a:t>
            </a:r>
            <a:r>
              <a:rPr lang="ko-KR" altLang="en-US" sz="4400" dirty="0">
                <a:solidFill>
                  <a:schemeClr val="tx2"/>
                </a:solidFill>
              </a:rPr>
              <a:t>자바 예외처리의 기본</a:t>
            </a:r>
            <a:endParaRPr lang="ko-KR" altLang="en-US" sz="4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예외 클래스의 구분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4F8901-90EA-45D3-B177-95BE5502F6E9}"/>
              </a:ext>
            </a:extLst>
          </p:cNvPr>
          <p:cNvSpPr/>
          <p:nvPr/>
        </p:nvSpPr>
        <p:spPr>
          <a:xfrm>
            <a:off x="1193531" y="1815962"/>
            <a:ext cx="7950469" cy="2674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>
                <a:latin typeface="Consolas" panose="020B0609020204030204" pitchFamily="49" charset="0"/>
              </a:rPr>
              <a:t>• </a:t>
            </a:r>
            <a:r>
              <a:rPr lang="en-US" altLang="ko-KR" sz="1900" dirty="0">
                <a:solidFill>
                  <a:srgbClr val="C00000"/>
                </a:solidFill>
                <a:latin typeface="Consolas" panose="020B0609020204030204" pitchFamily="49" charset="0"/>
              </a:rPr>
              <a:t>Error </a:t>
            </a:r>
            <a:r>
              <a:rPr lang="ko-KR" altLang="en-US" sz="1900" dirty="0">
                <a:solidFill>
                  <a:srgbClr val="C00000"/>
                </a:solidFill>
                <a:latin typeface="Consolas" panose="020B0609020204030204" pitchFamily="49" charset="0"/>
              </a:rPr>
              <a:t>클래스</a:t>
            </a:r>
            <a:r>
              <a:rPr lang="ko-KR" altLang="en-US" sz="1900" dirty="0">
                <a:latin typeface="Consolas" panose="020B0609020204030204" pitchFamily="49" charset="0"/>
              </a:rPr>
              <a:t>를 상속하는 예외 클래스</a:t>
            </a:r>
            <a:endParaRPr lang="en-US" altLang="ko-KR" sz="19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ko-KR" altLang="en-US" sz="19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900" dirty="0">
                <a:latin typeface="Consolas" panose="020B0609020204030204" pitchFamily="49" charset="0"/>
              </a:rPr>
              <a:t>• </a:t>
            </a:r>
            <a:r>
              <a:rPr lang="en-US" altLang="ko-KR" sz="1900" dirty="0">
                <a:solidFill>
                  <a:srgbClr val="C00000"/>
                </a:solidFill>
                <a:latin typeface="Consolas" panose="020B0609020204030204" pitchFamily="49" charset="0"/>
              </a:rPr>
              <a:t>Exception </a:t>
            </a:r>
            <a:r>
              <a:rPr lang="ko-KR" altLang="en-US" sz="1900" dirty="0">
                <a:solidFill>
                  <a:srgbClr val="C00000"/>
                </a:solidFill>
                <a:latin typeface="Consolas" panose="020B0609020204030204" pitchFamily="49" charset="0"/>
              </a:rPr>
              <a:t>클래스</a:t>
            </a:r>
            <a:r>
              <a:rPr lang="ko-KR" altLang="en-US" sz="1900" dirty="0">
                <a:latin typeface="Consolas" panose="020B0609020204030204" pitchFamily="49" charset="0"/>
              </a:rPr>
              <a:t>를 상속하는 예외 클래스</a:t>
            </a:r>
            <a:endParaRPr lang="en-US" altLang="ko-KR" sz="19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ko-KR" altLang="en-US" sz="19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900" dirty="0">
                <a:latin typeface="Consolas" panose="020B0609020204030204" pitchFamily="49" charset="0"/>
              </a:rPr>
              <a:t>• </a:t>
            </a:r>
            <a:r>
              <a:rPr lang="en-US" altLang="ko-KR" sz="1900" dirty="0">
                <a:solidFill>
                  <a:srgbClr val="C00000"/>
                </a:solidFill>
                <a:latin typeface="Consolas" panose="020B0609020204030204" pitchFamily="49" charset="0"/>
              </a:rPr>
              <a:t>RuntimeException </a:t>
            </a:r>
            <a:r>
              <a:rPr lang="ko-KR" altLang="en-US" sz="1900" dirty="0">
                <a:solidFill>
                  <a:srgbClr val="C00000"/>
                </a:solidFill>
                <a:latin typeface="Consolas" panose="020B0609020204030204" pitchFamily="49" charset="0"/>
              </a:rPr>
              <a:t>클래스</a:t>
            </a:r>
            <a:r>
              <a:rPr lang="ko-KR" altLang="en-US" sz="1900" dirty="0">
                <a:latin typeface="Consolas" panose="020B0609020204030204" pitchFamily="49" charset="0"/>
              </a:rPr>
              <a:t>를 상속하는 예외 클래스</a:t>
            </a:r>
          </a:p>
          <a:p>
            <a:pPr>
              <a:lnSpc>
                <a:spcPct val="150000"/>
              </a:lnSpc>
            </a:pPr>
            <a:r>
              <a:rPr lang="en-US" altLang="ko-KR" sz="1900" dirty="0">
                <a:latin typeface="Consolas" panose="020B0609020204030204" pitchFamily="49" charset="0"/>
              </a:rPr>
              <a:t>    → RuntimeException </a:t>
            </a:r>
            <a:r>
              <a:rPr lang="ko-KR" altLang="en-US" sz="1900" dirty="0">
                <a:latin typeface="Consolas" panose="020B0609020204030204" pitchFamily="49" charset="0"/>
              </a:rPr>
              <a:t>클래스는 </a:t>
            </a:r>
            <a:r>
              <a:rPr lang="en-US" altLang="ko-KR" sz="1900" dirty="0">
                <a:latin typeface="Consolas" panose="020B0609020204030204" pitchFamily="49" charset="0"/>
              </a:rPr>
              <a:t>Exception </a:t>
            </a:r>
            <a:r>
              <a:rPr lang="ko-KR" altLang="en-US" sz="1900" dirty="0">
                <a:latin typeface="Consolas" panose="020B0609020204030204" pitchFamily="49" charset="0"/>
              </a:rPr>
              <a:t>클래스를 상속한다</a:t>
            </a:r>
            <a:r>
              <a:rPr lang="en-US" altLang="ko-KR" sz="1900" dirty="0">
                <a:latin typeface="Consolas" panose="020B0609020204030204" pitchFamily="49" charset="0"/>
              </a:rPr>
              <a:t>.</a:t>
            </a:r>
            <a:endParaRPr lang="ko-KR" altLang="en-US" sz="19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316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Error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클래스를 상속하는 예외 클래스들의 특성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DB2A6C-943D-4BBE-971F-04F62BF1A624}"/>
              </a:ext>
            </a:extLst>
          </p:cNvPr>
          <p:cNvSpPr/>
          <p:nvPr/>
        </p:nvSpPr>
        <p:spPr>
          <a:xfrm>
            <a:off x="1193531" y="1666866"/>
            <a:ext cx="79504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•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Error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클래스를 상속하는 예외 클래스</a:t>
            </a:r>
            <a:endParaRPr lang="en-US" altLang="ko-KR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• Exception </a:t>
            </a:r>
            <a:r>
              <a:rPr lang="ko-KR" altLang="en-US" sz="1600" dirty="0">
                <a:latin typeface="Consolas" panose="020B0609020204030204" pitchFamily="49" charset="0"/>
              </a:rPr>
              <a:t>클래스를 상속하는 예외 클래스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• RuntimeException </a:t>
            </a:r>
            <a:r>
              <a:rPr lang="ko-KR" altLang="en-US" sz="1600" dirty="0">
                <a:latin typeface="Consolas" panose="020B0609020204030204" pitchFamily="49" charset="0"/>
              </a:rPr>
              <a:t>클래스를 상속하는 예외 클래스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C6C6C7-5D67-4CDD-BB33-D92C0EF48E43}"/>
              </a:ext>
            </a:extLst>
          </p:cNvPr>
          <p:cNvSpPr/>
          <p:nvPr/>
        </p:nvSpPr>
        <p:spPr>
          <a:xfrm>
            <a:off x="1193531" y="3244110"/>
            <a:ext cx="98614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+mj-ea"/>
                <a:ea typeface="+mj-ea"/>
              </a:rPr>
              <a:t>Error </a:t>
            </a:r>
            <a:r>
              <a:rPr lang="ko-KR" altLang="en-US" sz="1500" dirty="0">
                <a:solidFill>
                  <a:srgbClr val="002060"/>
                </a:solidFill>
                <a:latin typeface="+mj-ea"/>
                <a:ea typeface="+mj-ea"/>
              </a:rPr>
              <a:t>클래스를 상속하는 예외 클래스의 예외 상황은 시스템 오류 수준의 예외 상황으로 프로그램 내에서 처리 할 수 있는 수준의 예외가 아니다</a:t>
            </a:r>
            <a:r>
              <a:rPr lang="en-US" altLang="ko-KR" sz="1500" dirty="0">
                <a:solidFill>
                  <a:srgbClr val="002060"/>
                </a:solidFill>
                <a:latin typeface="+mj-ea"/>
                <a:ea typeface="+mj-ea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ex) VirtualMachineError 		</a:t>
            </a:r>
            <a:r>
              <a:rPr lang="ko-KR" altLang="en-US" sz="1500" dirty="0">
                <a:latin typeface="Consolas" panose="020B0609020204030204" pitchFamily="49" charset="0"/>
              </a:rPr>
              <a:t>가상머신에 심각한 오류 발생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IOError 				</a:t>
            </a:r>
            <a:r>
              <a:rPr lang="ko-KR" altLang="en-US" sz="1500" dirty="0">
                <a:latin typeface="Consolas" panose="020B0609020204030204" pitchFamily="49" charset="0"/>
              </a:rPr>
              <a:t>입출력 관련해서 코드 수준 복구가 불가능한 오류 발생</a:t>
            </a:r>
          </a:p>
        </p:txBody>
      </p:sp>
    </p:spTree>
    <p:extLst>
      <p:ext uri="{BB962C8B-B14F-4D97-AF65-F5344CB8AC3E}">
        <p14:creationId xmlns:p14="http://schemas.microsoft.com/office/powerpoint/2010/main" val="2282340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1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RuntimeException</a:t>
            </a:r>
            <a:r>
              <a:rPr lang="ko-KR" altLang="en-US" sz="31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클래스를 상속하는 예외 클래스들의 특성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7B2661-B53F-4B3E-BB7E-089B8EA91713}"/>
              </a:ext>
            </a:extLst>
          </p:cNvPr>
          <p:cNvSpPr/>
          <p:nvPr/>
        </p:nvSpPr>
        <p:spPr>
          <a:xfrm>
            <a:off x="1193531" y="1666866"/>
            <a:ext cx="79504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• Error </a:t>
            </a:r>
            <a:r>
              <a:rPr lang="ko-KR" altLang="en-US" sz="1600" dirty="0">
                <a:latin typeface="Consolas" panose="020B0609020204030204" pitchFamily="49" charset="0"/>
              </a:rPr>
              <a:t>클래스를 상속하는 예외 클래스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• Exception </a:t>
            </a:r>
            <a:r>
              <a:rPr lang="ko-KR" altLang="en-US" sz="1600" dirty="0">
                <a:latin typeface="Consolas" panose="020B0609020204030204" pitchFamily="49" charset="0"/>
              </a:rPr>
              <a:t>클래스를 상속하는 예외 클래스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•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RuntimeException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클래스를 상속하는 예외 클래스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DABDB8-3511-46C4-9DF2-921632A1E9FA}"/>
              </a:ext>
            </a:extLst>
          </p:cNvPr>
          <p:cNvSpPr/>
          <p:nvPr/>
        </p:nvSpPr>
        <p:spPr>
          <a:xfrm>
            <a:off x="1193531" y="3244110"/>
            <a:ext cx="9861452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+mj-ea"/>
                <a:ea typeface="+mj-ea"/>
              </a:rPr>
              <a:t>코드</a:t>
            </a:r>
            <a:r>
              <a:rPr lang="en-US" altLang="ko-KR" sz="1500" dirty="0">
                <a:solidFill>
                  <a:srgbClr val="002060"/>
                </a:solidFill>
                <a:latin typeface="+mj-ea"/>
                <a:ea typeface="+mj-ea"/>
              </a:rPr>
              <a:t> </a:t>
            </a:r>
            <a:r>
              <a:rPr lang="ko-KR" altLang="en-US" sz="1500" dirty="0">
                <a:solidFill>
                  <a:srgbClr val="002060"/>
                </a:solidFill>
                <a:latin typeface="+mj-ea"/>
                <a:ea typeface="+mj-ea"/>
              </a:rPr>
              <a:t>오류로 발생하는 경우가 대부분이다</a:t>
            </a:r>
            <a:r>
              <a:rPr lang="en-US" altLang="ko-KR" sz="1500" dirty="0">
                <a:solidFill>
                  <a:srgbClr val="002060"/>
                </a:solidFill>
                <a:latin typeface="+mj-ea"/>
                <a:ea typeface="+mj-ea"/>
              </a:rPr>
              <a:t>.  </a:t>
            </a:r>
            <a:r>
              <a:rPr lang="ko-KR" altLang="en-US" sz="1500" dirty="0">
                <a:solidFill>
                  <a:srgbClr val="002060"/>
                </a:solidFill>
                <a:latin typeface="+mj-ea"/>
                <a:ea typeface="+mj-ea"/>
              </a:rPr>
              <a:t>따라서 이 유형의 예외 발생시 코드의 수정을 고려해야 한다</a:t>
            </a:r>
            <a:r>
              <a:rPr lang="en-US" altLang="ko-KR" sz="1500" dirty="0">
                <a:solidFill>
                  <a:srgbClr val="002060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ex) ArithmeticException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ClassCastException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IndexOutOfBoundsException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NegativeArraySizeException	  </a:t>
            </a:r>
            <a:r>
              <a:rPr lang="ko-KR" altLang="en-US" sz="1500" dirty="0">
                <a:latin typeface="Consolas" panose="020B0609020204030204" pitchFamily="49" charset="0"/>
              </a:rPr>
              <a:t>배열 생성시 길이를 음수로 지정하는 예외의 발생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NullPointerException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ArrayStoreException 	     </a:t>
            </a:r>
            <a:r>
              <a:rPr lang="ko-KR" altLang="en-US" sz="1500" dirty="0">
                <a:latin typeface="Consolas" panose="020B0609020204030204" pitchFamily="49" charset="0"/>
              </a:rPr>
              <a:t>배열에 적절치 않은 인스턴스를 저장하는 예외의 발생</a:t>
            </a:r>
          </a:p>
        </p:txBody>
      </p:sp>
    </p:spTree>
    <p:extLst>
      <p:ext uri="{BB962C8B-B14F-4D97-AF65-F5344CB8AC3E}">
        <p14:creationId xmlns:p14="http://schemas.microsoft.com/office/powerpoint/2010/main" val="2930702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Exception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클래스를 상속하는 예외 클래스들의 특성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2BC3BE3-F92D-4E93-9D10-E1A164678F83}"/>
              </a:ext>
            </a:extLst>
          </p:cNvPr>
          <p:cNvSpPr/>
          <p:nvPr/>
        </p:nvSpPr>
        <p:spPr>
          <a:xfrm>
            <a:off x="1193531" y="1666866"/>
            <a:ext cx="79504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• Error </a:t>
            </a:r>
            <a:r>
              <a:rPr lang="ko-KR" altLang="en-US" sz="1600" dirty="0">
                <a:latin typeface="Consolas" panose="020B0609020204030204" pitchFamily="49" charset="0"/>
              </a:rPr>
              <a:t>클래스를 상속하는 예외 클래스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•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Exception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클래스를 상속하는 예외 클래스</a:t>
            </a:r>
            <a:endParaRPr lang="en-US" altLang="ko-KR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• RuntimeException </a:t>
            </a:r>
            <a:r>
              <a:rPr lang="ko-KR" altLang="en-US" sz="1600" dirty="0">
                <a:latin typeface="Consolas" panose="020B0609020204030204" pitchFamily="49" charset="0"/>
              </a:rPr>
              <a:t>클래스를 상속하는 예외 클래스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3F2F6F-107C-461A-9AB2-E0E063D1D7DA}"/>
              </a:ext>
            </a:extLst>
          </p:cNvPr>
          <p:cNvSpPr/>
          <p:nvPr/>
        </p:nvSpPr>
        <p:spPr>
          <a:xfrm>
            <a:off x="1193531" y="3412923"/>
            <a:ext cx="98614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+mj-ea"/>
                <a:ea typeface="+mj-ea"/>
              </a:rPr>
              <a:t>코드의 문법적 오류가 아닌</a:t>
            </a:r>
            <a:r>
              <a:rPr lang="en-US" altLang="ko-KR" sz="1500" dirty="0">
                <a:solidFill>
                  <a:srgbClr val="002060"/>
                </a:solidFill>
                <a:latin typeface="+mj-ea"/>
                <a:ea typeface="+mj-ea"/>
              </a:rPr>
              <a:t>, </a:t>
            </a:r>
            <a:r>
              <a:rPr lang="ko-KR" altLang="en-US" sz="1500" dirty="0">
                <a:solidFill>
                  <a:srgbClr val="002060"/>
                </a:solidFill>
                <a:latin typeface="+mj-ea"/>
                <a:ea typeface="+mj-ea"/>
              </a:rPr>
              <a:t>프로그램 실행 과정에서 발생하는 예외적 상황을 표현하기 위한 클래스들이다</a:t>
            </a:r>
            <a:r>
              <a:rPr lang="en-US" altLang="ko-KR" sz="1500" dirty="0">
                <a:solidFill>
                  <a:srgbClr val="002060"/>
                </a:solidFill>
                <a:latin typeface="+mj-ea"/>
                <a:ea typeface="+mj-ea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+mj-ea"/>
                <a:ea typeface="+mj-ea"/>
              </a:rPr>
              <a:t>따라서 예외의 처리를 어떻게 할 것인지 반드시 명시해 주어야 한다</a:t>
            </a:r>
            <a:r>
              <a:rPr lang="en-US" altLang="ko-KR" sz="1500" dirty="0">
                <a:solidFill>
                  <a:srgbClr val="002060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500" dirty="0">
              <a:solidFill>
                <a:srgbClr val="00206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  <a:ea typeface="+mj-ea"/>
              </a:rPr>
              <a:t>   </a:t>
            </a:r>
            <a:r>
              <a:rPr lang="en-US" altLang="ko-KR" sz="1500" dirty="0">
                <a:latin typeface="Consolas" panose="020B0609020204030204" pitchFamily="49" charset="0"/>
              </a:rPr>
              <a:t>ex) </a:t>
            </a:r>
            <a:r>
              <a:rPr lang="en-US" altLang="ko-KR" sz="1500" dirty="0" err="1">
                <a:latin typeface="Consolas" panose="020B0609020204030204" pitchFamily="49" charset="0"/>
              </a:rPr>
              <a:t>java.io.IOException</a:t>
            </a:r>
            <a:r>
              <a:rPr lang="en-US" altLang="ko-KR" sz="1500" dirty="0">
                <a:latin typeface="Consolas" panose="020B0609020204030204" pitchFamily="49" charset="0"/>
              </a:rPr>
              <a:t>       </a:t>
            </a:r>
            <a:r>
              <a:rPr lang="ko-KR" altLang="en-US" sz="1500" dirty="0"/>
              <a:t>입출력 관련 예외 상황을 표현하는 예외 클래스</a:t>
            </a:r>
            <a:r>
              <a:rPr lang="en-US" altLang="ko-KR" sz="1500" dirty="0">
                <a:solidFill>
                  <a:srgbClr val="002060"/>
                </a:solidFill>
                <a:latin typeface="+mj-ea"/>
                <a:ea typeface="+mj-ea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79750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Exception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상속하는 예외의 예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19E91AB-5DCD-45B2-8E65-11EDEBC02D2E}"/>
              </a:ext>
            </a:extLst>
          </p:cNvPr>
          <p:cNvSpPr/>
          <p:nvPr/>
        </p:nvSpPr>
        <p:spPr>
          <a:xfrm>
            <a:off x="1193531" y="1468865"/>
            <a:ext cx="7950469" cy="4582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Path file = Paths.get("C:\\javastudy\\Simple.txt");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BufferedWriter writer = null;</a:t>
            </a:r>
          </a:p>
          <a:p>
            <a:pPr>
              <a:lnSpc>
                <a:spcPts val="22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try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writer = </a:t>
            </a:r>
            <a:r>
              <a:rPr lang="en-US" altLang="ko-KR" sz="1400" dirty="0" err="1">
                <a:latin typeface="Consolas" panose="020B0609020204030204" pitchFamily="49" charset="0"/>
              </a:rPr>
              <a:t>Files.newBufferedWriter</a:t>
            </a:r>
            <a:r>
              <a:rPr lang="en-US" altLang="ko-KR" sz="1400" dirty="0">
                <a:latin typeface="Consolas" panose="020B0609020204030204" pitchFamily="49" charset="0"/>
              </a:rPr>
              <a:t>(file);   // IOException </a:t>
            </a:r>
            <a:r>
              <a:rPr lang="ko-KR" altLang="en-US" sz="1400" dirty="0">
                <a:latin typeface="Consolas" panose="020B0609020204030204" pitchFamily="49" charset="0"/>
              </a:rPr>
              <a:t>발생 가능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writer.write</a:t>
            </a:r>
            <a:r>
              <a:rPr lang="en-US" altLang="ko-KR" sz="1400" dirty="0">
                <a:latin typeface="Consolas" panose="020B0609020204030204" pitchFamily="49" charset="0"/>
              </a:rPr>
              <a:t>('A’);   // IOException </a:t>
            </a:r>
            <a:r>
              <a:rPr lang="ko-KR" altLang="en-US" sz="1400" dirty="0">
                <a:latin typeface="Consolas" panose="020B0609020204030204" pitchFamily="49" charset="0"/>
              </a:rPr>
              <a:t>발생 가능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writer.write</a:t>
            </a:r>
            <a:r>
              <a:rPr lang="en-US" altLang="ko-KR" sz="1400" dirty="0">
                <a:latin typeface="Consolas" panose="020B0609020204030204" pitchFamily="49" charset="0"/>
              </a:rPr>
              <a:t>('Z’);   // IOException </a:t>
            </a:r>
            <a:r>
              <a:rPr lang="ko-KR" altLang="en-US" sz="1400" dirty="0">
                <a:latin typeface="Consolas" panose="020B0609020204030204" pitchFamily="49" charset="0"/>
              </a:rPr>
              <a:t>발생 가능</a:t>
            </a:r>
          </a:p>
          <a:p>
            <a:pPr>
              <a:lnSpc>
                <a:spcPts val="22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if(writer != null)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writer.close</a:t>
            </a:r>
            <a:r>
              <a:rPr lang="en-US" altLang="ko-KR" sz="1400" dirty="0">
                <a:latin typeface="Consolas" panose="020B0609020204030204" pitchFamily="49" charset="0"/>
              </a:rPr>
              <a:t>();   // IOException </a:t>
            </a:r>
            <a:r>
              <a:rPr lang="ko-KR" altLang="en-US" sz="1400" dirty="0">
                <a:latin typeface="Consolas" panose="020B0609020204030204" pitchFamily="49" charset="0"/>
              </a:rPr>
              <a:t>발생 가능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catch(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IOException e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e.printStackTrace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D50234-016D-48C8-ADCF-D794F92BEE61}"/>
              </a:ext>
            </a:extLst>
          </p:cNvPr>
          <p:cNvSpPr/>
          <p:nvPr/>
        </p:nvSpPr>
        <p:spPr>
          <a:xfrm>
            <a:off x="4227444" y="4778305"/>
            <a:ext cx="6025799" cy="74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Exception</a:t>
            </a: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을 상속하는 예외는 반드시 처리를 해야 한다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그렇지 않으면 컴파일 오류로 이어진다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. </a:t>
            </a:r>
            <a:endParaRPr lang="ko-KR" altLang="en-US" sz="1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535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처리하거나 아니면 넘기거나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CA88FE-6E60-4FE5-90FF-15E52AD47A81}"/>
              </a:ext>
            </a:extLst>
          </p:cNvPr>
          <p:cNvSpPr/>
          <p:nvPr/>
        </p:nvSpPr>
        <p:spPr>
          <a:xfrm>
            <a:off x="1193532" y="1578451"/>
            <a:ext cx="885161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</a:rPr>
              <a:t>public static void main(String[] args)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try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md1();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catch(</a:t>
            </a: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-KR" sz="1300" dirty="0">
                <a:latin typeface="Consolas" panose="020B0609020204030204" pitchFamily="49" charset="0"/>
              </a:rPr>
              <a:t> e)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e.printStackTrace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public static void md1() </a:t>
            </a: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throws IOException </a:t>
            </a:r>
            <a:r>
              <a:rPr lang="en-US" altLang="ko-KR" sz="1300" dirty="0">
                <a:latin typeface="Consolas" panose="020B0609020204030204" pitchFamily="49" charset="0"/>
              </a:rPr>
              <a:t>{    // IOException </a:t>
            </a:r>
            <a:r>
              <a:rPr lang="ko-KR" altLang="en-US" sz="1300" dirty="0">
                <a:latin typeface="Consolas" panose="020B0609020204030204" pitchFamily="49" charset="0"/>
              </a:rPr>
              <a:t>예외 넘긴다고 명시</a:t>
            </a:r>
            <a:r>
              <a:rPr lang="en-US" altLang="ko-KR" sz="1300" dirty="0">
                <a:latin typeface="Consolas" panose="020B0609020204030204" pitchFamily="49" charset="0"/>
              </a:rPr>
              <a:t>!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md2();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public static void md2() </a:t>
            </a: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throws IOException </a:t>
            </a:r>
            <a:r>
              <a:rPr lang="en-US" altLang="ko-KR" sz="1300" dirty="0">
                <a:latin typeface="Consolas" panose="020B0609020204030204" pitchFamily="49" charset="0"/>
              </a:rPr>
              <a:t>{    // IOException </a:t>
            </a:r>
            <a:r>
              <a:rPr lang="ko-KR" altLang="en-US" sz="1300" dirty="0">
                <a:latin typeface="Consolas" panose="020B0609020204030204" pitchFamily="49" charset="0"/>
              </a:rPr>
              <a:t>예외 넘긴다고 명시</a:t>
            </a:r>
            <a:r>
              <a:rPr lang="en-US" altLang="ko-KR" sz="1300" dirty="0">
                <a:latin typeface="Consolas" panose="020B0609020204030204" pitchFamily="49" charset="0"/>
              </a:rPr>
              <a:t>!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Path file = Paths.get("C:\\javastudy\\Simple.txt");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BufferedWriter writer = null;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writer = </a:t>
            </a:r>
            <a:r>
              <a:rPr lang="en-US" altLang="ko-KR" sz="1300" dirty="0" err="1">
                <a:latin typeface="Consolas" panose="020B0609020204030204" pitchFamily="49" charset="0"/>
              </a:rPr>
              <a:t>Files.newBufferedWriter</a:t>
            </a:r>
            <a:r>
              <a:rPr lang="en-US" altLang="ko-KR" sz="1300" dirty="0">
                <a:latin typeface="Consolas" panose="020B0609020204030204" pitchFamily="49" charset="0"/>
              </a:rPr>
              <a:t>(file);   // IOException </a:t>
            </a:r>
            <a:r>
              <a:rPr lang="ko-KR" altLang="en-US" sz="1300" dirty="0">
                <a:latin typeface="Consolas" panose="020B0609020204030204" pitchFamily="49" charset="0"/>
              </a:rPr>
              <a:t>발생 가능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</a:t>
            </a:r>
            <a:r>
              <a:rPr lang="en-US" altLang="ko-KR" sz="1300" dirty="0" err="1">
                <a:latin typeface="Consolas" panose="020B0609020204030204" pitchFamily="49" charset="0"/>
              </a:rPr>
              <a:t>writer.write</a:t>
            </a:r>
            <a:r>
              <a:rPr lang="en-US" altLang="ko-KR" sz="1300" dirty="0">
                <a:latin typeface="Consolas" panose="020B0609020204030204" pitchFamily="49" charset="0"/>
              </a:rPr>
              <a:t>('A');   // IOException </a:t>
            </a:r>
            <a:r>
              <a:rPr lang="ko-KR" altLang="en-US" sz="1300" dirty="0">
                <a:latin typeface="Consolas" panose="020B0609020204030204" pitchFamily="49" charset="0"/>
              </a:rPr>
              <a:t>발생 가능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</a:t>
            </a:r>
            <a:r>
              <a:rPr lang="en-US" altLang="ko-KR" sz="1300" dirty="0" err="1">
                <a:latin typeface="Consolas" panose="020B0609020204030204" pitchFamily="49" charset="0"/>
              </a:rPr>
              <a:t>writer.write</a:t>
            </a:r>
            <a:r>
              <a:rPr lang="en-US" altLang="ko-KR" sz="1300" dirty="0">
                <a:latin typeface="Consolas" panose="020B0609020204030204" pitchFamily="49" charset="0"/>
              </a:rPr>
              <a:t>('Z');   // IOException </a:t>
            </a:r>
            <a:r>
              <a:rPr lang="ko-KR" altLang="en-US" sz="1300" dirty="0">
                <a:latin typeface="Consolas" panose="020B0609020204030204" pitchFamily="49" charset="0"/>
              </a:rPr>
              <a:t>발생 가능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if(writer != null)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writer.close</a:t>
            </a:r>
            <a:r>
              <a:rPr lang="en-US" altLang="ko-KR" sz="1300" dirty="0">
                <a:latin typeface="Consolas" panose="020B0609020204030204" pitchFamily="49" charset="0"/>
              </a:rPr>
              <a:t>();   // IOException </a:t>
            </a:r>
            <a:r>
              <a:rPr lang="ko-KR" altLang="en-US" sz="1300" dirty="0">
                <a:latin typeface="Consolas" panose="020B0609020204030204" pitchFamily="49" charset="0"/>
              </a:rPr>
              <a:t>발생 가능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53AAFE-3555-48CD-B076-C319F0B5017C}"/>
              </a:ext>
            </a:extLst>
          </p:cNvPr>
          <p:cNvSpPr/>
          <p:nvPr/>
        </p:nvSpPr>
        <p:spPr>
          <a:xfrm>
            <a:off x="3578088" y="2949505"/>
            <a:ext cx="6025799" cy="399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메소드의 </a:t>
            </a:r>
            <a:r>
              <a:rPr lang="en-US" altLang="ko-KR" sz="1500" dirty="0">
                <a:solidFill>
                  <a:srgbClr val="7030A0"/>
                </a:solidFill>
                <a:latin typeface="Consolas" panose="020B0609020204030204" pitchFamily="49" charset="0"/>
              </a:rPr>
              <a:t>throws</a:t>
            </a:r>
            <a:r>
              <a:rPr lang="ko-KR" alt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절 선언을 통해 예외의 처리를 넘길 수 있다</a:t>
            </a:r>
            <a:r>
              <a:rPr lang="en-US" altLang="ko-KR" sz="1500" dirty="0">
                <a:solidFill>
                  <a:srgbClr val="7030A0"/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874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둘 이상의 예외 넘김에 대한 선언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129515-8F27-4042-BA2F-9D8586461EBC}"/>
              </a:ext>
            </a:extLst>
          </p:cNvPr>
          <p:cNvSpPr/>
          <p:nvPr/>
        </p:nvSpPr>
        <p:spPr>
          <a:xfrm>
            <a:off x="1209923" y="2351757"/>
            <a:ext cx="983311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public void </a:t>
            </a:r>
            <a:r>
              <a:rPr lang="en-US" altLang="ko-KR" dirty="0" err="1">
                <a:latin typeface="Consolas" panose="020B0609020204030204" pitchFamily="49" charset="0"/>
              </a:rPr>
              <a:t>simpleWrite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throws IOException, 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IndexOutofBoundsException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7042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프로그래머가 정의하는 예외 클래스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9E6363-4E5D-4A98-BF9E-C0D46FCDA91B}"/>
              </a:ext>
            </a:extLst>
          </p:cNvPr>
          <p:cNvSpPr/>
          <p:nvPr/>
        </p:nvSpPr>
        <p:spPr>
          <a:xfrm>
            <a:off x="1163539" y="1968741"/>
            <a:ext cx="9636981" cy="2485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dirty="0" err="1">
                <a:latin typeface="Consolas" panose="020B0609020204030204" pitchFamily="49" charset="0"/>
              </a:rPr>
              <a:t>ReadAgeException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extends Exception </a:t>
            </a:r>
            <a:r>
              <a:rPr lang="en-US" altLang="ko-KR" sz="1600" dirty="0">
                <a:latin typeface="Consolas" panose="020B0609020204030204" pitchFamily="49" charset="0"/>
              </a:rPr>
              <a:t>{    // Exception</a:t>
            </a:r>
            <a:r>
              <a:rPr lang="ko-KR" altLang="en-US" sz="1600" dirty="0">
                <a:latin typeface="Consolas" panose="020B0609020204030204" pitchFamily="49" charset="0"/>
              </a:rPr>
              <a:t>을 상속하는 것이 핵심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ReadAgeException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  super("</a:t>
            </a:r>
            <a:r>
              <a:rPr lang="ko-KR" altLang="en-US" sz="1600" dirty="0">
                <a:latin typeface="Consolas" panose="020B0609020204030204" pitchFamily="49" charset="0"/>
              </a:rPr>
              <a:t>유효하지 않은 나이가 입력되었습니다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C317FF-A557-4088-B815-E8267A7F110C}"/>
              </a:ext>
            </a:extLst>
          </p:cNvPr>
          <p:cNvSpPr/>
          <p:nvPr/>
        </p:nvSpPr>
        <p:spPr>
          <a:xfrm>
            <a:off x="3723860" y="1754713"/>
            <a:ext cx="6025799" cy="399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7030A0"/>
                </a:solidFill>
                <a:latin typeface="Consolas" panose="020B0609020204030204" pitchFamily="49" charset="0"/>
              </a:rPr>
              <a:t>Exception</a:t>
            </a:r>
            <a:r>
              <a:rPr lang="ko-KR" alt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 클래스를 상속하는 것이 예외 클래스의 유일한 조건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4CCDDF-0544-4C1A-AD0F-EF7CC8946760}"/>
              </a:ext>
            </a:extLst>
          </p:cNvPr>
          <p:cNvSpPr/>
          <p:nvPr/>
        </p:nvSpPr>
        <p:spPr>
          <a:xfrm>
            <a:off x="1861929" y="3470870"/>
            <a:ext cx="7158860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7030A0"/>
                </a:solidFill>
                <a:latin typeface="+mn-ea"/>
              </a:rPr>
              <a:t>Throwable </a:t>
            </a:r>
            <a:r>
              <a:rPr lang="ko-KR" altLang="en-US" sz="1500" dirty="0">
                <a:solidFill>
                  <a:srgbClr val="7030A0"/>
                </a:solidFill>
                <a:latin typeface="+mn-ea"/>
              </a:rPr>
              <a:t>클래스의 </a:t>
            </a:r>
            <a:r>
              <a:rPr lang="en-US" altLang="ko-KR" sz="1500" dirty="0">
                <a:solidFill>
                  <a:srgbClr val="7030A0"/>
                </a:solidFill>
                <a:latin typeface="+mn-ea"/>
              </a:rPr>
              <a:t>getMessage </a:t>
            </a:r>
            <a:r>
              <a:rPr lang="ko-KR" altLang="en-US" sz="1500" dirty="0">
                <a:solidFill>
                  <a:srgbClr val="7030A0"/>
                </a:solidFill>
                <a:latin typeface="+mn-ea"/>
              </a:rPr>
              <a:t>메소드가 반환할 문자열 지정</a:t>
            </a:r>
          </a:p>
        </p:txBody>
      </p:sp>
    </p:spTree>
    <p:extLst>
      <p:ext uri="{BB962C8B-B14F-4D97-AF65-F5344CB8AC3E}">
        <p14:creationId xmlns:p14="http://schemas.microsoft.com/office/powerpoint/2010/main" val="4160555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7735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프로그래머 정의 예외 클래스의 예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971898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9C47389-998C-4D66-B58A-3BFA0EC435ED}"/>
              </a:ext>
            </a:extLst>
          </p:cNvPr>
          <p:cNvSpPr/>
          <p:nvPr/>
        </p:nvSpPr>
        <p:spPr>
          <a:xfrm>
            <a:off x="6745355" y="1330524"/>
            <a:ext cx="4598505" cy="1028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ReadAgeException</a:t>
            </a:r>
            <a:r>
              <a:rPr lang="en-US" altLang="ko-KR" sz="1400" dirty="0">
                <a:latin typeface="Consolas" panose="020B0609020204030204" pitchFamily="49" charset="0"/>
              </a:rPr>
              <a:t> extends Exception {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. . 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5F2E65-A6D0-431E-903F-4BFB1992A6BF}"/>
              </a:ext>
            </a:extLst>
          </p:cNvPr>
          <p:cNvSpPr/>
          <p:nvPr/>
        </p:nvSpPr>
        <p:spPr>
          <a:xfrm>
            <a:off x="1193531" y="1211256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MyExceptionClass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System.out.print("</a:t>
            </a:r>
            <a:r>
              <a:rPr lang="ko-KR" altLang="en-US" sz="1400" dirty="0">
                <a:latin typeface="Consolas" panose="020B0609020204030204" pitchFamily="49" charset="0"/>
              </a:rPr>
              <a:t>나이 입력</a:t>
            </a:r>
            <a:r>
              <a:rPr lang="en-US" altLang="ko-KR" sz="1400" dirty="0">
                <a:latin typeface="Consolas" panose="020B0609020204030204" pitchFamily="49" charset="0"/>
              </a:rPr>
              <a:t>: 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try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int age = </a:t>
            </a:r>
            <a:r>
              <a:rPr lang="en-US" altLang="ko-KR" sz="1400" dirty="0" err="1">
                <a:latin typeface="Consolas" panose="020B0609020204030204" pitchFamily="49" charset="0"/>
              </a:rPr>
              <a:t>readAge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System.out.printf("</a:t>
            </a:r>
            <a:r>
              <a:rPr lang="ko-KR" altLang="en-US" sz="1400" dirty="0">
                <a:latin typeface="Consolas" panose="020B0609020204030204" pitchFamily="49" charset="0"/>
              </a:rPr>
              <a:t>입력된 나이</a:t>
            </a:r>
            <a:r>
              <a:rPr lang="en-US" altLang="ko-KR" sz="1400" dirty="0">
                <a:latin typeface="Consolas" panose="020B0609020204030204" pitchFamily="49" charset="0"/>
              </a:rPr>
              <a:t>: %d \n", 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catch(</a:t>
            </a:r>
            <a:r>
              <a:rPr lang="en-US" altLang="ko-KR" sz="1400" dirty="0" err="1">
                <a:latin typeface="Consolas" panose="020B0609020204030204" pitchFamily="49" charset="0"/>
              </a:rPr>
              <a:t>ReadAgeException</a:t>
            </a:r>
            <a:r>
              <a:rPr lang="en-US" altLang="ko-KR" sz="1400" dirty="0">
                <a:latin typeface="Consolas" panose="020B0609020204030204" pitchFamily="49" charset="0"/>
              </a:rPr>
              <a:t> 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e.getMessage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static int </a:t>
            </a:r>
            <a:r>
              <a:rPr lang="en-US" altLang="ko-KR" sz="1400" dirty="0" err="1">
                <a:latin typeface="Consolas" panose="020B0609020204030204" pitchFamily="49" charset="0"/>
              </a:rPr>
              <a:t>readAge</a:t>
            </a:r>
            <a:r>
              <a:rPr lang="en-US" altLang="ko-KR" sz="1400" dirty="0">
                <a:latin typeface="Consolas" panose="020B0609020204030204" pitchFamily="49" charset="0"/>
              </a:rPr>
              <a:t>() throws </a:t>
            </a:r>
            <a:r>
              <a:rPr lang="en-US" altLang="ko-KR" sz="1400" dirty="0" err="1">
                <a:latin typeface="Consolas" panose="020B0609020204030204" pitchFamily="49" charset="0"/>
              </a:rPr>
              <a:t>ReadAgeException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Scanner kb = new Scanner(System.in);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int age = </a:t>
            </a:r>
            <a:r>
              <a:rPr lang="en-US" altLang="ko-KR" sz="1400" dirty="0" err="1">
                <a:latin typeface="Consolas" panose="020B0609020204030204" pitchFamily="49" charset="0"/>
              </a:rPr>
              <a:t>kb.nextInt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if(age &lt; 0)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throw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new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ReadAgeException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  <a:r>
              <a:rPr lang="en-US" altLang="ko-KR" sz="1400" dirty="0">
                <a:latin typeface="Consolas" panose="020B0609020204030204" pitchFamily="49" charset="0"/>
              </a:rPr>
              <a:t> // </a:t>
            </a:r>
            <a:r>
              <a:rPr lang="ko-KR" altLang="en-US" sz="1400" dirty="0">
                <a:latin typeface="Consolas" panose="020B0609020204030204" pitchFamily="49" charset="0"/>
              </a:rPr>
              <a:t>예외의 발생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return age;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0E5294-13B3-42FD-926F-BFE8A581F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469" y="4252648"/>
            <a:ext cx="33813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890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잘못된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catch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구문의 구성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FB13A4-CA6D-4E44-AB55-3EAF6EF155B5}"/>
              </a:ext>
            </a:extLst>
          </p:cNvPr>
          <p:cNvSpPr/>
          <p:nvPr/>
        </p:nvSpPr>
        <p:spPr>
          <a:xfrm>
            <a:off x="5433391" y="1510893"/>
            <a:ext cx="6096000" cy="14124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FirstException extends Exception {...}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SecondException extends FirstException {...}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ThirdException extends SecondException {...}</a:t>
            </a:r>
            <a:endParaRPr lang="ko-KR" altLang="en-US" sz="15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1B83CBE-E133-4073-A419-3FC0A0191297}"/>
              </a:ext>
            </a:extLst>
          </p:cNvPr>
          <p:cNvSpPr/>
          <p:nvPr/>
        </p:nvSpPr>
        <p:spPr>
          <a:xfrm>
            <a:off x="1352557" y="241931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try {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catch(FirstException e) {...}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catch(SecondException e) {...}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catch(ThirdException e) {...}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9C3C9F-FD94-4820-87A5-1C585F1EA1A2}"/>
              </a:ext>
            </a:extLst>
          </p:cNvPr>
          <p:cNvSpPr/>
          <p:nvPr/>
        </p:nvSpPr>
        <p:spPr>
          <a:xfrm>
            <a:off x="5026345" y="4541435"/>
            <a:ext cx="6390234" cy="740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7030A0"/>
                </a:solidFill>
                <a:latin typeface="+mn-ea"/>
              </a:rPr>
              <a:t>컴파일러는 친절하게도 </a:t>
            </a:r>
            <a:endParaRPr lang="en-US" altLang="ko-KR" sz="1500" dirty="0">
              <a:solidFill>
                <a:srgbClr val="7030A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7030A0"/>
                </a:solidFill>
                <a:latin typeface="+mn-ea"/>
              </a:rPr>
              <a:t>이 부분에 대해 컴파일 오류를 전달해 준다</a:t>
            </a:r>
            <a:r>
              <a:rPr lang="en-US" altLang="ko-KR" sz="1500" dirty="0">
                <a:solidFill>
                  <a:srgbClr val="7030A0"/>
                </a:solidFill>
                <a:latin typeface="+mn-ea"/>
              </a:rPr>
              <a:t>!</a:t>
            </a:r>
            <a:endParaRPr lang="ko-KR" altLang="en-US" sz="1500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5BC9B3-1F6D-43B3-B92E-6651B06689AD}"/>
              </a:ext>
            </a:extLst>
          </p:cNvPr>
          <p:cNvSpPr/>
          <p:nvPr/>
        </p:nvSpPr>
        <p:spPr>
          <a:xfrm>
            <a:off x="1396085" y="3930065"/>
            <a:ext cx="3586732" cy="1351573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182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자바에서 말하는 예외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AF4D84-F4D2-4F3B-BB86-546C3811E5E0}"/>
              </a:ext>
            </a:extLst>
          </p:cNvPr>
          <p:cNvSpPr/>
          <p:nvPr/>
        </p:nvSpPr>
        <p:spPr>
          <a:xfrm>
            <a:off x="1193531" y="1627569"/>
            <a:ext cx="983227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100" dirty="0">
                <a:latin typeface="Consolas" panose="020B0609020204030204" pitchFamily="49" charset="0"/>
              </a:rPr>
              <a:t>예외</a:t>
            </a:r>
            <a:r>
              <a:rPr lang="en-US" altLang="ko-KR" sz="2100" dirty="0">
                <a:latin typeface="Consolas" panose="020B0609020204030204" pitchFamily="49" charset="0"/>
              </a:rPr>
              <a:t>(Exception)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‘예외적인 </a:t>
            </a:r>
            <a:r>
              <a:rPr lang="ko-KR" alt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상황’</a:t>
            </a:r>
            <a:r>
              <a:rPr lang="ko-KR" altLang="en-US" dirty="0" err="1">
                <a:latin typeface="Consolas" panose="020B0609020204030204" pitchFamily="49" charset="0"/>
              </a:rPr>
              <a:t>을</a:t>
            </a:r>
            <a:r>
              <a:rPr lang="ko-KR" altLang="en-US" dirty="0">
                <a:latin typeface="Consolas" panose="020B0609020204030204" pitchFamily="49" charset="0"/>
              </a:rPr>
              <a:t> 줄여서 </a:t>
            </a:r>
            <a:r>
              <a:rPr lang="ko-KR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‘</a:t>
            </a:r>
            <a:r>
              <a:rPr lang="ko-KR" alt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예외’</a:t>
            </a:r>
            <a:r>
              <a:rPr lang="ko-KR" altLang="en-US" dirty="0" err="1">
                <a:latin typeface="Consolas" panose="020B0609020204030204" pitchFamily="49" charset="0"/>
              </a:rPr>
              <a:t>라</a:t>
            </a:r>
            <a:r>
              <a:rPr lang="ko-KR" altLang="en-US" dirty="0">
                <a:latin typeface="Consolas" panose="020B0609020204030204" pitchFamily="49" charset="0"/>
              </a:rPr>
              <a:t> 한다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 단순한 문법 오류가 아닌 실행 중간에 발생하는 </a:t>
            </a:r>
            <a:r>
              <a:rPr lang="ko-KR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‘정상적이지 않은 </a:t>
            </a:r>
            <a:r>
              <a:rPr lang="ko-KR" alt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상황’</a:t>
            </a:r>
            <a:r>
              <a:rPr lang="ko-KR" altLang="en-US" dirty="0" err="1">
                <a:latin typeface="Consolas" panose="020B0609020204030204" pitchFamily="49" charset="0"/>
              </a:rPr>
              <a:t>을</a:t>
            </a:r>
            <a:r>
              <a:rPr lang="ko-KR" altLang="en-US" dirty="0">
                <a:latin typeface="Consolas" panose="020B0609020204030204" pitchFamily="49" charset="0"/>
              </a:rPr>
              <a:t> 뜻한다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0133656-6D3F-437E-8E7B-8736BF92BCD4}"/>
              </a:ext>
            </a:extLst>
          </p:cNvPr>
          <p:cNvSpPr/>
          <p:nvPr/>
        </p:nvSpPr>
        <p:spPr>
          <a:xfrm>
            <a:off x="1193531" y="3811846"/>
            <a:ext cx="9832278" cy="1765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100" dirty="0">
                <a:latin typeface="Consolas" panose="020B0609020204030204" pitchFamily="49" charset="0"/>
              </a:rPr>
              <a:t>예외처리</a:t>
            </a:r>
            <a:endParaRPr lang="en-US" altLang="ko-KR" sz="21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 예외 상황에 대한 처리를 의미한다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자바는 </a:t>
            </a:r>
            <a:r>
              <a:rPr lang="ko-KR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예외처리 메커니즘</a:t>
            </a:r>
            <a:r>
              <a:rPr lang="ko-KR" altLang="en-US" dirty="0">
                <a:latin typeface="Consolas" panose="020B0609020204030204" pitchFamily="49" charset="0"/>
              </a:rPr>
              <a:t>을 제공한다</a:t>
            </a:r>
            <a:r>
              <a:rPr lang="en-US" altLang="ko-KR" dirty="0">
                <a:latin typeface="Consolas" panose="020B0609020204030204" pitchFamily="49" charset="0"/>
              </a:rPr>
              <a:t>. 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662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finally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394C4C5-A73D-4E58-90AD-BF3CC71A64A0}"/>
              </a:ext>
            </a:extLst>
          </p:cNvPr>
          <p:cNvSpPr/>
          <p:nvPr/>
        </p:nvSpPr>
        <p:spPr>
          <a:xfrm>
            <a:off x="1193531" y="1828945"/>
            <a:ext cx="9076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try {...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finally {</a:t>
            </a:r>
            <a:r>
              <a:rPr lang="en-US" altLang="ko-KR" sz="1600" dirty="0">
                <a:latin typeface="Consolas" panose="020B0609020204030204" pitchFamily="49" charset="0"/>
              </a:rPr>
              <a:t>...     // </a:t>
            </a:r>
            <a:r>
              <a:rPr lang="ko-KR" altLang="en-US" sz="1600" dirty="0">
                <a:latin typeface="Consolas" panose="020B0609020204030204" pitchFamily="49" charset="0"/>
              </a:rPr>
              <a:t>코드의 실행이 </a:t>
            </a:r>
            <a:r>
              <a:rPr lang="en-US" altLang="ko-KR" sz="1600" dirty="0">
                <a:latin typeface="Consolas" panose="020B0609020204030204" pitchFamily="49" charset="0"/>
              </a:rPr>
              <a:t>try </a:t>
            </a:r>
            <a:r>
              <a:rPr lang="ko-KR" altLang="en-US" sz="1600" dirty="0">
                <a:latin typeface="Consolas" panose="020B0609020204030204" pitchFamily="49" charset="0"/>
              </a:rPr>
              <a:t>안으로 진입하면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latin typeface="Consolas" panose="020B0609020204030204" pitchFamily="49" charset="0"/>
              </a:rPr>
              <a:t>무조건 실행된다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135BD0-7E86-4E1E-A277-3923B2ECE256}"/>
              </a:ext>
            </a:extLst>
          </p:cNvPr>
          <p:cNvSpPr/>
          <p:nvPr/>
        </p:nvSpPr>
        <p:spPr>
          <a:xfrm>
            <a:off x="3631096" y="3606033"/>
            <a:ext cx="90769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try {...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catch(Exception name) {...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finally {</a:t>
            </a:r>
            <a:r>
              <a:rPr lang="en-US" altLang="ko-KR" sz="1600" dirty="0">
                <a:latin typeface="Consolas" panose="020B0609020204030204" pitchFamily="49" charset="0"/>
              </a:rPr>
              <a:t>...     // </a:t>
            </a:r>
            <a:r>
              <a:rPr lang="ko-KR" altLang="en-US" sz="1600" dirty="0">
                <a:latin typeface="Consolas" panose="020B0609020204030204" pitchFamily="49" charset="0"/>
              </a:rPr>
              <a:t>코드의 실행이 </a:t>
            </a:r>
            <a:r>
              <a:rPr lang="en-US" altLang="ko-KR" sz="1600" dirty="0">
                <a:latin typeface="Consolas" panose="020B0609020204030204" pitchFamily="49" charset="0"/>
              </a:rPr>
              <a:t>try </a:t>
            </a:r>
            <a:r>
              <a:rPr lang="ko-KR" altLang="en-US" sz="1600" dirty="0">
                <a:latin typeface="Consolas" panose="020B0609020204030204" pitchFamily="49" charset="0"/>
              </a:rPr>
              <a:t>안으로 진입하면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latin typeface="Consolas" panose="020B0609020204030204" pitchFamily="49" charset="0"/>
              </a:rPr>
              <a:t>무조건 실행된다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351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finally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구문의 사용의 예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399B8500-E90A-4532-9178-004A00CA5625}"/>
              </a:ext>
            </a:extLst>
          </p:cNvPr>
          <p:cNvSpPr/>
          <p:nvPr/>
        </p:nvSpPr>
        <p:spPr>
          <a:xfrm>
            <a:off x="1193530" y="1433186"/>
            <a:ext cx="797697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Path file = Paths.get("C:\\javastudy\\Simple.txt");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BufferedWriter writer = null;   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try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writer = </a:t>
            </a:r>
            <a:r>
              <a:rPr lang="en-US" altLang="ko-KR" sz="1400" dirty="0" err="1">
                <a:latin typeface="Consolas" panose="020B0609020204030204" pitchFamily="49" charset="0"/>
              </a:rPr>
              <a:t>Files.newBufferedWriter</a:t>
            </a:r>
            <a:r>
              <a:rPr lang="en-US" altLang="ko-KR" sz="1400" dirty="0">
                <a:latin typeface="Consolas" panose="020B0609020204030204" pitchFamily="49" charset="0"/>
              </a:rPr>
              <a:t>(file);   // IOException </a:t>
            </a:r>
            <a:r>
              <a:rPr lang="ko-KR" altLang="en-US" sz="1400" dirty="0">
                <a:latin typeface="Consolas" panose="020B0609020204030204" pitchFamily="49" charset="0"/>
              </a:rPr>
              <a:t>발생 가능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writer.write</a:t>
            </a:r>
            <a:r>
              <a:rPr lang="en-US" altLang="ko-KR" sz="1400" dirty="0">
                <a:latin typeface="Consolas" panose="020B0609020204030204" pitchFamily="49" charset="0"/>
              </a:rPr>
              <a:t>('A');   // IOException </a:t>
            </a:r>
            <a:r>
              <a:rPr lang="ko-KR" altLang="en-US" sz="1400" dirty="0">
                <a:latin typeface="Consolas" panose="020B0609020204030204" pitchFamily="49" charset="0"/>
              </a:rPr>
              <a:t>발생 가능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catch(IOException e)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e.printStackTrace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finally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try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if(writer != null)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writer.close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  <a:r>
              <a:rPr lang="en-US" altLang="ko-KR" sz="1400" dirty="0">
                <a:latin typeface="Consolas" panose="020B0609020204030204" pitchFamily="49" charset="0"/>
              </a:rPr>
              <a:t>    // IOException </a:t>
            </a:r>
            <a:r>
              <a:rPr lang="ko-KR" altLang="en-US" sz="1400" dirty="0">
                <a:latin typeface="Consolas" panose="020B0609020204030204" pitchFamily="49" charset="0"/>
              </a:rPr>
              <a:t>발생 가능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catch(IOException 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e.printStackTrace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}   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AA8CA1-AC56-424F-A94B-F1984FEF4D2C}"/>
              </a:ext>
            </a:extLst>
          </p:cNvPr>
          <p:cNvSpPr/>
          <p:nvPr/>
        </p:nvSpPr>
        <p:spPr>
          <a:xfrm>
            <a:off x="2154593" y="5588169"/>
            <a:ext cx="80448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7030A0"/>
                </a:solidFill>
                <a:latin typeface="+mn-ea"/>
              </a:rPr>
              <a:t>실행의 흐름이 </a:t>
            </a:r>
            <a:r>
              <a:rPr lang="en-US" altLang="ko-KR" sz="1400" dirty="0">
                <a:solidFill>
                  <a:srgbClr val="7030A0"/>
                </a:solidFill>
                <a:latin typeface="+mn-ea"/>
              </a:rPr>
              <a:t>try </a:t>
            </a:r>
            <a:r>
              <a:rPr lang="ko-KR" altLang="en-US" sz="1400" dirty="0">
                <a:solidFill>
                  <a:srgbClr val="7030A0"/>
                </a:solidFill>
                <a:latin typeface="+mn-ea"/>
              </a:rPr>
              <a:t>구문 안에 들어왔을 때 반드시 실행해야 하는 문장을 </a:t>
            </a:r>
            <a:r>
              <a:rPr lang="en-US" altLang="ko-KR" sz="1400" dirty="0">
                <a:solidFill>
                  <a:srgbClr val="7030A0"/>
                </a:solidFill>
                <a:latin typeface="+mn-ea"/>
              </a:rPr>
              <a:t>finally </a:t>
            </a:r>
            <a:r>
              <a:rPr lang="ko-KR" altLang="en-US" sz="1400" dirty="0">
                <a:solidFill>
                  <a:srgbClr val="7030A0"/>
                </a:solidFill>
                <a:latin typeface="+mn-ea"/>
              </a:rPr>
              <a:t>구문에 둘 수 있다</a:t>
            </a:r>
            <a:r>
              <a:rPr lang="en-US" altLang="ko-KR" sz="1400" dirty="0">
                <a:solidFill>
                  <a:srgbClr val="7030A0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7030A0"/>
                </a:solidFill>
                <a:latin typeface="+mn-ea"/>
              </a:rPr>
              <a:t>그러나</a:t>
            </a:r>
            <a:r>
              <a:rPr lang="en-US" altLang="ko-KR" sz="1400" dirty="0">
                <a:solidFill>
                  <a:srgbClr val="7030A0"/>
                </a:solidFill>
                <a:latin typeface="+mn-ea"/>
              </a:rPr>
              <a:t>! </a:t>
            </a:r>
            <a:r>
              <a:rPr lang="ko-KR" altLang="en-US" sz="1400" dirty="0">
                <a:solidFill>
                  <a:srgbClr val="7030A0"/>
                </a:solidFill>
                <a:latin typeface="+mn-ea"/>
              </a:rPr>
              <a:t>보다 멋진 대안이 등장했다</a:t>
            </a:r>
            <a:r>
              <a:rPr lang="en-US" altLang="ko-KR" sz="1400" dirty="0">
                <a:solidFill>
                  <a:srgbClr val="7030A0"/>
                </a:solidFill>
                <a:latin typeface="+mn-ea"/>
              </a:rPr>
              <a:t>!</a:t>
            </a:r>
            <a:endParaRPr lang="ko-KR" altLang="en-US" sz="1400" dirty="0">
              <a:solidFill>
                <a:srgbClr val="7030A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4289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try-with-resources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FBF40E5-2804-4DDB-AD19-799A3242A6A5}"/>
              </a:ext>
            </a:extLst>
          </p:cNvPr>
          <p:cNvSpPr/>
          <p:nvPr/>
        </p:nvSpPr>
        <p:spPr>
          <a:xfrm>
            <a:off x="1193531" y="1811012"/>
            <a:ext cx="947446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try(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BufferedWriter writer = 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Files.newBufferedWriter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(file)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err="1">
                <a:latin typeface="Consolas" panose="020B0609020204030204" pitchFamily="49" charset="0"/>
              </a:rPr>
              <a:t>writer.write</a:t>
            </a:r>
            <a:r>
              <a:rPr lang="en-US" altLang="ko-KR" sz="1600" dirty="0">
                <a:latin typeface="Consolas" panose="020B0609020204030204" pitchFamily="49" charset="0"/>
              </a:rPr>
              <a:t>('A’);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err="1">
                <a:latin typeface="Consolas" panose="020B0609020204030204" pitchFamily="49" charset="0"/>
              </a:rPr>
              <a:t>writer.write</a:t>
            </a:r>
            <a:r>
              <a:rPr lang="en-US" altLang="ko-KR" sz="1600" dirty="0">
                <a:latin typeface="Consolas" panose="020B0609020204030204" pitchFamily="49" charset="0"/>
              </a:rPr>
              <a:t>('Z');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catch(IOException e) {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err="1">
                <a:latin typeface="Consolas" panose="020B0609020204030204" pitchFamily="49" charset="0"/>
              </a:rPr>
              <a:t>e.printStackTrace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9259C26-2F8D-430C-BD38-C2F2F0180AE7}"/>
              </a:ext>
            </a:extLst>
          </p:cNvPr>
          <p:cNvSpPr/>
          <p:nvPr/>
        </p:nvSpPr>
        <p:spPr>
          <a:xfrm>
            <a:off x="4274661" y="2721568"/>
            <a:ext cx="61545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try </a:t>
            </a: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구문을 빠져 나갈 때 다음 문장을 안정적으로 자동 실행</a:t>
            </a:r>
            <a:endParaRPr lang="en-US" altLang="ko-KR" sz="15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writer.close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(); 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04C5D6-3F63-4473-89F3-7385BB8E934E}"/>
              </a:ext>
            </a:extLst>
          </p:cNvPr>
          <p:cNvSpPr/>
          <p:nvPr/>
        </p:nvSpPr>
        <p:spPr>
          <a:xfrm>
            <a:off x="1193531" y="5182918"/>
            <a:ext cx="785853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try-with-resources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기반의 오픈 및 종료 대상이 되기 위한 조건은 다음과 같다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java.lang.AutoCloseable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인터페이스의 구현</a:t>
            </a:r>
          </a:p>
        </p:txBody>
      </p:sp>
    </p:spTree>
    <p:extLst>
      <p:ext uri="{BB962C8B-B14F-4D97-AF65-F5344CB8AC3E}">
        <p14:creationId xmlns:p14="http://schemas.microsoft.com/office/powerpoint/2010/main" val="22817707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dirty="0"/>
              <a:t>Chapter 18</a:t>
            </a:r>
            <a:r>
              <a:rPr lang="ko-KR" altLang="en-US" sz="3400" dirty="0"/>
              <a:t>의 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예외 상황의 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DC40AF1-E222-41E1-8A6E-D44444757529}"/>
              </a:ext>
            </a:extLst>
          </p:cNvPr>
          <p:cNvSpPr/>
          <p:nvPr/>
        </p:nvSpPr>
        <p:spPr>
          <a:xfrm>
            <a:off x="1193531" y="1597680"/>
            <a:ext cx="671801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Scanner kb = new Scanner(System.in);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System.out.print("a/b...a? 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int n1 = </a:t>
            </a:r>
            <a:r>
              <a:rPr lang="en-US" altLang="ko-KR" sz="1400" dirty="0" err="1">
                <a:latin typeface="Consolas" panose="020B0609020204030204" pitchFamily="49" charset="0"/>
              </a:rPr>
              <a:t>kb.nextInt</a:t>
            </a:r>
            <a:r>
              <a:rPr lang="en-US" altLang="ko-KR" sz="1400" dirty="0">
                <a:latin typeface="Consolas" panose="020B0609020204030204" pitchFamily="49" charset="0"/>
              </a:rPr>
              <a:t>();    // int</a:t>
            </a:r>
            <a:r>
              <a:rPr lang="ko-KR" altLang="en-US" sz="1400" dirty="0">
                <a:latin typeface="Consolas" panose="020B0609020204030204" pitchFamily="49" charset="0"/>
              </a:rPr>
              <a:t>형 정수 입력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System.out.print("a/b...b? 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int n2 = </a:t>
            </a:r>
            <a:r>
              <a:rPr lang="en-US" altLang="ko-KR" sz="1400" dirty="0" err="1">
                <a:latin typeface="Consolas" panose="020B0609020204030204" pitchFamily="49" charset="0"/>
              </a:rPr>
              <a:t>kb.nextInt</a:t>
            </a:r>
            <a:r>
              <a:rPr lang="en-US" altLang="ko-KR" sz="1400" dirty="0">
                <a:latin typeface="Consolas" panose="020B0609020204030204" pitchFamily="49" charset="0"/>
              </a:rPr>
              <a:t>();    // int</a:t>
            </a:r>
            <a:r>
              <a:rPr lang="ko-KR" altLang="en-US" sz="1400" dirty="0">
                <a:latin typeface="Consolas" panose="020B0609020204030204" pitchFamily="49" charset="0"/>
              </a:rPr>
              <a:t>형 정수 입력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pt-BR" altLang="ko-KR" sz="1400" dirty="0">
                <a:latin typeface="Consolas" panose="020B0609020204030204" pitchFamily="49" charset="0"/>
              </a:rPr>
              <a:t>System.out.printf("%d / %d = %d \n", n1, n2, n1 / n2);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System.out.println("Good bye~~!");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5DB7F0-2933-47F2-AA3F-CB822A110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956" y="4620096"/>
            <a:ext cx="5943184" cy="155654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02F50F-AA95-4BB2-81BD-E94E148367DA}"/>
              </a:ext>
            </a:extLst>
          </p:cNvPr>
          <p:cNvSpPr/>
          <p:nvPr/>
        </p:nvSpPr>
        <p:spPr>
          <a:xfrm>
            <a:off x="7488127" y="4606027"/>
            <a:ext cx="4169846" cy="74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예외 상황이 발생하였고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자바의 예외처리 메커니즘이 동작하였다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289C25-F526-4A55-AC62-82514CBEBA9F}"/>
              </a:ext>
            </a:extLst>
          </p:cNvPr>
          <p:cNvSpPr/>
          <p:nvPr/>
        </p:nvSpPr>
        <p:spPr>
          <a:xfrm>
            <a:off x="7827140" y="5398370"/>
            <a:ext cx="1809837" cy="2701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67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예외 상황의 또 다른 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DC40AF1-E222-41E1-8A6E-D44444757529}"/>
              </a:ext>
            </a:extLst>
          </p:cNvPr>
          <p:cNvSpPr/>
          <p:nvPr/>
        </p:nvSpPr>
        <p:spPr>
          <a:xfrm>
            <a:off x="1193531" y="1597680"/>
            <a:ext cx="671801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Scanner kb = new Scanner(System.in);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System.out.print("a/b...a? 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int n1 = </a:t>
            </a:r>
            <a:r>
              <a:rPr lang="en-US" altLang="ko-KR" sz="1400" dirty="0" err="1">
                <a:latin typeface="Consolas" panose="020B0609020204030204" pitchFamily="49" charset="0"/>
              </a:rPr>
              <a:t>kb.nextInt</a:t>
            </a:r>
            <a:r>
              <a:rPr lang="en-US" altLang="ko-KR" sz="1400" dirty="0">
                <a:latin typeface="Consolas" panose="020B0609020204030204" pitchFamily="49" charset="0"/>
              </a:rPr>
              <a:t>();    // int</a:t>
            </a:r>
            <a:r>
              <a:rPr lang="ko-KR" altLang="en-US" sz="1400" dirty="0">
                <a:latin typeface="Consolas" panose="020B0609020204030204" pitchFamily="49" charset="0"/>
              </a:rPr>
              <a:t>형 정수 입력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System.out.print("a/b...b? 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int n2 = </a:t>
            </a:r>
            <a:r>
              <a:rPr lang="en-US" altLang="ko-KR" sz="1400" dirty="0" err="1">
                <a:latin typeface="Consolas" panose="020B0609020204030204" pitchFamily="49" charset="0"/>
              </a:rPr>
              <a:t>kb.nextInt</a:t>
            </a:r>
            <a:r>
              <a:rPr lang="en-US" altLang="ko-KR" sz="1400" dirty="0">
                <a:latin typeface="Consolas" panose="020B0609020204030204" pitchFamily="49" charset="0"/>
              </a:rPr>
              <a:t>();    // int</a:t>
            </a:r>
            <a:r>
              <a:rPr lang="ko-KR" altLang="en-US" sz="1400" dirty="0">
                <a:latin typeface="Consolas" panose="020B0609020204030204" pitchFamily="49" charset="0"/>
              </a:rPr>
              <a:t>형 정수 입력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pt-BR" altLang="ko-KR" sz="1400" dirty="0">
                <a:latin typeface="Consolas" panose="020B0609020204030204" pitchFamily="49" charset="0"/>
              </a:rPr>
              <a:t>System.out.printf("%d / %d = %d \n", n1, n2, n1 / n2);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System.out.println("Good bye~~!");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A9EF6F-7845-4BFB-BCF7-1322AC70E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105" y="4310683"/>
            <a:ext cx="5743575" cy="20002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C8088EB-CA0F-4744-A32F-16A20D6A52FD}"/>
              </a:ext>
            </a:extLst>
          </p:cNvPr>
          <p:cNvSpPr/>
          <p:nvPr/>
        </p:nvSpPr>
        <p:spPr>
          <a:xfrm>
            <a:off x="7195930" y="3182729"/>
            <a:ext cx="3959750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자바의 기본 예외처리 메커니즘은</a:t>
            </a:r>
            <a:endParaRPr lang="en-US" altLang="ko-KR" sz="15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문제가 발생한 지점에 대한 정보 출력과</a:t>
            </a:r>
            <a:endParaRPr lang="en-US" altLang="ko-KR" sz="15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프로그램 종료이다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! 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E3A4FF-07E0-4333-A960-C9E27916AA1E}"/>
              </a:ext>
            </a:extLst>
          </p:cNvPr>
          <p:cNvSpPr/>
          <p:nvPr/>
        </p:nvSpPr>
        <p:spPr>
          <a:xfrm>
            <a:off x="1193531" y="5146941"/>
            <a:ext cx="406758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예외에 대한 처리 방법은 프로그래머가 결정할 수 있다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B399CF-476D-4968-96B9-03BE52CEFC64}"/>
              </a:ext>
            </a:extLst>
          </p:cNvPr>
          <p:cNvSpPr/>
          <p:nvPr/>
        </p:nvSpPr>
        <p:spPr>
          <a:xfrm>
            <a:off x="8248563" y="4904936"/>
            <a:ext cx="1809837" cy="2701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807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예외 상황을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알리기 위한 클래스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94B7CD-5BF9-4EFE-B102-9EA949ADF550}"/>
              </a:ext>
            </a:extLst>
          </p:cNvPr>
          <p:cNvSpPr/>
          <p:nvPr/>
        </p:nvSpPr>
        <p:spPr>
          <a:xfrm>
            <a:off x="1193531" y="2074001"/>
            <a:ext cx="908772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err="1">
                <a:latin typeface="Consolas" panose="020B0609020204030204" pitchFamily="49" charset="0"/>
              </a:rPr>
              <a:t>java.lang.</a:t>
            </a:r>
            <a:r>
              <a:rPr lang="en-US" altLang="ko-KR" dirty="0" err="1">
                <a:solidFill>
                  <a:srgbClr val="C00000"/>
                </a:solidFill>
                <a:latin typeface="Consolas" panose="020B0609020204030204" pitchFamily="49" charset="0"/>
              </a:rPr>
              <a:t>ArithmeticException</a:t>
            </a:r>
            <a:endParaRPr lang="en-US" altLang="ko-KR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  → 수학 연산에서의 오류 상황을 의미하는 예외 클래스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endParaRPr lang="ko-KR" altLang="en-US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dirty="0" err="1">
                <a:latin typeface="Consolas" panose="020B0609020204030204" pitchFamily="49" charset="0"/>
              </a:rPr>
              <a:t>java.util.</a:t>
            </a:r>
            <a:r>
              <a:rPr lang="en-US" altLang="ko-KR" dirty="0" err="1">
                <a:solidFill>
                  <a:srgbClr val="C00000"/>
                </a:solidFill>
                <a:latin typeface="Consolas" panose="020B0609020204030204" pitchFamily="49" charset="0"/>
              </a:rPr>
              <a:t>InputMismatchException</a:t>
            </a:r>
            <a:endParaRPr lang="en-US" altLang="ko-KR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  → 클래스 </a:t>
            </a:r>
            <a:r>
              <a:rPr lang="en-US" altLang="ko-KR" dirty="0">
                <a:latin typeface="Consolas" panose="020B0609020204030204" pitchFamily="49" charset="0"/>
              </a:rPr>
              <a:t>Scanner</a:t>
            </a:r>
            <a:r>
              <a:rPr lang="ko-KR" altLang="en-US" dirty="0">
                <a:latin typeface="Consolas" panose="020B0609020204030204" pitchFamily="49" charset="0"/>
              </a:rPr>
              <a:t>를 통한 값의 입력에서의 오류 상황을 의미하는 예외 클래스</a:t>
            </a:r>
          </a:p>
        </p:txBody>
      </p:sp>
    </p:spTree>
    <p:extLst>
      <p:ext uri="{BB962C8B-B14F-4D97-AF65-F5344CB8AC3E}">
        <p14:creationId xmlns:p14="http://schemas.microsoft.com/office/powerpoint/2010/main" val="1826798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예외의 처리를 위한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try ~ catch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3329AB9-EE86-4C5E-A672-C2C629B79B1E}"/>
              </a:ext>
            </a:extLst>
          </p:cNvPr>
          <p:cNvSpPr/>
          <p:nvPr/>
        </p:nvSpPr>
        <p:spPr>
          <a:xfrm>
            <a:off x="1193531" y="1806246"/>
            <a:ext cx="6096000" cy="33371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...</a:t>
            </a:r>
            <a:r>
              <a:rPr lang="ko-KR" altLang="en-US" dirty="0">
                <a:latin typeface="Consolas" panose="020B0609020204030204" pitchFamily="49" charset="0"/>
              </a:rPr>
              <a:t>관찰 영역</a:t>
            </a:r>
            <a:r>
              <a:rPr lang="en-US" altLang="ko-KR" dirty="0"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dirty="0">
                <a:latin typeface="Consolas" panose="020B0609020204030204" pitchFamily="49" charset="0"/>
              </a:rPr>
              <a:t>(ArithmeticException e) {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...</a:t>
            </a:r>
            <a:r>
              <a:rPr lang="ko-KR" altLang="en-US" dirty="0">
                <a:latin typeface="Consolas" panose="020B0609020204030204" pitchFamily="49" charset="0"/>
              </a:rPr>
              <a:t>처리 영역</a:t>
            </a:r>
            <a:r>
              <a:rPr lang="en-US" altLang="ko-KR" dirty="0"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844509-E47A-477E-9638-AE372582ECF5}"/>
              </a:ext>
            </a:extLst>
          </p:cNvPr>
          <p:cNvSpPr/>
          <p:nvPr/>
        </p:nvSpPr>
        <p:spPr>
          <a:xfrm>
            <a:off x="1193531" y="5274363"/>
            <a:ext cx="68087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예외의 처리를 위한 코드를 별도로 구분하기 위해 디자인된 예외처리 메커니즘이 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try ~ catch </a:t>
            </a:r>
            <a:r>
              <a:rPr lang="ko-KR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이다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endParaRPr lang="ko-KR" altLang="en-US" sz="16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81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try ~ catch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3A3774D4-F2D9-41B3-9431-9C3F49CF67DD}"/>
              </a:ext>
            </a:extLst>
          </p:cNvPr>
          <p:cNvSpPr/>
          <p:nvPr/>
        </p:nvSpPr>
        <p:spPr>
          <a:xfrm>
            <a:off x="1193531" y="1506644"/>
            <a:ext cx="8710124" cy="4582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Scanner kb = new Scanner(System.in);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System.out.print("a/b...a? ");</a:t>
            </a:r>
          </a:p>
          <a:p>
            <a:pPr>
              <a:lnSpc>
                <a:spcPts val="22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   int n1 = kb.nextInt();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System.out.print("a/b...b? ");</a:t>
            </a:r>
          </a:p>
          <a:p>
            <a:pPr>
              <a:lnSpc>
                <a:spcPts val="22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   int n2 = kb.nextInt();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System.out.printf("%d / %d = %d \n", n1, n2, n1 / n2);    // </a:t>
            </a:r>
            <a:r>
              <a:rPr lang="ko-KR" altLang="en-US" sz="1400" dirty="0">
                <a:latin typeface="Consolas" panose="020B0609020204030204" pitchFamily="49" charset="0"/>
              </a:rPr>
              <a:t>예외 발생 지점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ArithmeticException</a:t>
            </a:r>
            <a:r>
              <a:rPr lang="en-US" altLang="ko-KR" sz="1400" dirty="0">
                <a:latin typeface="Consolas" panose="020B0609020204030204" pitchFamily="49" charset="0"/>
              </a:rPr>
              <a:t> e)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e.getMessage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System.out.println("Good bye~~!");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03A8BC-A849-423A-955B-8ACAB5C8D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978" y="4307493"/>
            <a:ext cx="36099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63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예외 발생 이후의 실행 흐름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1D96971-3589-4AA2-97AF-D79EF8B93CF2}"/>
              </a:ext>
            </a:extLst>
          </p:cNvPr>
          <p:cNvSpPr/>
          <p:nvPr/>
        </p:nvSpPr>
        <p:spPr>
          <a:xfrm>
            <a:off x="1292005" y="1925322"/>
            <a:ext cx="5598942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try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1. ...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2. </a:t>
            </a:r>
            <a:r>
              <a:rPr lang="ko-KR" alt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예외 발생 지점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3. ...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catch(Exception e)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...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4. </a:t>
            </a:r>
            <a:r>
              <a:rPr lang="ko-KR" alt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예외 처리 이후 실행 지점</a:t>
            </a:r>
          </a:p>
        </p:txBody>
      </p:sp>
    </p:spTree>
    <p:extLst>
      <p:ext uri="{BB962C8B-B14F-4D97-AF65-F5344CB8AC3E}">
        <p14:creationId xmlns:p14="http://schemas.microsoft.com/office/powerpoint/2010/main" val="995883954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8265</TotalTime>
  <Words>2422</Words>
  <Application>Microsoft Office PowerPoint</Application>
  <PresentationFormat>와이드스크린</PresentationFormat>
  <Paragraphs>385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YDVYMjOStd12</vt:lpstr>
      <vt:lpstr>맑은 고딕</vt:lpstr>
      <vt:lpstr>Calibri</vt:lpstr>
      <vt:lpstr>Calibri Light</vt:lpstr>
      <vt:lpstr>Consolas</vt:lpstr>
      <vt:lpstr>추억</vt:lpstr>
      <vt:lpstr> 열혈 Java 프로그래밍</vt:lpstr>
      <vt:lpstr>18-1. 자바 예외처리의 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18-2.  예외처리에 대한 나머지 설명들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윤성우</cp:lastModifiedBy>
  <cp:revision>1574</cp:revision>
  <dcterms:created xsi:type="dcterms:W3CDTF">2017-07-09T08:11:09Z</dcterms:created>
  <dcterms:modified xsi:type="dcterms:W3CDTF">2017-08-21T07:35:44Z</dcterms:modified>
</cp:coreProperties>
</file>