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91" r:id="rId4"/>
    <p:sldId id="535" r:id="rId5"/>
    <p:sldId id="533" r:id="rId6"/>
    <p:sldId id="534" r:id="rId7"/>
    <p:sldId id="496" r:id="rId8"/>
    <p:sldId id="536" r:id="rId9"/>
    <p:sldId id="497" r:id="rId10"/>
    <p:sldId id="498" r:id="rId11"/>
    <p:sldId id="504" r:id="rId12"/>
    <p:sldId id="499" r:id="rId13"/>
    <p:sldId id="537" r:id="rId14"/>
    <p:sldId id="538" r:id="rId15"/>
    <p:sldId id="513" r:id="rId16"/>
    <p:sldId id="500" r:id="rId17"/>
    <p:sldId id="514" r:id="rId18"/>
    <p:sldId id="516" r:id="rId19"/>
    <p:sldId id="540" r:id="rId20"/>
    <p:sldId id="539" r:id="rId21"/>
    <p:sldId id="541" r:id="rId22"/>
    <p:sldId id="542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69136" autoAdjust="0"/>
  </p:normalViewPr>
  <p:slideViewPr>
    <p:cSldViewPr snapToGrid="0">
      <p:cViewPr varScale="1">
        <p:scale>
          <a:sx n="52" d="100"/>
          <a:sy n="52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0D8A6-40C5-4FD1-A048-0BACE6648B6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39A39-1949-49A5-B6A3-044C977AB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 안 되면 소스들 보기</a:t>
            </a:r>
            <a:endParaRPr lang="en-US" altLang="ko-KR" dirty="0"/>
          </a:p>
          <a:p>
            <a:r>
              <a:rPr lang="en-US" altLang="ko-KR" dirty="0"/>
              <a:t>GenericMethodBoxMaker.java</a:t>
            </a:r>
          </a:p>
          <a:p>
            <a:r>
              <a:rPr lang="en-US" altLang="ko-KR" dirty="0"/>
              <a:t>GenericMethodBoxMaker2.java</a:t>
            </a:r>
          </a:p>
          <a:p>
            <a:r>
              <a:rPr lang="en-US" altLang="ko-KR"/>
              <a:t>BoundedGenericMethod.java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9A39-1949-49A5-B6A3-044C977AB2B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4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21.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제네릭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실수가 컴파일 오류로 이어진다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9B96C6-4984-45FD-8E3C-04692894B275}"/>
              </a:ext>
            </a:extLst>
          </p:cNvPr>
          <p:cNvSpPr/>
          <p:nvPr/>
        </p:nvSpPr>
        <p:spPr>
          <a:xfrm>
            <a:off x="1193531" y="1728115"/>
            <a:ext cx="5816869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Box&lt;Apple&gt; </a:t>
            </a:r>
            <a:r>
              <a:rPr lang="en-US" altLang="ko-KR" sz="1500" dirty="0" err="1">
                <a:latin typeface="Consolas" panose="020B0609020204030204" pitchFamily="49" charset="0"/>
              </a:rPr>
              <a:t>aBox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Box&lt;Apple&gt;();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Box&lt;Orange&gt; </a:t>
            </a:r>
            <a:r>
              <a:rPr lang="en-US" altLang="ko-KR" sz="1500" dirty="0" err="1">
                <a:latin typeface="Consolas" panose="020B0609020204030204" pitchFamily="49" charset="0"/>
              </a:rPr>
              <a:t>oBox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Box&lt;Orange&gt;();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aBox.set</a:t>
            </a:r>
            <a:r>
              <a:rPr lang="en-US" altLang="ko-KR" sz="1500" dirty="0">
                <a:latin typeface="Consolas" panose="020B0609020204030204" pitchFamily="49" charset="0"/>
              </a:rPr>
              <a:t>("Apple");    // </a:t>
            </a:r>
            <a:r>
              <a:rPr lang="ko-KR" altLang="en-US" sz="1500" dirty="0">
                <a:latin typeface="YDVYMjOStd12"/>
              </a:rPr>
              <a:t>프로그래머의 실수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oBox.set</a:t>
            </a:r>
            <a:r>
              <a:rPr lang="en-US" altLang="ko-KR" sz="1500" dirty="0">
                <a:latin typeface="Consolas" panose="020B0609020204030204" pitchFamily="49" charset="0"/>
              </a:rPr>
              <a:t>("Orange");    // </a:t>
            </a:r>
            <a:r>
              <a:rPr lang="ko-KR" altLang="en-US" sz="1500" dirty="0">
                <a:latin typeface="YDVYMjOStd12"/>
              </a:rPr>
              <a:t>프로그래머의 실수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Apple 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aBox.get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Orange </a:t>
            </a:r>
            <a:r>
              <a:rPr lang="en-US" altLang="ko-KR" sz="1500" dirty="0" err="1">
                <a:latin typeface="Consolas" panose="020B0609020204030204" pitchFamily="49" charset="0"/>
              </a:rPr>
              <a:t>og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oBox.get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System.out.println(og);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3486E4-F51C-4E61-B8BB-5FC6762E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86" y="3882887"/>
            <a:ext cx="5540287" cy="21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21-2. </a:t>
            </a:r>
            <a:r>
              <a:rPr lang="ko-KR" altLang="en-US" sz="4400" dirty="0">
                <a:solidFill>
                  <a:schemeClr val="tx2"/>
                </a:solidFill>
              </a:rPr>
              <a:t>제네릭의 기본 문법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매개변수 기반 제네릭 클래스의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E6F9F2-A1AB-4E44-A6A3-EC9A7FBE71FE}"/>
              </a:ext>
            </a:extLst>
          </p:cNvPr>
          <p:cNvSpPr/>
          <p:nvPr/>
        </p:nvSpPr>
        <p:spPr>
          <a:xfrm>
            <a:off x="1338470" y="1443841"/>
            <a:ext cx="4293704" cy="401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DBox&lt;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 left;   // </a:t>
            </a:r>
            <a:r>
              <a:rPr lang="ko-KR" altLang="en-US" sz="1400" dirty="0">
                <a:latin typeface="Consolas" panose="020B0609020204030204" pitchFamily="49" charset="0"/>
              </a:rPr>
              <a:t>왼쪽 수납 공간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</a:rPr>
              <a:t> right;   // </a:t>
            </a:r>
            <a:r>
              <a:rPr lang="ko-KR" altLang="en-US" sz="1400" dirty="0">
                <a:latin typeface="Consolas" panose="020B0609020204030204" pitchFamily="49" charset="0"/>
              </a:rPr>
              <a:t>오른쪽 수납 공간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void set(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pt-BR" altLang="ko-KR" sz="1400" dirty="0">
                <a:latin typeface="Consolas" panose="020B0609020204030204" pitchFamily="49" charset="0"/>
              </a:rPr>
              <a:t> o, </a:t>
            </a:r>
            <a:r>
              <a:rPr lang="pt-BR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pt-BR" altLang="ko-KR" sz="1400" dirty="0">
                <a:latin typeface="Consolas" panose="020B0609020204030204" pitchFamily="49" charset="0"/>
              </a:rPr>
              <a:t> r)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left = o;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right = r;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left + " &amp; " + right;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6471B-CE05-4B45-B1A2-4A9E2DDF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470" y="1599008"/>
            <a:ext cx="2197210" cy="1771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46147B-C3B1-4B08-8512-637AD3674E1F}"/>
              </a:ext>
            </a:extLst>
          </p:cNvPr>
          <p:cNvSpPr/>
          <p:nvPr/>
        </p:nvSpPr>
        <p:spPr>
          <a:xfrm>
            <a:off x="5387009" y="4196840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 box = new DBox&lt;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("Apple", 25);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매개변수의 이름 규칙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B7DC54-005E-48C8-8775-6DC44C11215C}"/>
              </a:ext>
            </a:extLst>
          </p:cNvPr>
          <p:cNvSpPr/>
          <p:nvPr/>
        </p:nvSpPr>
        <p:spPr>
          <a:xfrm>
            <a:off x="1193531" y="1634844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latin typeface="Consolas" panose="020B0609020204030204" pitchFamily="49" charset="0"/>
              </a:rPr>
              <a:t>일반적인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관례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한 문자로 이름을 짓는다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대문자로 이름을 짓는다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F7C6D-4E14-4AAE-BE04-1223DE29A2B5}"/>
              </a:ext>
            </a:extLst>
          </p:cNvPr>
          <p:cNvSpPr/>
          <p:nvPr/>
        </p:nvSpPr>
        <p:spPr>
          <a:xfrm>
            <a:off x="1193531" y="3641730"/>
            <a:ext cx="6096000" cy="23775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Consolas" panose="020B0609020204030204" pitchFamily="49" charset="0"/>
              </a:rPr>
              <a:t>보편적인 선택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latin typeface="Consolas" panose="020B0609020204030204" pitchFamily="49" charset="0"/>
              </a:rPr>
              <a:t> 		Element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dirty="0">
                <a:latin typeface="Consolas" panose="020B0609020204030204" pitchFamily="49" charset="0"/>
              </a:rPr>
              <a:t> 		Key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latin typeface="Consolas" panose="020B0609020204030204" pitchFamily="49" charset="0"/>
              </a:rPr>
              <a:t> 		Number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		Type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600" dirty="0">
                <a:latin typeface="Consolas" panose="020B0609020204030204" pitchFamily="49" charset="0"/>
              </a:rPr>
              <a:t> 		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자료형에 대한 제한 그리고 래퍼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BAAD67-EF27-4921-96E1-D61E9734F10B}"/>
              </a:ext>
            </a:extLst>
          </p:cNvPr>
          <p:cNvSpPr/>
          <p:nvPr/>
        </p:nvSpPr>
        <p:spPr>
          <a:xfrm>
            <a:off x="4798124" y="1620439"/>
            <a:ext cx="7009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Box&lt;int&gt; box = new Box&lt;int&gt;();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타입 인자로 기본 자료형이 올 수 없으므로 컴파일 오류 발생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633F21-74F8-45EE-81D7-07E77F613574}"/>
              </a:ext>
            </a:extLst>
          </p:cNvPr>
          <p:cNvSpPr/>
          <p:nvPr/>
        </p:nvSpPr>
        <p:spPr>
          <a:xfrm>
            <a:off x="1097280" y="1374198"/>
            <a:ext cx="6096000" cy="4947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set(T o) {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T get()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PrimitivesAndGeneric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latin typeface="Consolas" panose="020B0609020204030204" pitchFamily="49" charset="0"/>
              </a:rPr>
              <a:t>iBox</a:t>
            </a:r>
            <a:r>
              <a:rPr lang="en-US" altLang="ko-KR" sz="1400" dirty="0">
                <a:latin typeface="Consolas" panose="020B0609020204030204" pitchFamily="49" charset="0"/>
              </a:rPr>
              <a:t> = new 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iBox.set</a:t>
            </a:r>
            <a:r>
              <a:rPr lang="en-US" altLang="ko-KR" sz="1400" dirty="0">
                <a:latin typeface="Consolas" panose="020B0609020204030204" pitchFamily="49" charset="0"/>
              </a:rPr>
              <a:t>(125);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오토 박싱 진행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num = </a:t>
            </a:r>
            <a:r>
              <a:rPr lang="en-US" altLang="ko-KR" sz="1400" dirty="0" err="1">
                <a:latin typeface="Consolas" panose="020B0609020204030204" pitchFamily="49" charset="0"/>
              </a:rPr>
              <a:t>iBox.get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System.out.println(num);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다이아몬드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BB033-4265-42DB-9B7F-38C04DF7AE0B}"/>
              </a:ext>
            </a:extLst>
          </p:cNvPr>
          <p:cNvSpPr/>
          <p:nvPr/>
        </p:nvSpPr>
        <p:spPr>
          <a:xfrm>
            <a:off x="1193531" y="1857154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따라서 다음 문장을 대신하여</a:t>
            </a:r>
            <a:r>
              <a:rPr lang="en-US" altLang="ko-KR" sz="17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Box&lt;Apple&gt; </a:t>
            </a:r>
            <a:r>
              <a:rPr lang="en-US" altLang="ko-KR" sz="1700" dirty="0" err="1">
                <a:latin typeface="Consolas" panose="020B0609020204030204" pitchFamily="49" charset="0"/>
              </a:rPr>
              <a:t>aBox</a:t>
            </a:r>
            <a:r>
              <a:rPr lang="en-US" altLang="ko-KR" sz="1700" dirty="0">
                <a:latin typeface="Consolas" panose="020B0609020204030204" pitchFamily="49" charset="0"/>
              </a:rPr>
              <a:t> = new Box&lt;Apple&gt;();</a:t>
            </a:r>
          </a:p>
          <a:p>
            <a:pPr>
              <a:lnSpc>
                <a:spcPct val="20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다음과 같이 쓸 수 있다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Box&lt;Apple&gt; </a:t>
            </a:r>
            <a:r>
              <a:rPr lang="en-US" altLang="ko-KR" sz="1700" dirty="0" err="1">
                <a:latin typeface="Consolas" panose="020B0609020204030204" pitchFamily="49" charset="0"/>
              </a:rPr>
              <a:t>aBox</a:t>
            </a:r>
            <a:r>
              <a:rPr lang="en-US" altLang="ko-KR" sz="1700" dirty="0">
                <a:latin typeface="Consolas" panose="020B0609020204030204" pitchFamily="49" charset="0"/>
              </a:rPr>
              <a:t> = new Box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ko-KR" sz="1700" dirty="0">
                <a:latin typeface="Consolas" panose="020B0609020204030204" pitchFamily="49" charset="0"/>
              </a:rPr>
              <a:t>();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33B071-DDF9-48CA-B6C0-49C1157556EF}"/>
              </a:ext>
            </a:extLst>
          </p:cNvPr>
          <p:cNvSpPr/>
          <p:nvPr/>
        </p:nvSpPr>
        <p:spPr>
          <a:xfrm>
            <a:off x="1431235" y="4565588"/>
            <a:ext cx="8189844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참조변수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선언을 통해서 컴파일러가 사이에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와야 함을 유추한다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매개변수화 타입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 인자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전달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03FB22-3B0A-456D-B802-8FDE5B2B1D18}"/>
              </a:ext>
            </a:extLst>
          </p:cNvPr>
          <p:cNvSpPr/>
          <p:nvPr/>
        </p:nvSpPr>
        <p:spPr>
          <a:xfrm>
            <a:off x="1193531" y="1759300"/>
            <a:ext cx="38157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set(T o)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T get()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29E18F-C087-4D6B-A66E-8AF7876DE949}"/>
              </a:ext>
            </a:extLst>
          </p:cNvPr>
          <p:cNvSpPr/>
          <p:nvPr/>
        </p:nvSpPr>
        <p:spPr>
          <a:xfrm>
            <a:off x="4598504" y="17593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Box&lt;String&gt; </a:t>
            </a:r>
            <a:r>
              <a:rPr lang="en-US" altLang="ko-KR" sz="1500" dirty="0" err="1">
                <a:latin typeface="Consolas" panose="020B0609020204030204" pitchFamily="49" charset="0"/>
              </a:rPr>
              <a:t>sBox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sBox.set</a:t>
            </a:r>
            <a:r>
              <a:rPr lang="en-US" altLang="ko-KR" sz="1500" dirty="0">
                <a:latin typeface="Consolas" panose="020B0609020204030204" pitchFamily="49" charset="0"/>
              </a:rPr>
              <a:t>("I am so happy.");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Box&lt;String&gt;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wBox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wBox.set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sBox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Box&lt;String&gt;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zBox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zBox.set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wBox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zBox.get</a:t>
            </a:r>
            <a:r>
              <a:rPr lang="en-US" altLang="ko-KR" sz="1500" dirty="0">
                <a:latin typeface="Consolas" panose="020B0609020204030204" pitchFamily="49" charset="0"/>
              </a:rPr>
              <a:t>().get().get());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C2FFE-EC48-49C4-9DDB-CFC9727F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2" y="4774924"/>
            <a:ext cx="3248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클래스의 타입 인자 제한하기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D6ACAE-8BE2-4CA5-8EEF-D3562EA4205A}"/>
              </a:ext>
            </a:extLst>
          </p:cNvPr>
          <p:cNvSpPr/>
          <p:nvPr/>
        </p:nvSpPr>
        <p:spPr>
          <a:xfrm>
            <a:off x="1193531" y="1445473"/>
            <a:ext cx="93825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class Box&lt;</a:t>
            </a:r>
            <a:r>
              <a:rPr lang="en-US" altLang="ko-KR" sz="1700" dirty="0">
                <a:solidFill>
                  <a:srgbClr val="7030A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extends Number</a:t>
            </a:r>
            <a:r>
              <a:rPr lang="en-US" altLang="ko-KR" sz="1700" dirty="0">
                <a:latin typeface="Consolas" panose="020B0609020204030204" pitchFamily="49" charset="0"/>
              </a:rPr>
              <a:t>&gt; {...}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→ 인스턴스 생성 시 타입 인자로 </a:t>
            </a:r>
            <a:r>
              <a:rPr lang="en-US" altLang="ko-KR" sz="1700" dirty="0">
                <a:latin typeface="Consolas" panose="020B0609020204030204" pitchFamily="49" charset="0"/>
              </a:rPr>
              <a:t>Number </a:t>
            </a:r>
            <a:r>
              <a:rPr lang="ko-KR" altLang="en-US" sz="1700" dirty="0">
                <a:latin typeface="Consolas" panose="020B0609020204030204" pitchFamily="49" charset="0"/>
              </a:rPr>
              <a:t>또는 이를 상속하는 클래스만 올 수 있음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9D4D43-0B41-4E62-A75C-797BCD6D0B7B}"/>
              </a:ext>
            </a:extLst>
          </p:cNvPr>
          <p:cNvSpPr/>
          <p:nvPr/>
        </p:nvSpPr>
        <p:spPr>
          <a:xfrm>
            <a:off x="1193531" y="337606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Box&lt;T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extends Number</a:t>
            </a:r>
            <a:r>
              <a:rPr lang="en-US" altLang="ko-KR" sz="15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set(T o)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T get()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198E84-3162-48ED-A95A-D03C81B3DA88}"/>
              </a:ext>
            </a:extLst>
          </p:cNvPr>
          <p:cNvSpPr/>
          <p:nvPr/>
        </p:nvSpPr>
        <p:spPr>
          <a:xfrm>
            <a:off x="5633009" y="3376065"/>
            <a:ext cx="49430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iBox.set</a:t>
            </a:r>
            <a:r>
              <a:rPr lang="en-US" altLang="ko-KR" sz="1500" dirty="0">
                <a:latin typeface="Consolas" panose="020B0609020204030204" pitchFamily="49" charset="0"/>
              </a:rPr>
              <a:t>(24);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dBox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dBox.set</a:t>
            </a:r>
            <a:r>
              <a:rPr lang="en-US" altLang="ko-KR" sz="1500" dirty="0">
                <a:latin typeface="Consolas" panose="020B0609020204030204" pitchFamily="49" charset="0"/>
              </a:rPr>
              <a:t>(5.97);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2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 인자 제한의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BA324E-8277-476C-AF01-70C64DF06997}"/>
              </a:ext>
            </a:extLst>
          </p:cNvPr>
          <p:cNvSpPr/>
          <p:nvPr/>
        </p:nvSpPr>
        <p:spPr>
          <a:xfrm>
            <a:off x="1193531" y="2241060"/>
            <a:ext cx="423986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toIntValue()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ob.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1B19D-0895-4095-8D04-C3BD43B56A3C}"/>
              </a:ext>
            </a:extLst>
          </p:cNvPr>
          <p:cNvSpPr/>
          <p:nvPr/>
        </p:nvSpPr>
        <p:spPr>
          <a:xfrm>
            <a:off x="6177011" y="2241059"/>
            <a:ext cx="4200939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 extends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5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toIntValue()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ob.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OK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FA841-1BCD-40E6-8180-40E41F3916CE}"/>
              </a:ext>
            </a:extLst>
          </p:cNvPr>
          <p:cNvSpPr/>
          <p:nvPr/>
        </p:nvSpPr>
        <p:spPr>
          <a:xfrm>
            <a:off x="1193531" y="4830632"/>
            <a:ext cx="8189844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효과가 타입 인자를 제한하는 실질적인 이유인 경우가 많다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내용 조금 중요한 편에 속합니다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^^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6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클래스의 타입 인자를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인터페이스로 제한하기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6E336-EF8F-43C0-B566-D6230BEF85B3}"/>
              </a:ext>
            </a:extLst>
          </p:cNvPr>
          <p:cNvSpPr/>
          <p:nvPr/>
        </p:nvSpPr>
        <p:spPr>
          <a:xfrm>
            <a:off x="1193531" y="1375782"/>
            <a:ext cx="8440799" cy="491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sz="1400" dirty="0">
                <a:latin typeface="Consolas" panose="020B0609020204030204" pitchFamily="49" charset="0"/>
              </a:rPr>
              <a:t> { public String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sz="1400" dirty="0"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Apple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"It tastes so good!";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Box&lt;T extends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sz="14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 ob;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T get()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ob.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sz="1400" dirty="0">
                <a:latin typeface="Consolas" panose="020B0609020204030204" pitchFamily="49" charset="0"/>
              </a:rPr>
              <a:t>());    // Eatable</a:t>
            </a:r>
            <a:r>
              <a:rPr lang="ko-KR" altLang="en-US" sz="1400" dirty="0">
                <a:latin typeface="Consolas" panose="020B0609020204030204" pitchFamily="49" charset="0"/>
              </a:rPr>
              <a:t>로 제한하였기에 </a:t>
            </a:r>
            <a:r>
              <a:rPr lang="en-US" altLang="ko-KR" sz="1400" dirty="0">
                <a:latin typeface="Consolas" panose="020B0609020204030204" pitchFamily="49" charset="0"/>
              </a:rPr>
              <a:t>eat </a:t>
            </a:r>
            <a:r>
              <a:rPr lang="ko-KR" altLang="en-US" sz="1400" dirty="0">
                <a:latin typeface="Consolas" panose="020B0609020204030204" pitchFamily="49" charset="0"/>
              </a:rPr>
              <a:t>호출 가능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21-1. </a:t>
            </a:r>
            <a:r>
              <a:rPr lang="ko-KR" altLang="en-US" sz="4400" dirty="0">
                <a:solidFill>
                  <a:schemeClr val="tx2"/>
                </a:solidFill>
              </a:rPr>
              <a:t>제네릭의 이해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클래스와 하나의 인터페이스에 대해 동시 제한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3C241-9073-446F-8D6F-2E896AA32AD8}"/>
              </a:ext>
            </a:extLst>
          </p:cNvPr>
          <p:cNvSpPr/>
          <p:nvPr/>
        </p:nvSpPr>
        <p:spPr>
          <a:xfrm>
            <a:off x="1465418" y="252871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Box&lt;T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dirty="0">
                <a:latin typeface="Consolas" panose="020B0609020204030204" pitchFamily="49" charset="0"/>
              </a:rPr>
              <a:t>&gt; {...}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3E93B8-5A6D-42A9-B851-F99C394F913C}"/>
              </a:ext>
            </a:extLst>
          </p:cNvPr>
          <p:cNvSpPr/>
          <p:nvPr/>
        </p:nvSpPr>
        <p:spPr>
          <a:xfrm>
            <a:off x="3992880" y="3030571"/>
            <a:ext cx="54691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는 클래스 이름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Eatable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은 인터페이스 이름</a:t>
            </a:r>
          </a:p>
        </p:txBody>
      </p:sp>
    </p:spTree>
    <p:extLst>
      <p:ext uri="{BB962C8B-B14F-4D97-AF65-F5344CB8AC3E}">
        <p14:creationId xmlns:p14="http://schemas.microsoft.com/office/powerpoint/2010/main" val="372738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메소드의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99C114-D908-4381-8DC8-0F1721653F38}"/>
              </a:ext>
            </a:extLst>
          </p:cNvPr>
          <p:cNvSpPr/>
          <p:nvPr/>
        </p:nvSpPr>
        <p:spPr>
          <a:xfrm>
            <a:off x="1551339" y="1732508"/>
            <a:ext cx="626827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</a:t>
            </a:r>
            <a:r>
              <a:rPr lang="fr-FR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Box&lt;T&gt; makeBox(T o)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Box&lt;T&gt; box = new Box&lt;T&gt;();   // </a:t>
            </a:r>
            <a:r>
              <a:rPr lang="ko-KR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상자를 생성하고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(o);   // </a:t>
            </a:r>
            <a:r>
              <a:rPr lang="ko-KR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전달된 인스턴스를 상자에 담아서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return box;   // </a:t>
            </a:r>
            <a:r>
              <a:rPr lang="ko-KR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상자를 반환한다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FB36A-83E9-44E2-8CEB-B40579E8ECC3}"/>
              </a:ext>
            </a:extLst>
          </p:cNvPr>
          <p:cNvSpPr/>
          <p:nvPr/>
        </p:nvSpPr>
        <p:spPr>
          <a:xfrm>
            <a:off x="1193531" y="1304019"/>
            <a:ext cx="5469172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클래스 전부가 아닌 메소드 하나에 대해 제네릭으로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A95C7-EE6F-4D93-9508-8A7720E02C12}"/>
              </a:ext>
            </a:extLst>
          </p:cNvPr>
          <p:cNvSpPr/>
          <p:nvPr/>
        </p:nvSpPr>
        <p:spPr>
          <a:xfrm>
            <a:off x="1551339" y="4311567"/>
            <a:ext cx="9176296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ko-KR" sz="1400" dirty="0">
                <a:latin typeface="Consolas" panose="020B0609020204030204" pitchFamily="49" charset="0"/>
              </a:rPr>
              <a:t>makeBox("Sweet");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Box&lt;Double&gt; </a:t>
            </a:r>
            <a:r>
              <a:rPr lang="en-US" altLang="ko-KR" sz="1400" dirty="0" err="1">
                <a:latin typeface="Consolas" panose="020B0609020204030204" pitchFamily="49" charset="0"/>
              </a:rPr>
              <a:t>dBox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&lt;Double&gt;</a:t>
            </a:r>
            <a:r>
              <a:rPr lang="en-US" altLang="ko-KR" sz="1400" dirty="0">
                <a:latin typeface="Consolas" panose="020B0609020204030204" pitchFamily="49" charset="0"/>
              </a:rPr>
              <a:t>makeBox(7.59);   // 7.59</a:t>
            </a:r>
            <a:r>
              <a:rPr lang="ko-KR" altLang="en-US" sz="1400" dirty="0">
                <a:latin typeface="Consolas" panose="020B0609020204030204" pitchFamily="49" charset="0"/>
              </a:rPr>
              <a:t>에 대해 오토 박싱 진행됨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041CF3-ADF2-43D8-96EF-E2EECCCBD37B}"/>
              </a:ext>
            </a:extLst>
          </p:cNvPr>
          <p:cNvSpPr/>
          <p:nvPr/>
        </p:nvSpPr>
        <p:spPr>
          <a:xfrm>
            <a:off x="1279669" y="3891274"/>
            <a:ext cx="5469172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제네릭 메소드의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호출 시점에 결정한다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F144D4-518E-4E2C-996E-40B9CA0F99CE}"/>
              </a:ext>
            </a:extLst>
          </p:cNvPr>
          <p:cNvSpPr/>
          <p:nvPr/>
        </p:nvSpPr>
        <p:spPr>
          <a:xfrm>
            <a:off x="1551339" y="5560839"/>
            <a:ext cx="987601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BoxFactory.makeBox</a:t>
            </a:r>
            <a:r>
              <a:rPr lang="en-US" altLang="ko-KR" sz="1400" dirty="0">
                <a:latin typeface="Consolas" panose="020B0609020204030204" pitchFamily="49" charset="0"/>
              </a:rPr>
              <a:t>("Sweet");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Box&lt;Double&gt; </a:t>
            </a:r>
            <a:r>
              <a:rPr lang="en-US" altLang="ko-KR" sz="1400" dirty="0" err="1">
                <a:latin typeface="Consolas" panose="020B0609020204030204" pitchFamily="49" charset="0"/>
              </a:rPr>
              <a:t>dBox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BoxFactory.makeBox</a:t>
            </a:r>
            <a:r>
              <a:rPr lang="en-US" altLang="ko-KR" sz="1400" dirty="0">
                <a:latin typeface="Consolas" panose="020B0609020204030204" pitchFamily="49" charset="0"/>
              </a:rPr>
              <a:t>(7.59);       // 7.59</a:t>
            </a:r>
            <a:r>
              <a:rPr lang="ko-KR" altLang="en-US" sz="1400" dirty="0">
                <a:latin typeface="Consolas" panose="020B0609020204030204" pitchFamily="49" charset="0"/>
              </a:rPr>
              <a:t>에 대해 오토 박싱 진행됨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8D41B9-C15D-4AA2-9367-A2627649EE9C}"/>
              </a:ext>
            </a:extLst>
          </p:cNvPr>
          <p:cNvSpPr/>
          <p:nvPr/>
        </p:nvSpPr>
        <p:spPr>
          <a:xfrm>
            <a:off x="1279669" y="5096397"/>
            <a:ext cx="5469172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다음과 같이 타입 인자 생략 가능</a:t>
            </a:r>
          </a:p>
        </p:txBody>
      </p:sp>
    </p:spTree>
    <p:extLst>
      <p:ext uri="{BB962C8B-B14F-4D97-AF65-F5344CB8AC3E}">
        <p14:creationId xmlns:p14="http://schemas.microsoft.com/office/powerpoint/2010/main" val="8518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메소드의 제한된 타입 매개변수 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6E9FE-7045-4319-96CC-900ADE38D8BB}"/>
              </a:ext>
            </a:extLst>
          </p:cNvPr>
          <p:cNvSpPr/>
          <p:nvPr/>
        </p:nvSpPr>
        <p:spPr>
          <a:xfrm>
            <a:off x="1193531" y="1612230"/>
            <a:ext cx="8891374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&lt;T extends Number&gt;</a:t>
            </a:r>
            <a:r>
              <a:rPr lang="ko-KR" altLang="en-US" sz="1400" dirty="0">
                <a:latin typeface="Consolas" panose="020B0609020204030204" pitchFamily="49" charset="0"/>
              </a:rPr>
              <a:t>는 타입 인자를 </a:t>
            </a:r>
            <a:r>
              <a:rPr lang="en-US" altLang="ko-KR" sz="1400" dirty="0">
                <a:latin typeface="Consolas" panose="020B0609020204030204" pitchFamily="49" charset="0"/>
              </a:rPr>
              <a:t>Number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클래스로 제한함을 의미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&lt;T extends Number&gt;</a:t>
            </a:r>
            <a:r>
              <a:rPr lang="en-US" altLang="ko-KR" sz="1400" dirty="0">
                <a:latin typeface="Consolas" panose="020B0609020204030204" pitchFamily="49" charset="0"/>
              </a:rPr>
              <a:t> Box&lt;T&gt; makeBox(T o)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타입 인자 제한으로 </a:t>
            </a:r>
            <a:r>
              <a:rPr lang="en-US" altLang="ko-KR" sz="1400" dirty="0">
                <a:latin typeface="Consolas" panose="020B0609020204030204" pitchFamily="49" charset="0"/>
              </a:rPr>
              <a:t>intValue </a:t>
            </a:r>
            <a:r>
              <a:rPr lang="ko-KR" altLang="en-US" sz="1400" dirty="0">
                <a:latin typeface="Consolas" panose="020B0609020204030204" pitchFamily="49" charset="0"/>
              </a:rPr>
              <a:t>호출 가능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System.out.println("Boxed data: " + </a:t>
            </a:r>
            <a:r>
              <a:rPr lang="en-US" altLang="ko-KR" sz="1400" dirty="0" err="1">
                <a:latin typeface="Consolas" panose="020B0609020204030204" pitchFamily="49" charset="0"/>
              </a:rPr>
              <a:t>o.intValue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box;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9D61A-AA7B-4101-8A87-D8FA19FE153A}"/>
              </a:ext>
            </a:extLst>
          </p:cNvPr>
          <p:cNvSpPr/>
          <p:nvPr/>
        </p:nvSpPr>
        <p:spPr>
          <a:xfrm>
            <a:off x="1193531" y="4050554"/>
            <a:ext cx="889137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타입 인자를 </a:t>
            </a:r>
            <a:r>
              <a:rPr lang="en-US" altLang="ko-KR" sz="1400" dirty="0">
                <a:latin typeface="Consolas" panose="020B0609020204030204" pitchFamily="49" charset="0"/>
              </a:rPr>
              <a:t>Number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클래스로 제한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&lt;T extends Number&gt;</a:t>
            </a:r>
            <a:r>
              <a:rPr lang="en-US" altLang="ko-KR" sz="1400" dirty="0">
                <a:latin typeface="Consolas" panose="020B0609020204030204" pitchFamily="49" charset="0"/>
              </a:rPr>
              <a:t> T openBox(Box&lt;T&gt; box)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타입 인자 제한으로 </a:t>
            </a:r>
            <a:r>
              <a:rPr lang="en-US" altLang="ko-KR" sz="1400" dirty="0">
                <a:latin typeface="Consolas" panose="020B0609020204030204" pitchFamily="49" charset="0"/>
              </a:rPr>
              <a:t>intValue </a:t>
            </a:r>
            <a:r>
              <a:rPr lang="ko-KR" altLang="en-US" sz="1400" dirty="0">
                <a:latin typeface="Consolas" panose="020B0609020204030204" pitchFamily="49" charset="0"/>
              </a:rPr>
              <a:t>호출 가능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System.out.println("Unboxed data: " +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().intValue());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5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21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이전의 코드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1297B7-1711-4968-900F-DB37EEA94C91}"/>
              </a:ext>
            </a:extLst>
          </p:cNvPr>
          <p:cNvSpPr/>
          <p:nvPr/>
        </p:nvSpPr>
        <p:spPr>
          <a:xfrm>
            <a:off x="1193532" y="1475533"/>
            <a:ext cx="6466226" cy="4490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Apple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"I am an apple.";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Orange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"I am an orange.";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다음 상자는 사과도 오렌지도 담을 수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 {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무엇이든 저장하고 꺼낼 수 있는 상자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Object ob;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set(Object o) { ob = o;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Object get() {return ob;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이전의 코드의 사용의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2804C-D8D7-4A62-868C-7EC23C06D9DF}"/>
              </a:ext>
            </a:extLst>
          </p:cNvPr>
          <p:cNvSpPr/>
          <p:nvPr/>
        </p:nvSpPr>
        <p:spPr>
          <a:xfrm>
            <a:off x="1193531" y="1598187"/>
            <a:ext cx="8046720" cy="389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aBox</a:t>
            </a:r>
            <a:r>
              <a:rPr lang="en-US" altLang="ko-KR" sz="1400" dirty="0">
                <a:latin typeface="Consolas" panose="020B0609020204030204" pitchFamily="49" charset="0"/>
              </a:rPr>
              <a:t> = new Box();    // </a:t>
            </a:r>
            <a:r>
              <a:rPr lang="ko-KR" altLang="en-US" sz="1400" dirty="0">
                <a:latin typeface="Consolas" panose="020B0609020204030204" pitchFamily="49" charset="0"/>
              </a:rPr>
              <a:t>상자 생성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oBox</a:t>
            </a:r>
            <a:r>
              <a:rPr lang="en-US" altLang="ko-KR" sz="1400" dirty="0">
                <a:latin typeface="Consolas" panose="020B0609020204030204" pitchFamily="49" charset="0"/>
              </a:rPr>
              <a:t> = new Box();    // </a:t>
            </a:r>
            <a:r>
              <a:rPr lang="ko-KR" altLang="en-US" sz="1400" dirty="0">
                <a:latin typeface="Consolas" panose="020B0609020204030204" pitchFamily="49" charset="0"/>
              </a:rPr>
              <a:t>상자 생성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aBox.set</a:t>
            </a:r>
            <a:r>
              <a:rPr lang="en-US" altLang="ko-KR" sz="1400" dirty="0">
                <a:latin typeface="Consolas" panose="020B0609020204030204" pitchFamily="49" charset="0"/>
              </a:rPr>
              <a:t>(new Apple());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사과를 담는다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oBox.set</a:t>
            </a:r>
            <a:r>
              <a:rPr lang="en-US" altLang="ko-KR" sz="1400" dirty="0">
                <a:latin typeface="Consolas" panose="020B0609020204030204" pitchFamily="49" charset="0"/>
              </a:rPr>
              <a:t>(new Orange());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 오렌지를 담는다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Apple 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(Apple)</a:t>
            </a:r>
            <a:r>
              <a:rPr lang="en-US" altLang="ko-KR" sz="1400" dirty="0" err="1">
                <a:latin typeface="Consolas" panose="020B0609020204030204" pitchFamily="49" charset="0"/>
              </a:rPr>
              <a:t>aBox.get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사과를 꺼낸다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Orange </a:t>
            </a:r>
            <a:r>
              <a:rPr lang="en-US" altLang="ko-KR" sz="1400" dirty="0" err="1">
                <a:latin typeface="Consolas" panose="020B0609020204030204" pitchFamily="49" charset="0"/>
              </a:rPr>
              <a:t>og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(Orange)</a:t>
            </a:r>
            <a:r>
              <a:rPr lang="en-US" altLang="ko-KR" sz="1400" dirty="0" err="1">
                <a:latin typeface="Consolas" panose="020B0609020204030204" pitchFamily="49" charset="0"/>
              </a:rPr>
              <a:t>oBox.get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오렌지를 꺼낸다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System.out.println(og);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85316-E5CE-45E3-B2D7-54C6079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63" y="1598187"/>
            <a:ext cx="3050071" cy="13167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8F070-DA48-43F5-99EC-90657D19AB61}"/>
              </a:ext>
            </a:extLst>
          </p:cNvPr>
          <p:cNvSpPr/>
          <p:nvPr/>
        </p:nvSpPr>
        <p:spPr>
          <a:xfrm>
            <a:off x="1497497" y="5252424"/>
            <a:ext cx="71826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어쩔 수 없이 형 변환의 과정이 수반된다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그리고 이는 컴파일러의 오류 발견 가능성을 낮추는 결과로 이어진다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 코드가 갖는 문제점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37690-0772-4E82-8861-F79B867327D0}"/>
              </a:ext>
            </a:extLst>
          </p:cNvPr>
          <p:cNvSpPr/>
          <p:nvPr/>
        </p:nvSpPr>
        <p:spPr>
          <a:xfrm>
            <a:off x="1193531" y="1955995"/>
            <a:ext cx="7845287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aBox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oBox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아래 두 문장에서는 사과와 오렌지가 아닌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담았다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aBox.set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oBox.set</a:t>
            </a:r>
            <a:r>
              <a:rPr lang="en-US" altLang="ko-KR" sz="1400" dirty="0">
                <a:latin typeface="Consolas" panose="020B0609020204030204" pitchFamily="49" charset="0"/>
              </a:rPr>
              <a:t>("Orange");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상자에 과일이 담기지 않았는데 과일을 꺼내려 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Apple 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 = (Apple)</a:t>
            </a:r>
            <a:r>
              <a:rPr lang="en-US" altLang="ko-KR" sz="1400" dirty="0" err="1">
                <a:latin typeface="Consolas" panose="020B0609020204030204" pitchFamily="49" charset="0"/>
              </a:rPr>
              <a:t>aBox.get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Orange </a:t>
            </a:r>
            <a:r>
              <a:rPr lang="en-US" altLang="ko-KR" sz="1400" dirty="0" err="1">
                <a:latin typeface="Consolas" panose="020B0609020204030204" pitchFamily="49" charset="0"/>
              </a:rPr>
              <a:t>og</a:t>
            </a:r>
            <a:r>
              <a:rPr lang="en-US" altLang="ko-KR" sz="1400" dirty="0">
                <a:latin typeface="Consolas" panose="020B0609020204030204" pitchFamily="49" charset="0"/>
              </a:rPr>
              <a:t> = (Orange)</a:t>
            </a:r>
            <a:r>
              <a:rPr lang="en-US" altLang="ko-KR" sz="1400" dirty="0" err="1">
                <a:latin typeface="Consolas" panose="020B0609020204030204" pitchFamily="49" charset="0"/>
              </a:rPr>
              <a:t>oBox.get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System.out.println(og);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049D2-4184-4954-B167-29A772B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30" y="4567267"/>
            <a:ext cx="5695950" cy="1495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793766-7321-4B32-BAF8-0CFDA0C5F612}"/>
              </a:ext>
            </a:extLst>
          </p:cNvPr>
          <p:cNvSpPr/>
          <p:nvPr/>
        </p:nvSpPr>
        <p:spPr>
          <a:xfrm>
            <a:off x="1193531" y="1525338"/>
            <a:ext cx="5420137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프로그래머의 실수가 컴파일 과정에서 발견되지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 코드가 갖는 문제점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39A44-983C-4EE6-85A8-B72744F3DE0D}"/>
              </a:ext>
            </a:extLst>
          </p:cNvPr>
          <p:cNvSpPr/>
          <p:nvPr/>
        </p:nvSpPr>
        <p:spPr>
          <a:xfrm>
            <a:off x="1193531" y="2376174"/>
            <a:ext cx="6096000" cy="30344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aBox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oBox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다음 두 문장은 프로그래머의 실수이다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aBox.set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oBox.set</a:t>
            </a:r>
            <a:r>
              <a:rPr lang="en-US" altLang="ko-KR" sz="1400" dirty="0">
                <a:latin typeface="Consolas" panose="020B0609020204030204" pitchFamily="49" charset="0"/>
              </a:rPr>
              <a:t>("Orange");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aBox.get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oBox.get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F90F7-5247-4EC3-8160-8609AA3653EF}"/>
              </a:ext>
            </a:extLst>
          </p:cNvPr>
          <p:cNvSpPr/>
          <p:nvPr/>
        </p:nvSpPr>
        <p:spPr>
          <a:xfrm>
            <a:off x="1193531" y="1525338"/>
            <a:ext cx="818900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프로그래머의 실수가 실행 과정에서 조차 발견되지 않을 수 있다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정말 큰 문제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!!!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E4295-D08D-447F-9892-AD3952A7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50" y="3972384"/>
            <a:ext cx="3571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기반의 클래스 정의하기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587278-6D33-4B5D-B654-9F0D88E79A7F}"/>
              </a:ext>
            </a:extLst>
          </p:cNvPr>
          <p:cNvSpPr/>
          <p:nvPr/>
        </p:nvSpPr>
        <p:spPr>
          <a:xfrm>
            <a:off x="1193531" y="2043569"/>
            <a:ext cx="385638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Object ob;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set(Object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Object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7C4427-8DAD-4C36-B688-19A1F1C79950}"/>
              </a:ext>
            </a:extLst>
          </p:cNvPr>
          <p:cNvSpPr/>
          <p:nvPr/>
        </p:nvSpPr>
        <p:spPr>
          <a:xfrm>
            <a:off x="7010401" y="2043569"/>
            <a:ext cx="385638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ob;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7062FA-5F1D-46C0-8D0F-01C5479363AF}"/>
              </a:ext>
            </a:extLst>
          </p:cNvPr>
          <p:cNvSpPr/>
          <p:nvPr/>
        </p:nvSpPr>
        <p:spPr>
          <a:xfrm>
            <a:off x="1193531" y="1412647"/>
            <a:ext cx="61746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인스턴스 생성시 결정이 되는 자료형의 정보를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로 대체한다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D7E78923-88AF-4E36-9F6A-7946304B2143}"/>
              </a:ext>
            </a:extLst>
          </p:cNvPr>
          <p:cNvSpPr/>
          <p:nvPr/>
        </p:nvSpPr>
        <p:spPr>
          <a:xfrm>
            <a:off x="5645843" y="3379305"/>
            <a:ext cx="384313" cy="3843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 기반 인스턴스 생성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91A61-0E22-42AF-897A-7647387D5E63}"/>
              </a:ext>
            </a:extLst>
          </p:cNvPr>
          <p:cNvSpPr/>
          <p:nvPr/>
        </p:nvSpPr>
        <p:spPr>
          <a:xfrm>
            <a:off x="1193531" y="1725516"/>
            <a:ext cx="385638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C7C02-24A9-465F-B581-12448F4941ED}"/>
              </a:ext>
            </a:extLst>
          </p:cNvPr>
          <p:cNvSpPr/>
          <p:nvPr/>
        </p:nvSpPr>
        <p:spPr>
          <a:xfrm>
            <a:off x="3909390" y="3616181"/>
            <a:ext cx="771276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aBox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5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latin typeface="Consolas" panose="020B0609020204030204" pitchFamily="49" charset="0"/>
              </a:rPr>
              <a:t>로 결정하여 인스턴스 생성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따라서 </a:t>
            </a:r>
            <a:r>
              <a:rPr lang="en-US" altLang="ko-KR" sz="1500" dirty="0">
                <a:latin typeface="Consolas" panose="020B0609020204030204" pitchFamily="49" charset="0"/>
              </a:rPr>
              <a:t>Apple </a:t>
            </a:r>
            <a:r>
              <a:rPr lang="ko-KR" altLang="en-US" sz="1500" dirty="0"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latin typeface="Consolas" panose="020B0609020204030204" pitchFamily="49" charset="0"/>
              </a:rPr>
              <a:t>을 상속하는 하위 클래스의 인스턴스 저장 가능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oBox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5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Orange</a:t>
            </a:r>
            <a:r>
              <a:rPr lang="ko-KR" altLang="en-US" sz="1500" dirty="0">
                <a:latin typeface="Consolas" panose="020B0609020204030204" pitchFamily="49" charset="0"/>
              </a:rPr>
              <a:t>로 결정하여 인스턴스 생성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따라서 </a:t>
            </a:r>
            <a:r>
              <a:rPr lang="en-US" altLang="ko-KR" sz="1500" dirty="0">
                <a:latin typeface="Consolas" panose="020B0609020204030204" pitchFamily="49" charset="0"/>
              </a:rPr>
              <a:t>Orange </a:t>
            </a:r>
            <a:r>
              <a:rPr lang="ko-KR" altLang="en-US" sz="1500" dirty="0"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latin typeface="Consolas" panose="020B0609020204030204" pitchFamily="49" charset="0"/>
              </a:rPr>
              <a:t>Orange</a:t>
            </a:r>
            <a:r>
              <a:rPr lang="ko-KR" altLang="en-US" sz="1500" dirty="0">
                <a:latin typeface="Consolas" panose="020B0609020204030204" pitchFamily="49" charset="0"/>
              </a:rPr>
              <a:t>를 상속하는 하위 클래스의 인스턴스 저장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1FD395-5CCE-4259-9470-881CABDA44D4}"/>
              </a:ext>
            </a:extLst>
          </p:cNvPr>
          <p:cNvSpPr/>
          <p:nvPr/>
        </p:nvSpPr>
        <p:spPr>
          <a:xfrm>
            <a:off x="4956313" y="1645280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타입 매개변수 </a:t>
            </a:r>
            <a:r>
              <a:rPr lang="en-US" altLang="ko-KR" sz="1500" dirty="0">
                <a:latin typeface="Consolas" panose="020B0609020204030204" pitchFamily="49" charset="0"/>
              </a:rPr>
              <a:t>(Type Parameter) 	Box&lt;T&gt;</a:t>
            </a:r>
            <a:r>
              <a:rPr lang="ko-KR" altLang="en-US" sz="1500" dirty="0">
                <a:latin typeface="Consolas" panose="020B0609020204030204" pitchFamily="49" charset="0"/>
              </a:rPr>
              <a:t>에서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타입 인자 </a:t>
            </a:r>
            <a:r>
              <a:rPr lang="en-US" altLang="ko-KR" sz="1500" dirty="0">
                <a:latin typeface="Consolas" panose="020B0609020204030204" pitchFamily="49" charset="0"/>
              </a:rPr>
              <a:t>(Type Argument) 		Box&lt;Apple&gt;</a:t>
            </a:r>
            <a:r>
              <a:rPr lang="ko-KR" altLang="en-US" sz="1500" dirty="0">
                <a:latin typeface="Consolas" panose="020B0609020204030204" pitchFamily="49" charset="0"/>
              </a:rPr>
              <a:t>에서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Apple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매개변수화 타입 </a:t>
            </a:r>
            <a:r>
              <a:rPr lang="en-US" altLang="ko-KR" sz="1500" dirty="0">
                <a:latin typeface="Consolas" panose="020B0609020204030204" pitchFamily="49" charset="0"/>
              </a:rPr>
              <a:t>(Parameterized Type) 	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Box&lt;Apple&gt;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3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이후의 코드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개선된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34D988-67AC-4FD6-B7D5-A7EB89574A16}"/>
              </a:ext>
            </a:extLst>
          </p:cNvPr>
          <p:cNvSpPr/>
          <p:nvPr/>
        </p:nvSpPr>
        <p:spPr>
          <a:xfrm>
            <a:off x="1193531" y="1725516"/>
            <a:ext cx="385638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FC702D-ACE2-4FDD-A898-4F7703A2BC62}"/>
              </a:ext>
            </a:extLst>
          </p:cNvPr>
          <p:cNvSpPr/>
          <p:nvPr/>
        </p:nvSpPr>
        <p:spPr>
          <a:xfrm>
            <a:off x="4134678" y="3058013"/>
            <a:ext cx="72754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Box&lt;Apple&gt; </a:t>
            </a:r>
            <a:r>
              <a:rPr lang="en-US" altLang="ko-KR" sz="1500" dirty="0" err="1">
                <a:latin typeface="Consolas" panose="020B0609020204030204" pitchFamily="49" charset="0"/>
              </a:rPr>
              <a:t>aBox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Box&lt;Apple&gt;();    // 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latin typeface="Consolas" panose="020B0609020204030204" pitchFamily="49" charset="0"/>
              </a:rPr>
              <a:t>로 결정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Box&lt;Orange&gt; </a:t>
            </a:r>
            <a:r>
              <a:rPr lang="en-US" altLang="ko-KR" sz="1500" dirty="0" err="1">
                <a:latin typeface="Consolas" panose="020B0609020204030204" pitchFamily="49" charset="0"/>
              </a:rPr>
              <a:t>oBox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Box&lt;Orange&gt;();    // 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Orange</a:t>
            </a:r>
            <a:r>
              <a:rPr lang="ko-KR" altLang="en-US" sz="1500" dirty="0">
                <a:latin typeface="Consolas" panose="020B0609020204030204" pitchFamily="49" charset="0"/>
              </a:rPr>
              <a:t>로 결정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aBox.set</a:t>
            </a:r>
            <a:r>
              <a:rPr lang="en-US" altLang="ko-KR" sz="1500" dirty="0">
                <a:latin typeface="Consolas" panose="020B0609020204030204" pitchFamily="49" charset="0"/>
              </a:rPr>
              <a:t>(new Apple());   // </a:t>
            </a:r>
            <a:r>
              <a:rPr lang="ko-KR" altLang="en-US" sz="1500" dirty="0">
                <a:latin typeface="Consolas" panose="020B0609020204030204" pitchFamily="49" charset="0"/>
              </a:rPr>
              <a:t>사과를 상자에 담는다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oBox.set</a:t>
            </a:r>
            <a:r>
              <a:rPr lang="en-US" altLang="ko-KR" sz="1500" dirty="0">
                <a:latin typeface="Consolas" panose="020B0609020204030204" pitchFamily="49" charset="0"/>
              </a:rPr>
              <a:t>(new Orange());   // </a:t>
            </a:r>
            <a:r>
              <a:rPr lang="ko-KR" altLang="en-US" sz="1500" dirty="0">
                <a:latin typeface="Consolas" panose="020B0609020204030204" pitchFamily="49" charset="0"/>
              </a:rPr>
              <a:t>오렌지를 상자에 담는다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Apple 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사과를 꺼내는데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형 변환 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Orange </a:t>
            </a:r>
            <a:r>
              <a:rPr lang="en-US" altLang="ko-KR" sz="1500" dirty="0" err="1">
                <a:latin typeface="Consolas" panose="020B0609020204030204" pitchFamily="49" charset="0"/>
              </a:rPr>
              <a:t>og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oBox.get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오렌지를 꺼내는데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형 변환 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nn-NO" altLang="ko-KR" sz="1500" dirty="0">
                <a:latin typeface="Consolas" panose="020B0609020204030204" pitchFamily="49" charset="0"/>
              </a:rPr>
              <a:t>   System.out.println(og);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8938</TotalTime>
  <Words>2060</Words>
  <Application>Microsoft Office PowerPoint</Application>
  <PresentationFormat>와이드스크린</PresentationFormat>
  <Paragraphs>324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21-1. 제네릭의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21-2. 제네릭의 기본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1959</cp:revision>
  <dcterms:created xsi:type="dcterms:W3CDTF">2017-07-09T08:11:09Z</dcterms:created>
  <dcterms:modified xsi:type="dcterms:W3CDTF">2020-06-30T22:06:21Z</dcterms:modified>
</cp:coreProperties>
</file>