
<file path=[Content_Types].xml><?xml version="1.0" encoding="utf-8"?>
<Types xmlns="http://schemas.openxmlformats.org/package/2006/content-types">
  <Default Extension="jpg" ContentType="image/jpeg"/>
  <Default Extension="png" ContentType="image/png"/>
  <Default Extension="png&amp;ehk=3weqWkwsoIkENulL6sH1zA&amp;r=0&amp;pid=OfficeInsert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391" r:id="rId4"/>
    <p:sldId id="535" r:id="rId5"/>
    <p:sldId id="533" r:id="rId6"/>
    <p:sldId id="543" r:id="rId7"/>
    <p:sldId id="544" r:id="rId8"/>
    <p:sldId id="534" r:id="rId9"/>
    <p:sldId id="496" r:id="rId10"/>
    <p:sldId id="545" r:id="rId11"/>
    <p:sldId id="547" r:id="rId12"/>
    <p:sldId id="498" r:id="rId13"/>
    <p:sldId id="548" r:id="rId14"/>
    <p:sldId id="546" r:id="rId15"/>
    <p:sldId id="549" r:id="rId16"/>
    <p:sldId id="499" r:id="rId17"/>
    <p:sldId id="550" r:id="rId18"/>
    <p:sldId id="537" r:id="rId19"/>
    <p:sldId id="538" r:id="rId20"/>
    <p:sldId id="513" r:id="rId21"/>
    <p:sldId id="28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0000"/>
    <a:srgbClr val="E1300D"/>
    <a:srgbClr val="FFD9D9"/>
    <a:srgbClr val="507FCC"/>
    <a:srgbClr val="D17611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3" autoAdjust="0"/>
    <p:restoredTop sz="67765" autoAdjust="0"/>
  </p:normalViewPr>
  <p:slideViewPr>
    <p:cSldViewPr snapToGrid="0">
      <p:cViewPr varScale="1">
        <p:scale>
          <a:sx n="77" d="100"/>
          <a:sy n="77" d="100"/>
        </p:scale>
        <p:origin x="16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A7D5A-F9A9-45EB-8AC2-DEA802A52107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FEF237-BC2F-4126-BB69-B589DB4A4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978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EF237-BC2F-4126-BB69-B589DB4A443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197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outBox</a:t>
            </a:r>
            <a:r>
              <a:rPr lang="ko-KR" altLang="en-US" dirty="0"/>
              <a:t>에서는 </a:t>
            </a:r>
            <a:r>
              <a:rPr lang="en-US" altLang="ko-KR" dirty="0"/>
              <a:t>get</a:t>
            </a:r>
            <a:r>
              <a:rPr lang="ko-KR" altLang="en-US" dirty="0"/>
              <a:t>만 하고 싶고</a:t>
            </a:r>
            <a:r>
              <a:rPr lang="en-US" altLang="ko-KR" dirty="0"/>
              <a:t>(getter)</a:t>
            </a:r>
          </a:p>
          <a:p>
            <a:r>
              <a:rPr lang="en-US" altLang="ko-KR" dirty="0" err="1"/>
              <a:t>inBox</a:t>
            </a:r>
            <a:r>
              <a:rPr lang="ko-KR" altLang="en-US" dirty="0"/>
              <a:t>에서는 </a:t>
            </a:r>
            <a:r>
              <a:rPr lang="en-US" altLang="ko-KR" dirty="0"/>
              <a:t>set</a:t>
            </a:r>
            <a:r>
              <a:rPr lang="ko-KR" altLang="en-US" dirty="0"/>
              <a:t>만 하고 싶을 때</a:t>
            </a:r>
            <a:r>
              <a:rPr lang="en-US" altLang="ko-KR" dirty="0"/>
              <a:t>(setter) </a:t>
            </a:r>
            <a:r>
              <a:rPr lang="ko-KR" altLang="en-US" dirty="0"/>
              <a:t>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EF237-BC2F-4126-BB69-B589DB4A443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427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겟만</a:t>
            </a:r>
            <a:r>
              <a:rPr lang="en-US" altLang="ko-KR" dirty="0"/>
              <a:t>, </a:t>
            </a:r>
            <a:r>
              <a:rPr lang="ko-KR" altLang="en-US" dirty="0"/>
              <a:t>셋만 하도록 제한을 </a:t>
            </a:r>
            <a:r>
              <a:rPr lang="ko-KR" altLang="en-US" dirty="0" err="1"/>
              <a:t>걸어두면</a:t>
            </a:r>
            <a:endParaRPr lang="en-US" altLang="ko-KR" dirty="0"/>
          </a:p>
          <a:p>
            <a:r>
              <a:rPr lang="ko-KR" altLang="en-US" dirty="0"/>
              <a:t>화면과 같이 코드 쓸 수 있음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EF237-BC2F-4126-BB69-B589DB4A443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25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EF237-BC2F-4126-BB69-B589DB4A443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740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EF237-BC2F-4126-BB69-B589DB4A443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29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&amp;ehk=3weqWkwsoIkENulL6sH1zA&amp;r=0&amp;pid=OfficeInsert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6221E70A-B27E-47C0-9A2E-E91C6B094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928815"/>
            <a:ext cx="4001315" cy="44707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6EDEE2-2AD3-448E-A7B0-08E5EF2F5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br>
              <a:rPr lang="en-US" altLang="ko-KR" sz="4800" dirty="0"/>
            </a:br>
            <a:r>
              <a:rPr lang="ko-KR" altLang="en-US" sz="4800" dirty="0"/>
              <a:t>열혈 </a:t>
            </a:r>
            <a:r>
              <a:rPr lang="en-US" altLang="ko-KR" sz="4800" dirty="0"/>
              <a:t>Java </a:t>
            </a:r>
            <a:r>
              <a:rPr lang="ko-KR" altLang="en-US" sz="4800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7A0097-7FBD-432D-95C1-506733CF9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7071" y="4455621"/>
            <a:ext cx="6112029" cy="1238616"/>
          </a:xfrm>
        </p:spPr>
        <p:txBody>
          <a:bodyPr>
            <a:normAutofit/>
          </a:bodyPr>
          <a:lstStyle/>
          <a:p>
            <a:r>
              <a:rPr lang="en-US" altLang="ko-KR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Chapter 22. </a:t>
            </a:r>
            <a:r>
              <a:rPr lang="ko-KR" altLang="en-US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제네릭 </a:t>
            </a:r>
            <a:r>
              <a:rPr lang="en-US" altLang="ko-KR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2</a:t>
            </a:r>
            <a:endParaRPr lang="en-US" altLang="ko-KR" sz="2100" b="1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042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하한 제한된 와일드카드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(Lower-Bounded Wildcards)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348EE78A-A525-4BC0-972C-D3E31B233F65}"/>
              </a:ext>
            </a:extLst>
          </p:cNvPr>
          <p:cNvSpPr/>
          <p:nvPr/>
        </p:nvSpPr>
        <p:spPr>
          <a:xfrm>
            <a:off x="1193531" y="2121212"/>
            <a:ext cx="8268521" cy="1412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peekBox(Box&lt;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? super Integer</a:t>
            </a:r>
            <a:r>
              <a:rPr lang="en-US" altLang="ko-KR" sz="1500" dirty="0">
                <a:latin typeface="Consolas" panose="020B0609020204030204" pitchFamily="49" charset="0"/>
              </a:rPr>
              <a:t>&gt; box) {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System.out.println(box);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44A064-16DC-4231-BBB6-F74242D2186E}"/>
              </a:ext>
            </a:extLst>
          </p:cNvPr>
          <p:cNvSpPr/>
          <p:nvPr/>
        </p:nvSpPr>
        <p:spPr>
          <a:xfrm>
            <a:off x="1193531" y="3799371"/>
            <a:ext cx="10043651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box</a:t>
            </a:r>
            <a:r>
              <a:rPr lang="ko-KR" altLang="en-US" sz="1500" dirty="0">
                <a:latin typeface="Consolas" panose="020B0609020204030204" pitchFamily="49" charset="0"/>
              </a:rPr>
              <a:t>는 </a:t>
            </a:r>
            <a:r>
              <a:rPr lang="en-US" altLang="ko-KR" sz="1500" dirty="0">
                <a:latin typeface="Consolas" panose="020B0609020204030204" pitchFamily="49" charset="0"/>
              </a:rPr>
              <a:t>Box&lt;T&gt; </a:t>
            </a:r>
            <a:r>
              <a:rPr lang="ko-KR" altLang="en-US" sz="1500" dirty="0">
                <a:latin typeface="Consolas" panose="020B0609020204030204" pitchFamily="49" charset="0"/>
              </a:rPr>
              <a:t>인스턴스의</a:t>
            </a:r>
            <a:r>
              <a:rPr lang="en-US" altLang="ko-KR" sz="1500" dirty="0">
                <a:latin typeface="Consolas" panose="020B0609020204030204" pitchFamily="49" charset="0"/>
              </a:rPr>
              <a:t> </a:t>
            </a:r>
            <a:r>
              <a:rPr lang="ko-KR" altLang="en-US" sz="1500" dirty="0">
                <a:latin typeface="Consolas" panose="020B0609020204030204" pitchFamily="49" charset="0"/>
              </a:rPr>
              <a:t>참조 값을 전달받는 매개변수이다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 → 단 전달되는 인스턴스의 </a:t>
            </a:r>
            <a:r>
              <a:rPr lang="en-US" altLang="ko-KR" sz="1500" dirty="0">
                <a:latin typeface="Consolas" panose="020B0609020204030204" pitchFamily="49" charset="0"/>
              </a:rPr>
              <a:t>T</a:t>
            </a:r>
            <a:r>
              <a:rPr lang="ko-KR" altLang="en-US" sz="1500" dirty="0">
                <a:latin typeface="Consolas" panose="020B0609020204030204" pitchFamily="49" charset="0"/>
              </a:rPr>
              <a:t>는 </a:t>
            </a:r>
            <a:r>
              <a:rPr lang="en-US" altLang="ko-KR" sz="1500" dirty="0">
                <a:latin typeface="Consolas" panose="020B0609020204030204" pitchFamily="49" charset="0"/>
              </a:rPr>
              <a:t>Integer </a:t>
            </a:r>
            <a:r>
              <a:rPr lang="ko-KR" altLang="en-US" sz="1500" dirty="0">
                <a:latin typeface="Consolas" panose="020B0609020204030204" pitchFamily="49" charset="0"/>
              </a:rPr>
              <a:t>또는 </a:t>
            </a:r>
            <a:r>
              <a:rPr lang="en-US" altLang="ko-KR" sz="1500" dirty="0">
                <a:latin typeface="Consolas" panose="020B0609020204030204" pitchFamily="49" charset="0"/>
              </a:rPr>
              <a:t>Integer</a:t>
            </a:r>
            <a:r>
              <a:rPr lang="ko-KR" altLang="en-US" sz="1500" dirty="0">
                <a:latin typeface="Consolas" panose="020B0609020204030204" pitchFamily="49" charset="0"/>
              </a:rPr>
              <a:t>가 상속하는 클래스이어야 함</a:t>
            </a: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ko-KR" altLang="en-US" sz="1500" dirty="0">
                <a:latin typeface="Consolas" panose="020B0609020204030204" pitchFamily="49" charset="0"/>
              </a:rPr>
              <a:t>즉 위 메소드의 인자로 전달 가능한 인스턴스는 </a:t>
            </a:r>
            <a:r>
              <a:rPr lang="en-US" altLang="ko-KR" sz="1500" dirty="0">
                <a:latin typeface="Consolas" panose="020B0609020204030204" pitchFamily="49" charset="0"/>
              </a:rPr>
              <a:t>Box&lt;Integer&gt;, Box&lt;Number&gt;, Box&lt;Object&gt;</a:t>
            </a:r>
            <a:r>
              <a:rPr lang="ko-KR" altLang="en-US" sz="1500" dirty="0">
                <a:latin typeface="Consolas" panose="020B0609020204030204" pitchFamily="49" charset="0"/>
              </a:rPr>
              <a:t>으로 제한됨</a:t>
            </a:r>
          </a:p>
        </p:txBody>
      </p:sp>
    </p:spTree>
    <p:extLst>
      <p:ext uri="{BB962C8B-B14F-4D97-AF65-F5344CB8AC3E}">
        <p14:creationId xmlns:p14="http://schemas.microsoft.com/office/powerpoint/2010/main" val="3954348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와일드카드 제한의 이유 설명을 위한 도입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077C34-8D61-4060-858B-3A5F5380B82D}"/>
              </a:ext>
            </a:extLst>
          </p:cNvPr>
          <p:cNvSpPr/>
          <p:nvPr/>
        </p:nvSpPr>
        <p:spPr>
          <a:xfrm>
            <a:off x="1193531" y="1622071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class Box&lt;T&gt;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private T ob;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void set(T o) { ob = o;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T get() { return ob;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class Toy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String toString() { return "I am a Toy";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class BoxHandler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static void outBox(Box&lt;Toy&gt; box)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Toy t = </a:t>
            </a:r>
            <a:r>
              <a:rPr lang="en-US" altLang="ko-KR" sz="1400" dirty="0" err="1">
                <a:latin typeface="Consolas" panose="020B0609020204030204" pitchFamily="49" charset="0"/>
              </a:rPr>
              <a:t>box.get</a:t>
            </a:r>
            <a:r>
              <a:rPr lang="en-US" altLang="ko-KR" sz="1400" dirty="0">
                <a:latin typeface="Consolas" panose="020B0609020204030204" pitchFamily="49" charset="0"/>
              </a:rPr>
              <a:t>();    // </a:t>
            </a:r>
            <a:r>
              <a:rPr lang="ko-KR" altLang="en-US" sz="1400" dirty="0">
                <a:latin typeface="Consolas" panose="020B0609020204030204" pitchFamily="49" charset="0"/>
              </a:rPr>
              <a:t>상자에서 꺼내기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de-DE" altLang="ko-KR" sz="1400" dirty="0">
                <a:latin typeface="Consolas" panose="020B0609020204030204" pitchFamily="49" charset="0"/>
              </a:rPr>
              <a:t>System.out.println(t);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static void inBox(Box&lt;Toy&gt; box, Toy n)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box.set</a:t>
            </a:r>
            <a:r>
              <a:rPr lang="en-US" altLang="ko-KR" sz="1400" dirty="0">
                <a:latin typeface="Consolas" panose="020B0609020204030204" pitchFamily="49" charset="0"/>
              </a:rPr>
              <a:t>(n);    // </a:t>
            </a:r>
            <a:r>
              <a:rPr lang="ko-KR" altLang="en-US" sz="1400" dirty="0">
                <a:latin typeface="Consolas" panose="020B0609020204030204" pitchFamily="49" charset="0"/>
              </a:rPr>
              <a:t>상자에 넣기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31281B-771F-47E7-A9A5-2FD3053FFC5E}"/>
              </a:ext>
            </a:extLst>
          </p:cNvPr>
          <p:cNvSpPr/>
          <p:nvPr/>
        </p:nvSpPr>
        <p:spPr>
          <a:xfrm>
            <a:off x="6636689" y="3949002"/>
            <a:ext cx="555531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public static void outBox(Box&lt;Toy&gt; box) {</a:t>
            </a:r>
          </a:p>
          <a:p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box.get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();   // 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꺼내는 것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! OK!</a:t>
            </a:r>
          </a:p>
          <a:p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box.set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(new Toy());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넣는 것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! 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이것도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OK!</a:t>
            </a:r>
          </a:p>
          <a:p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E36BF86-A04A-4ECB-9233-EEDC24F20F6B}"/>
              </a:ext>
            </a:extLst>
          </p:cNvPr>
          <p:cNvSpPr/>
          <p:nvPr/>
        </p:nvSpPr>
        <p:spPr>
          <a:xfrm>
            <a:off x="6636689" y="5069169"/>
            <a:ext cx="555531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public static void inBox(Box&lt;Toy&gt; box, Toy n) {</a:t>
            </a:r>
          </a:p>
          <a:p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box.set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(n);   // 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넣는 것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! OK!</a:t>
            </a:r>
          </a:p>
          <a:p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Toy 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myToy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box.get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꺼내는 것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! 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이것도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OK!</a:t>
            </a:r>
          </a:p>
          <a:p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DCD58CB-11C7-4F87-9CE7-6C76B055AD01}"/>
              </a:ext>
            </a:extLst>
          </p:cNvPr>
          <p:cNvSpPr/>
          <p:nvPr/>
        </p:nvSpPr>
        <p:spPr>
          <a:xfrm>
            <a:off x="6596933" y="3364982"/>
            <a:ext cx="5512905" cy="486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아래의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오류 상황에서 컴파일 오류가 발생하지 않는다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!</a:t>
            </a:r>
            <a:endParaRPr lang="ko-KR" altLang="en-US" sz="15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295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상한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제한의 목적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4F15A8D-42D4-46F6-9978-31DAE0C594B2}"/>
              </a:ext>
            </a:extLst>
          </p:cNvPr>
          <p:cNvSpPr/>
          <p:nvPr/>
        </p:nvSpPr>
        <p:spPr>
          <a:xfrm>
            <a:off x="1193531" y="1802440"/>
            <a:ext cx="7711930" cy="3926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Box&lt;T&gt;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private T ob;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void set(T o) { ob = o; }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T get() { return ob; }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. . . 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outBox(Box&lt;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? extends Toy</a:t>
            </a:r>
            <a:r>
              <a:rPr lang="en-US" altLang="ko-KR" sz="1500" dirty="0">
                <a:latin typeface="Consolas" panose="020B0609020204030204" pitchFamily="49" charset="0"/>
              </a:rPr>
              <a:t>&gt; box)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box.get</a:t>
            </a:r>
            <a:r>
              <a:rPr lang="en-US" altLang="ko-KR" sz="1500" dirty="0">
                <a:latin typeface="Consolas" panose="020B0609020204030204" pitchFamily="49" charset="0"/>
              </a:rPr>
              <a:t>();   // </a:t>
            </a:r>
            <a:r>
              <a:rPr lang="ko-KR" altLang="en-US" sz="1500" dirty="0">
                <a:latin typeface="Consolas" panose="020B0609020204030204" pitchFamily="49" charset="0"/>
              </a:rPr>
              <a:t>꺼내는 것</a:t>
            </a:r>
            <a:r>
              <a:rPr lang="en-US" altLang="ko-KR" sz="1500" dirty="0">
                <a:latin typeface="Consolas" panose="020B0609020204030204" pitchFamily="49" charset="0"/>
              </a:rPr>
              <a:t>! OK!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box.set</a:t>
            </a:r>
            <a:r>
              <a:rPr lang="en-US" altLang="ko-KR" sz="1500" dirty="0">
                <a:latin typeface="Consolas" panose="020B0609020204030204" pitchFamily="49" charset="0"/>
              </a:rPr>
              <a:t>(new Toy());   // </a:t>
            </a:r>
            <a:r>
              <a:rPr lang="ko-KR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넣는 것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! ERROR!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A0173C1-1CBC-41A4-8205-60FCE23F54F4}"/>
              </a:ext>
            </a:extLst>
          </p:cNvPr>
          <p:cNvSpPr/>
          <p:nvPr/>
        </p:nvSpPr>
        <p:spPr>
          <a:xfrm>
            <a:off x="6440556" y="2549244"/>
            <a:ext cx="5194852" cy="702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Car extends Toy {...}    // </a:t>
            </a:r>
            <a:r>
              <a:rPr lang="ko-KR" altLang="en-US" sz="1400" dirty="0">
                <a:latin typeface="Consolas" panose="020B0609020204030204" pitchFamily="49" charset="0"/>
              </a:rPr>
              <a:t>자동차 장난감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Robot extends Toy {...}    // </a:t>
            </a:r>
            <a:r>
              <a:rPr lang="ko-KR" altLang="en-US" sz="1400" dirty="0">
                <a:latin typeface="Consolas" panose="020B0609020204030204" pitchFamily="49" charset="0"/>
              </a:rPr>
              <a:t>로봇 장난감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FFC7FA-5FD9-49D5-B1D6-3D1D0587322E}"/>
              </a:ext>
            </a:extLst>
          </p:cNvPr>
          <p:cNvSpPr/>
          <p:nvPr/>
        </p:nvSpPr>
        <p:spPr>
          <a:xfrm>
            <a:off x="3366053" y="3929794"/>
            <a:ext cx="719593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Box&lt;Car&gt;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또는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Box&lt;Robot&gt;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인스턴스가 인자로 전달될 수 있다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  <a:endParaRPr lang="ko-KR" altLang="en-US" sz="15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C7A7A4-2B62-4E89-8BC6-00F967D32AC3}"/>
              </a:ext>
            </a:extLst>
          </p:cNvPr>
          <p:cNvSpPr/>
          <p:nvPr/>
        </p:nvSpPr>
        <p:spPr>
          <a:xfrm>
            <a:off x="6380922" y="5456815"/>
            <a:ext cx="5049078" cy="747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highlight>
                  <a:srgbClr val="FFFF00"/>
                </a:highlight>
                <a:latin typeface="Consolas" panose="020B0609020204030204" pitchFamily="49" charset="0"/>
              </a:rPr>
              <a:t>다음과 같이 정리하자</a:t>
            </a:r>
            <a:r>
              <a:rPr lang="en-US" altLang="ko-KR" sz="1500" dirty="0">
                <a:highlight>
                  <a:srgbClr val="FFFF00"/>
                </a:highlight>
                <a:latin typeface="Consolas" panose="020B0609020204030204" pitchFamily="49" charset="0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highlight>
                  <a:srgbClr val="FFFF00"/>
                </a:highlight>
                <a:latin typeface="Consolas" panose="020B0609020204030204" pitchFamily="49" charset="0"/>
              </a:rPr>
              <a:t>   Box&lt;</a:t>
            </a:r>
            <a:r>
              <a:rPr lang="en-US" altLang="ko-KR" sz="15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? extends Toy</a:t>
            </a:r>
            <a:r>
              <a:rPr lang="en-US" altLang="ko-KR" sz="1500" dirty="0">
                <a:highlight>
                  <a:srgbClr val="FFFF00"/>
                </a:highlight>
                <a:latin typeface="Consolas" panose="020B0609020204030204" pitchFamily="49" charset="0"/>
              </a:rPr>
              <a:t>&gt; box </a:t>
            </a:r>
            <a:r>
              <a:rPr lang="ko-KR" altLang="en-US" sz="1500" dirty="0">
                <a:highlight>
                  <a:srgbClr val="FFFF00"/>
                </a:highlight>
                <a:latin typeface="Consolas" panose="020B0609020204030204" pitchFamily="49" charset="0"/>
              </a:rPr>
              <a:t>대상으로 넣는 것 불가</a:t>
            </a:r>
            <a:r>
              <a:rPr lang="en-US" altLang="ko-KR" sz="1500" dirty="0">
                <a:highlight>
                  <a:srgbClr val="FFFF00"/>
                </a:highlight>
                <a:latin typeface="Consolas" panose="020B0609020204030204" pitchFamily="49" charset="0"/>
              </a:rPr>
              <a:t>!</a:t>
            </a:r>
            <a:endParaRPr lang="ko-KR" altLang="en-US" sz="15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07543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상한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제한의 결과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2BCF3F9-E83F-4FF3-9A62-F726A1293BBA}"/>
              </a:ext>
            </a:extLst>
          </p:cNvPr>
          <p:cNvSpPr/>
          <p:nvPr/>
        </p:nvSpPr>
        <p:spPr>
          <a:xfrm>
            <a:off x="1193531" y="1847505"/>
            <a:ext cx="606866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class BoxHandler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static void outBox(Box&lt;Toy&gt; box)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Toy t = </a:t>
            </a:r>
            <a:r>
              <a:rPr lang="en-US" altLang="ko-KR" sz="1400" dirty="0" err="1">
                <a:latin typeface="Consolas" panose="020B0609020204030204" pitchFamily="49" charset="0"/>
              </a:rPr>
              <a:t>box.get</a:t>
            </a:r>
            <a:r>
              <a:rPr lang="en-US" altLang="ko-KR" sz="1400" dirty="0">
                <a:latin typeface="Consolas" panose="020B0609020204030204" pitchFamily="49" charset="0"/>
              </a:rPr>
              <a:t>();    // </a:t>
            </a:r>
            <a:r>
              <a:rPr lang="ko-KR" altLang="en-US" sz="1400" dirty="0">
                <a:latin typeface="Consolas" panose="020B0609020204030204" pitchFamily="49" charset="0"/>
              </a:rPr>
              <a:t>상자에서 꺼내기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de-DE" altLang="ko-KR" sz="1400" dirty="0">
                <a:latin typeface="Consolas" panose="020B0609020204030204" pitchFamily="49" charset="0"/>
              </a:rPr>
              <a:t>System.out.println(t);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static void inBox(Box&lt;Toy&gt; box, Toy n)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box.set</a:t>
            </a:r>
            <a:r>
              <a:rPr lang="en-US" altLang="ko-KR" sz="1400" dirty="0">
                <a:latin typeface="Consolas" panose="020B0609020204030204" pitchFamily="49" charset="0"/>
              </a:rPr>
              <a:t>(n);    // </a:t>
            </a:r>
            <a:r>
              <a:rPr lang="ko-KR" altLang="en-US" sz="1400" dirty="0">
                <a:latin typeface="Consolas" panose="020B0609020204030204" pitchFamily="49" charset="0"/>
              </a:rPr>
              <a:t>상자에 넣기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0EB226-40D1-4F06-9F56-9FBF7F0B9068}"/>
              </a:ext>
            </a:extLst>
          </p:cNvPr>
          <p:cNvSpPr/>
          <p:nvPr/>
        </p:nvSpPr>
        <p:spPr>
          <a:xfrm>
            <a:off x="5490375" y="3973588"/>
            <a:ext cx="615563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class BoxHandler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static void outBox(Box&lt;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? extends Toy</a:t>
            </a:r>
            <a:r>
              <a:rPr lang="en-US" altLang="ko-KR" sz="1400" dirty="0">
                <a:latin typeface="Consolas" panose="020B0609020204030204" pitchFamily="49" charset="0"/>
              </a:rPr>
              <a:t>&gt; box)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Toy t = </a:t>
            </a:r>
            <a:r>
              <a:rPr lang="en-US" altLang="ko-KR" sz="1400" dirty="0" err="1">
                <a:latin typeface="Consolas" panose="020B0609020204030204" pitchFamily="49" charset="0"/>
              </a:rPr>
              <a:t>box.get</a:t>
            </a:r>
            <a:r>
              <a:rPr lang="en-US" altLang="ko-KR" sz="1400" dirty="0">
                <a:latin typeface="Consolas" panose="020B0609020204030204" pitchFamily="49" charset="0"/>
              </a:rPr>
              <a:t>();    // </a:t>
            </a:r>
            <a:r>
              <a:rPr lang="ko-KR" altLang="en-US" sz="1400" dirty="0">
                <a:latin typeface="Consolas" panose="020B0609020204030204" pitchFamily="49" charset="0"/>
              </a:rPr>
              <a:t>상자에서 꺼내기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de-DE" altLang="ko-KR" sz="1400" dirty="0">
                <a:latin typeface="Consolas" panose="020B0609020204030204" pitchFamily="49" charset="0"/>
              </a:rPr>
              <a:t>System.out.println(t);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static void inBox(Box&lt;Toy&gt; box, Toy n)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box.set</a:t>
            </a:r>
            <a:r>
              <a:rPr lang="en-US" altLang="ko-KR" sz="1400" dirty="0">
                <a:latin typeface="Consolas" panose="020B0609020204030204" pitchFamily="49" charset="0"/>
              </a:rPr>
              <a:t>(n);    // </a:t>
            </a:r>
            <a:r>
              <a:rPr lang="ko-KR" altLang="en-US" sz="1400" dirty="0">
                <a:latin typeface="Consolas" panose="020B0609020204030204" pitchFamily="49" charset="0"/>
              </a:rPr>
              <a:t>상자에 넣기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35CBD14-A159-4ABA-989E-762F3E85B5EF}"/>
              </a:ext>
            </a:extLst>
          </p:cNvPr>
          <p:cNvSpPr/>
          <p:nvPr/>
        </p:nvSpPr>
        <p:spPr>
          <a:xfrm>
            <a:off x="1193531" y="1583731"/>
            <a:ext cx="620118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코드의 수준이 다음에서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...</a:t>
            </a:r>
            <a:endParaRPr lang="ko-KR" altLang="en-US" sz="15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7FE626-059A-4FF4-BD05-85A9A9589008}"/>
              </a:ext>
            </a:extLst>
          </p:cNvPr>
          <p:cNvSpPr/>
          <p:nvPr/>
        </p:nvSpPr>
        <p:spPr>
          <a:xfrm>
            <a:off x="5486400" y="3650423"/>
            <a:ext cx="596347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다음 수준으로 높아졌다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  <a:endParaRPr lang="ko-KR" altLang="en-US" sz="15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743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>
                <a:solidFill>
                  <a:schemeClr val="tx1">
                    <a:lumMod val="75000"/>
                    <a:lumOff val="25000"/>
                  </a:schemeClr>
                </a:solidFill>
              </a:rPr>
              <a:t>하한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제한의 목적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4A268B7C-D98C-44AB-A125-21CD95B7129B}"/>
              </a:ext>
            </a:extLst>
          </p:cNvPr>
          <p:cNvSpPr/>
          <p:nvPr/>
        </p:nvSpPr>
        <p:spPr>
          <a:xfrm>
            <a:off x="1193531" y="1802440"/>
            <a:ext cx="7711930" cy="3926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Box&lt;T&gt;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private T ob;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void set(T o) { ob = o; }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T get() { return ob; }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. . . 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inBox(Box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&lt;? super Toy&gt;</a:t>
            </a:r>
            <a:r>
              <a:rPr lang="en-US" altLang="ko-KR" sz="1500" dirty="0">
                <a:latin typeface="Consolas" panose="020B0609020204030204" pitchFamily="49" charset="0"/>
              </a:rPr>
              <a:t> box, Toy n)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box.set</a:t>
            </a:r>
            <a:r>
              <a:rPr lang="en-US" altLang="ko-KR" sz="1500" dirty="0">
                <a:latin typeface="Consolas" panose="020B0609020204030204" pitchFamily="49" charset="0"/>
              </a:rPr>
              <a:t>(n);   // </a:t>
            </a:r>
            <a:r>
              <a:rPr lang="ko-KR" altLang="en-US" sz="1500" dirty="0">
                <a:latin typeface="Consolas" panose="020B0609020204030204" pitchFamily="49" charset="0"/>
              </a:rPr>
              <a:t>넣는 것</a:t>
            </a:r>
            <a:r>
              <a:rPr lang="en-US" altLang="ko-KR" sz="1500" dirty="0">
                <a:latin typeface="Consolas" panose="020B0609020204030204" pitchFamily="49" charset="0"/>
              </a:rPr>
              <a:t>! OK!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Toy </a:t>
            </a:r>
            <a:r>
              <a:rPr lang="en-US" altLang="ko-KR" sz="1500" dirty="0" err="1">
                <a:latin typeface="Consolas" panose="020B0609020204030204" pitchFamily="49" charset="0"/>
              </a:rPr>
              <a:t>myToy</a:t>
            </a:r>
            <a:r>
              <a:rPr lang="en-US" altLang="ko-KR" sz="1500" dirty="0">
                <a:latin typeface="Consolas" panose="020B0609020204030204" pitchFamily="49" charset="0"/>
              </a:rPr>
              <a:t> = </a:t>
            </a:r>
            <a:r>
              <a:rPr lang="en-US" altLang="ko-KR" sz="1500" dirty="0" err="1">
                <a:latin typeface="Consolas" panose="020B0609020204030204" pitchFamily="49" charset="0"/>
              </a:rPr>
              <a:t>box.get</a:t>
            </a:r>
            <a:r>
              <a:rPr lang="en-US" altLang="ko-KR" sz="1500" dirty="0">
                <a:latin typeface="Consolas" panose="020B0609020204030204" pitchFamily="49" charset="0"/>
              </a:rPr>
              <a:t>();   // </a:t>
            </a:r>
            <a:r>
              <a:rPr lang="ko-KR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꺼내는 것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! Error!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3740799-0223-4F93-8A12-799DF20DB71E}"/>
              </a:ext>
            </a:extLst>
          </p:cNvPr>
          <p:cNvSpPr/>
          <p:nvPr/>
        </p:nvSpPr>
        <p:spPr>
          <a:xfrm>
            <a:off x="6440556" y="2549244"/>
            <a:ext cx="5194852" cy="704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Plastic {...}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Toy extends Plastic {...}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DD567E-F10B-4031-9061-43B7248C0CBE}"/>
              </a:ext>
            </a:extLst>
          </p:cNvPr>
          <p:cNvSpPr/>
          <p:nvPr/>
        </p:nvSpPr>
        <p:spPr>
          <a:xfrm>
            <a:off x="3366053" y="3929794"/>
            <a:ext cx="719593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Box&lt;Toy&gt;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또는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Box&lt;Plastic&gt;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인스턴스가 인자로 전달될 수 있다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  <a:endParaRPr lang="ko-KR" altLang="en-US" sz="15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A9B8C9-0503-4F33-9948-F057B69541CC}"/>
              </a:ext>
            </a:extLst>
          </p:cNvPr>
          <p:cNvSpPr/>
          <p:nvPr/>
        </p:nvSpPr>
        <p:spPr>
          <a:xfrm>
            <a:off x="6380922" y="5456815"/>
            <a:ext cx="5049078" cy="747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highlight>
                  <a:srgbClr val="FFFF00"/>
                </a:highlight>
                <a:latin typeface="Consolas" panose="020B0609020204030204" pitchFamily="49" charset="0"/>
              </a:rPr>
              <a:t>다음과 같이 정리하자</a:t>
            </a:r>
            <a:r>
              <a:rPr lang="en-US" altLang="ko-KR" sz="1500" dirty="0">
                <a:highlight>
                  <a:srgbClr val="FFFF00"/>
                </a:highlight>
                <a:latin typeface="Consolas" panose="020B0609020204030204" pitchFamily="49" charset="0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highlight>
                  <a:srgbClr val="FFFF00"/>
                </a:highlight>
                <a:latin typeface="Consolas" panose="020B0609020204030204" pitchFamily="49" charset="0"/>
              </a:rPr>
              <a:t>   Box&lt;</a:t>
            </a:r>
            <a:r>
              <a:rPr lang="en-US" altLang="ko-KR" sz="15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? super Toy</a:t>
            </a:r>
            <a:r>
              <a:rPr lang="en-US" altLang="ko-KR" sz="1500" dirty="0">
                <a:highlight>
                  <a:srgbClr val="FFFF00"/>
                </a:highlight>
                <a:latin typeface="Consolas" panose="020B0609020204030204" pitchFamily="49" charset="0"/>
              </a:rPr>
              <a:t>&gt; box </a:t>
            </a:r>
            <a:r>
              <a:rPr lang="ko-KR" altLang="en-US" sz="1500" dirty="0">
                <a:highlight>
                  <a:srgbClr val="FFFF00"/>
                </a:highlight>
                <a:latin typeface="Consolas" panose="020B0609020204030204" pitchFamily="49" charset="0"/>
              </a:rPr>
              <a:t>대상으로 꺼내는 것 불가</a:t>
            </a:r>
            <a:r>
              <a:rPr lang="en-US" altLang="ko-KR" sz="1500" dirty="0">
                <a:highlight>
                  <a:srgbClr val="FFFF00"/>
                </a:highlight>
                <a:latin typeface="Consolas" panose="020B0609020204030204" pitchFamily="49" charset="0"/>
              </a:rPr>
              <a:t>!</a:t>
            </a:r>
            <a:endParaRPr lang="ko-KR" altLang="en-US" sz="15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24996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하한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제한의 결과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0EB226-40D1-4F06-9F56-9FBF7F0B9068}"/>
              </a:ext>
            </a:extLst>
          </p:cNvPr>
          <p:cNvSpPr/>
          <p:nvPr/>
        </p:nvSpPr>
        <p:spPr>
          <a:xfrm>
            <a:off x="5490375" y="3973588"/>
            <a:ext cx="615563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class BoxHandler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static void outBox(Box&lt;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? extends Toy</a:t>
            </a:r>
            <a:r>
              <a:rPr lang="en-US" altLang="ko-KR" sz="1400" dirty="0">
                <a:latin typeface="Consolas" panose="020B0609020204030204" pitchFamily="49" charset="0"/>
              </a:rPr>
              <a:t>&gt; box)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Toy t = </a:t>
            </a:r>
            <a:r>
              <a:rPr lang="en-US" altLang="ko-KR" sz="1400" dirty="0" err="1">
                <a:latin typeface="Consolas" panose="020B0609020204030204" pitchFamily="49" charset="0"/>
              </a:rPr>
              <a:t>box.get</a:t>
            </a:r>
            <a:r>
              <a:rPr lang="en-US" altLang="ko-KR" sz="1400" dirty="0">
                <a:latin typeface="Consolas" panose="020B0609020204030204" pitchFamily="49" charset="0"/>
              </a:rPr>
              <a:t>();    // </a:t>
            </a:r>
            <a:r>
              <a:rPr lang="ko-KR" altLang="en-US" sz="1400" dirty="0">
                <a:latin typeface="Consolas" panose="020B0609020204030204" pitchFamily="49" charset="0"/>
              </a:rPr>
              <a:t>상자에서 꺼내기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de-DE" altLang="ko-KR" sz="1400" dirty="0">
                <a:latin typeface="Consolas" panose="020B0609020204030204" pitchFamily="49" charset="0"/>
              </a:rPr>
              <a:t>System.out.println(t);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static void inBox(Box&lt;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? super Toy</a:t>
            </a:r>
            <a:r>
              <a:rPr lang="en-US" altLang="ko-KR" sz="1400" dirty="0">
                <a:latin typeface="Consolas" panose="020B0609020204030204" pitchFamily="49" charset="0"/>
              </a:rPr>
              <a:t>&gt; box, Toy n)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box.set</a:t>
            </a:r>
            <a:r>
              <a:rPr lang="en-US" altLang="ko-KR" sz="1400" dirty="0">
                <a:latin typeface="Consolas" panose="020B0609020204030204" pitchFamily="49" charset="0"/>
              </a:rPr>
              <a:t>(n);    // </a:t>
            </a:r>
            <a:r>
              <a:rPr lang="ko-KR" altLang="en-US" sz="1400" dirty="0">
                <a:latin typeface="Consolas" panose="020B0609020204030204" pitchFamily="49" charset="0"/>
              </a:rPr>
              <a:t>상자에 넣기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35CBD14-A159-4ABA-989E-762F3E85B5EF}"/>
              </a:ext>
            </a:extLst>
          </p:cNvPr>
          <p:cNvSpPr/>
          <p:nvPr/>
        </p:nvSpPr>
        <p:spPr>
          <a:xfrm>
            <a:off x="1193531" y="1583731"/>
            <a:ext cx="620118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코드의 수준이 다음에서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...</a:t>
            </a:r>
            <a:endParaRPr lang="ko-KR" altLang="en-US" sz="15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7FE626-059A-4FF4-BD05-85A9A9589008}"/>
              </a:ext>
            </a:extLst>
          </p:cNvPr>
          <p:cNvSpPr/>
          <p:nvPr/>
        </p:nvSpPr>
        <p:spPr>
          <a:xfrm>
            <a:off x="5486400" y="3650423"/>
            <a:ext cx="596347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다음 수준으로 높아졌다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  <a:endParaRPr lang="ko-KR" altLang="en-US" sz="15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127C6ED-70CE-4D37-A211-7DE53B9CB3B5}"/>
              </a:ext>
            </a:extLst>
          </p:cNvPr>
          <p:cNvSpPr/>
          <p:nvPr/>
        </p:nvSpPr>
        <p:spPr>
          <a:xfrm>
            <a:off x="1239078" y="1906896"/>
            <a:ext cx="615563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class BoxHandler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static void outBox(Box&lt;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? extends Toy</a:t>
            </a:r>
            <a:r>
              <a:rPr lang="en-US" altLang="ko-KR" sz="1400" dirty="0">
                <a:latin typeface="Consolas" panose="020B0609020204030204" pitchFamily="49" charset="0"/>
              </a:rPr>
              <a:t>&gt; box)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Toy t = </a:t>
            </a:r>
            <a:r>
              <a:rPr lang="en-US" altLang="ko-KR" sz="1400" dirty="0" err="1">
                <a:latin typeface="Consolas" panose="020B0609020204030204" pitchFamily="49" charset="0"/>
              </a:rPr>
              <a:t>box.get</a:t>
            </a:r>
            <a:r>
              <a:rPr lang="en-US" altLang="ko-KR" sz="1400" dirty="0">
                <a:latin typeface="Consolas" panose="020B0609020204030204" pitchFamily="49" charset="0"/>
              </a:rPr>
              <a:t>();    // </a:t>
            </a:r>
            <a:r>
              <a:rPr lang="ko-KR" altLang="en-US" sz="1400" dirty="0">
                <a:latin typeface="Consolas" panose="020B0609020204030204" pitchFamily="49" charset="0"/>
              </a:rPr>
              <a:t>상자에서 꺼내기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de-DE" altLang="ko-KR" sz="1400" dirty="0">
                <a:latin typeface="Consolas" panose="020B0609020204030204" pitchFamily="49" charset="0"/>
              </a:rPr>
              <a:t>System.out.println(t);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static void inBox(Box&lt;Toy&gt; box, Toy n)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box.set</a:t>
            </a:r>
            <a:r>
              <a:rPr lang="en-US" altLang="ko-KR" sz="1400" dirty="0">
                <a:latin typeface="Consolas" panose="020B0609020204030204" pitchFamily="49" charset="0"/>
              </a:rPr>
              <a:t>(n);    // </a:t>
            </a:r>
            <a:r>
              <a:rPr lang="ko-KR" altLang="en-US" sz="1400" dirty="0">
                <a:latin typeface="Consolas" panose="020B0609020204030204" pitchFamily="49" charset="0"/>
              </a:rPr>
              <a:t>상자에 넣기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949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상한 제한과 하한 제한의 좋은 예 하나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BAF99E-74B0-450C-8E6D-64679A648617}"/>
              </a:ext>
            </a:extLst>
          </p:cNvPr>
          <p:cNvSpPr/>
          <p:nvPr/>
        </p:nvSpPr>
        <p:spPr>
          <a:xfrm>
            <a:off x="1193531" y="1883251"/>
            <a:ext cx="936928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 err="1">
                <a:latin typeface="Consolas" panose="020B0609020204030204" pitchFamily="49" charset="0"/>
              </a:rPr>
              <a:t>BoxContentsMover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// from</a:t>
            </a:r>
            <a:r>
              <a:rPr lang="ko-KR" altLang="en-US" sz="1500" dirty="0">
                <a:latin typeface="Consolas" panose="020B0609020204030204" pitchFamily="49" charset="0"/>
              </a:rPr>
              <a:t>에 저장된 내용물을 </a:t>
            </a:r>
            <a:r>
              <a:rPr lang="en-US" altLang="ko-KR" sz="1500" dirty="0">
                <a:latin typeface="Consolas" panose="020B0609020204030204" pitchFamily="49" charset="0"/>
              </a:rPr>
              <a:t>to</a:t>
            </a:r>
            <a:r>
              <a:rPr lang="ko-KR" altLang="en-US" sz="1500" dirty="0">
                <a:latin typeface="Consolas" panose="020B0609020204030204" pitchFamily="49" charset="0"/>
              </a:rPr>
              <a:t>로 이동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static void </a:t>
            </a:r>
            <a:r>
              <a:rPr lang="en-US" altLang="ko-KR" sz="1500" dirty="0" err="1">
                <a:latin typeface="Consolas" panose="020B0609020204030204" pitchFamily="49" charset="0"/>
              </a:rPr>
              <a:t>moveBox</a:t>
            </a:r>
            <a:r>
              <a:rPr lang="en-US" altLang="ko-KR" sz="1500" dirty="0">
                <a:latin typeface="Consolas" panose="020B0609020204030204" pitchFamily="49" charset="0"/>
              </a:rPr>
              <a:t>(Box&lt;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? super Toy</a:t>
            </a:r>
            <a:r>
              <a:rPr lang="en-US" altLang="ko-KR" sz="1500" dirty="0">
                <a:latin typeface="Consolas" panose="020B0609020204030204" pitchFamily="49" charset="0"/>
              </a:rPr>
              <a:t>&gt; to, Box&lt;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? extends Toy</a:t>
            </a:r>
            <a:r>
              <a:rPr lang="en-US" altLang="ko-KR" sz="1500" dirty="0">
                <a:latin typeface="Consolas" panose="020B0609020204030204" pitchFamily="49" charset="0"/>
              </a:rPr>
              <a:t>&gt; from) {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latin typeface="Consolas" panose="020B0609020204030204" pitchFamily="49" charset="0"/>
              </a:rPr>
              <a:t>to.set</a:t>
            </a:r>
            <a:r>
              <a:rPr lang="en-US" altLang="ko-KR" sz="1500" dirty="0">
                <a:latin typeface="Consolas" panose="020B0609020204030204" pitchFamily="49" charset="0"/>
              </a:rPr>
              <a:t>(</a:t>
            </a:r>
            <a:r>
              <a:rPr lang="en-US" altLang="ko-KR" sz="1500" dirty="0" err="1">
                <a:latin typeface="Consolas" panose="020B0609020204030204" pitchFamily="49" charset="0"/>
              </a:rPr>
              <a:t>from.get</a:t>
            </a:r>
            <a:r>
              <a:rPr lang="en-US" altLang="ko-KR" sz="15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774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제한된 와일드카드 선언을 갖는 제네릭 메소드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도입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C510E08-DDB6-4B0B-8CEC-659F81F6829A}"/>
              </a:ext>
            </a:extLst>
          </p:cNvPr>
          <p:cNvSpPr/>
          <p:nvPr/>
        </p:nvSpPr>
        <p:spPr>
          <a:xfrm>
            <a:off x="1193531" y="1660557"/>
            <a:ext cx="6096000" cy="30008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BoxHandler 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static void outBox(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Box&lt;? extends Toy&gt;</a:t>
            </a:r>
            <a:r>
              <a:rPr lang="en-US" altLang="ko-KR" sz="1400" dirty="0">
                <a:latin typeface="Consolas" panose="020B0609020204030204" pitchFamily="49" charset="0"/>
              </a:rPr>
              <a:t> box) 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Toy t = </a:t>
            </a:r>
            <a:r>
              <a:rPr lang="en-US" altLang="ko-KR" sz="1400" dirty="0" err="1">
                <a:latin typeface="Consolas" panose="020B0609020204030204" pitchFamily="49" charset="0"/>
              </a:rPr>
              <a:t>box.get</a:t>
            </a:r>
            <a:r>
              <a:rPr lang="en-US" altLang="ko-KR" sz="1400" dirty="0">
                <a:latin typeface="Consolas" panose="020B0609020204030204" pitchFamily="49" charset="0"/>
              </a:rPr>
              <a:t>();   // </a:t>
            </a:r>
            <a:r>
              <a:rPr lang="ko-KR" altLang="en-US" sz="1400" dirty="0">
                <a:latin typeface="Consolas" panose="020B0609020204030204" pitchFamily="49" charset="0"/>
              </a:rPr>
              <a:t>상자에서 꺼내기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System.out.println(t);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static void inBox(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Box&lt;? super Toy&gt; box</a:t>
            </a:r>
            <a:r>
              <a:rPr lang="en-US" altLang="ko-KR" sz="1400" dirty="0">
                <a:latin typeface="Consolas" panose="020B0609020204030204" pitchFamily="49" charset="0"/>
              </a:rPr>
              <a:t>, Toy n) 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box.set</a:t>
            </a:r>
            <a:r>
              <a:rPr lang="en-US" altLang="ko-KR" sz="1400" dirty="0">
                <a:latin typeface="Consolas" panose="020B0609020204030204" pitchFamily="49" charset="0"/>
              </a:rPr>
              <a:t>(n);   // </a:t>
            </a:r>
            <a:r>
              <a:rPr lang="ko-KR" altLang="en-US" sz="1400" dirty="0">
                <a:latin typeface="Consolas" panose="020B0609020204030204" pitchFamily="49" charset="0"/>
              </a:rPr>
              <a:t>상자에 넣기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B7BE40E-1E60-4394-BA76-94CDACDF65BF}"/>
              </a:ext>
            </a:extLst>
          </p:cNvPr>
          <p:cNvSpPr/>
          <p:nvPr/>
        </p:nvSpPr>
        <p:spPr>
          <a:xfrm>
            <a:off x="1193531" y="4661378"/>
            <a:ext cx="10091224" cy="14098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위 클래스의 두 메소드는 사실상 </a:t>
            </a:r>
            <a:r>
              <a:rPr lang="en-US" altLang="ko-KR" sz="1500" dirty="0">
                <a:latin typeface="Consolas" panose="020B0609020204030204" pitchFamily="49" charset="0"/>
              </a:rPr>
              <a:t>Box&lt;Toy&gt; </a:t>
            </a:r>
            <a:r>
              <a:rPr lang="ko-KR" altLang="en-US" sz="1500" dirty="0">
                <a:latin typeface="Consolas" panose="020B0609020204030204" pitchFamily="49" charset="0"/>
              </a:rPr>
              <a:t>인스턴스를 대상으로 정의된 메소드이다</a:t>
            </a:r>
            <a:r>
              <a:rPr lang="en-US" altLang="ko-KR" sz="1500" dirty="0">
                <a:latin typeface="Consolas" panose="020B0609020204030204" pitchFamily="49" charset="0"/>
              </a:rPr>
              <a:t>!</a:t>
            </a: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따라서 </a:t>
            </a:r>
            <a:r>
              <a:rPr lang="en-US" altLang="ko-KR" sz="1500" dirty="0">
                <a:latin typeface="Consolas" panose="020B0609020204030204" pitchFamily="49" charset="0"/>
              </a:rPr>
              <a:t>Toy</a:t>
            </a:r>
            <a:r>
              <a:rPr lang="ko-KR" altLang="en-US" sz="1500" dirty="0">
                <a:latin typeface="Consolas" panose="020B0609020204030204" pitchFamily="49" charset="0"/>
              </a:rPr>
              <a:t>와 전혀 관계 없는 </a:t>
            </a:r>
            <a:r>
              <a:rPr lang="en-US" altLang="ko-KR" sz="1500" dirty="0">
                <a:latin typeface="Consolas" panose="020B0609020204030204" pitchFamily="49" charset="0"/>
              </a:rPr>
              <a:t>Robot </a:t>
            </a:r>
            <a:r>
              <a:rPr lang="ko-KR" altLang="en-US" sz="1500" dirty="0">
                <a:latin typeface="Consolas" panose="020B0609020204030204" pitchFamily="49" charset="0"/>
              </a:rPr>
              <a:t>클래스가 존재하는 상황에서 </a:t>
            </a:r>
            <a:r>
              <a:rPr lang="en-US" altLang="ko-KR" sz="1500" dirty="0">
                <a:latin typeface="Consolas" panose="020B0609020204030204" pitchFamily="49" charset="0"/>
              </a:rPr>
              <a:t>Box&lt;Robt&gt;</a:t>
            </a:r>
            <a:r>
              <a:rPr lang="ko-KR" altLang="en-US" sz="1500" dirty="0">
                <a:latin typeface="Consolas" panose="020B0609020204030204" pitchFamily="49" charset="0"/>
              </a:rPr>
              <a:t>을 대상으로는 동작하지 않는다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그렇다면 이 상황에서 메소드 오버로딩이 가능할까</a:t>
            </a:r>
            <a:r>
              <a:rPr lang="en-US" altLang="ko-KR" sz="1500" dirty="0">
                <a:latin typeface="Consolas" panose="020B0609020204030204" pitchFamily="49" charset="0"/>
              </a:rPr>
              <a:t>? </a:t>
            </a:r>
            <a:r>
              <a:rPr lang="ko-KR" altLang="en-US" sz="1500" dirty="0" err="1">
                <a:latin typeface="Consolas" panose="020B0609020204030204" pitchFamily="49" charset="0"/>
              </a:rPr>
              <a:t>ㄴㄴ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80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다음 형태로 메소드 오버로딩 불가능하다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2327390-E48B-4DD1-926E-CDDB6162B82E}"/>
              </a:ext>
            </a:extLst>
          </p:cNvPr>
          <p:cNvSpPr/>
          <p:nvPr/>
        </p:nvSpPr>
        <p:spPr>
          <a:xfrm>
            <a:off x="1193531" y="1608845"/>
            <a:ext cx="7950469" cy="3208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BoxHandler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// </a:t>
            </a:r>
            <a:r>
              <a:rPr lang="ko-KR" altLang="en-US" sz="1500" dirty="0">
                <a:latin typeface="Consolas" panose="020B0609020204030204" pitchFamily="49" charset="0"/>
              </a:rPr>
              <a:t>다음 두 메소드는 </a:t>
            </a:r>
            <a:r>
              <a:rPr lang="ko-KR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오버로딩 인정 안됨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static void outBox(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Box&lt;? extends Toy&gt; box</a:t>
            </a:r>
            <a:r>
              <a:rPr lang="en-US" altLang="ko-KR" sz="1500" dirty="0">
                <a:latin typeface="Consolas" panose="020B0609020204030204" pitchFamily="49" charset="0"/>
              </a:rPr>
              <a:t>) {...}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static void outBox(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Box&lt;? extends Robot&gt; box</a:t>
            </a:r>
            <a:r>
              <a:rPr lang="en-US" altLang="ko-KR" sz="1500" dirty="0">
                <a:latin typeface="Consolas" panose="020B0609020204030204" pitchFamily="49" charset="0"/>
              </a:rPr>
              <a:t>) {...}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// </a:t>
            </a:r>
            <a:r>
              <a:rPr lang="ko-KR" altLang="en-US" sz="1500" dirty="0">
                <a:latin typeface="Consolas" panose="020B0609020204030204" pitchFamily="49" charset="0"/>
              </a:rPr>
              <a:t>다음 두 메소드는 두 번째 매개변수로 인해 오버로딩 인정 됨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static void inBox(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Box&lt;? super Toy&gt; box</a:t>
            </a:r>
            <a:r>
              <a:rPr lang="en-US" altLang="ko-KR" sz="1500" dirty="0">
                <a:latin typeface="Consolas" panose="020B0609020204030204" pitchFamily="49" charset="0"/>
              </a:rPr>
              <a:t>,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Toy n</a:t>
            </a:r>
            <a:r>
              <a:rPr lang="en-US" altLang="ko-KR" sz="1500" dirty="0">
                <a:latin typeface="Consolas" panose="020B0609020204030204" pitchFamily="49" charset="0"/>
              </a:rPr>
              <a:t>) {...}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static void inBox(</a:t>
            </a:r>
            <a:r>
              <a:rPr lang="en-US" altLang="ko-KR" sz="1500" dirty="0">
                <a:solidFill>
                  <a:srgbClr val="C40000"/>
                </a:solidFill>
                <a:latin typeface="Consolas" panose="020B0609020204030204" pitchFamily="49" charset="0"/>
              </a:rPr>
              <a:t>Box&lt;? super Robot&gt; box</a:t>
            </a:r>
            <a:r>
              <a:rPr lang="en-US" altLang="ko-KR" sz="1500" dirty="0">
                <a:latin typeface="Consolas" panose="020B0609020204030204" pitchFamily="49" charset="0"/>
              </a:rPr>
              <a:t>,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Robot n</a:t>
            </a:r>
            <a:r>
              <a:rPr lang="en-US" altLang="ko-KR" sz="1500" dirty="0">
                <a:latin typeface="Consolas" panose="020B0609020204030204" pitchFamily="49" charset="0"/>
              </a:rPr>
              <a:t>) {...}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DD14A1-0415-4483-AB90-C97AD920FE78}"/>
              </a:ext>
            </a:extLst>
          </p:cNvPr>
          <p:cNvSpPr/>
          <p:nvPr/>
        </p:nvSpPr>
        <p:spPr>
          <a:xfrm>
            <a:off x="1193531" y="4886662"/>
            <a:ext cx="9716121" cy="1092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왜 이러한 형태의 오버로딩을 허용하지 않을까</a:t>
            </a:r>
            <a:r>
              <a:rPr lang="en-US" altLang="ko-KR" sz="1500" dirty="0">
                <a:latin typeface="Consolas" panose="020B0609020204030204" pitchFamily="49" charset="0"/>
              </a:rPr>
              <a:t>? </a:t>
            </a:r>
            <a:r>
              <a:rPr lang="ko-KR" altLang="en-US" sz="1500" dirty="0">
                <a:latin typeface="Consolas" panose="020B0609020204030204" pitchFamily="49" charset="0"/>
              </a:rPr>
              <a:t>이유는 </a:t>
            </a:r>
            <a:r>
              <a:rPr lang="en-US" altLang="ko-KR" sz="1500" dirty="0">
                <a:latin typeface="Consolas" panose="020B0609020204030204" pitchFamily="49" charset="0"/>
              </a:rPr>
              <a:t>Type Erasure!(java</a:t>
            </a:r>
            <a:r>
              <a:rPr lang="ko-KR" altLang="en-US" sz="1500" dirty="0">
                <a:latin typeface="Consolas" panose="020B0609020204030204" pitchFamily="49" charset="0"/>
              </a:rPr>
              <a:t>는 타입 제한이 강한 편</a:t>
            </a:r>
            <a:r>
              <a:rPr lang="en-US" altLang="ko-KR" sz="15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컴파일 과정에서 </a:t>
            </a:r>
            <a:r>
              <a:rPr lang="en-US" altLang="ko-KR" sz="1500" dirty="0">
                <a:latin typeface="Consolas" panose="020B0609020204030204" pitchFamily="49" charset="0"/>
              </a:rPr>
              <a:t>&lt; . . . &gt; </a:t>
            </a:r>
            <a:r>
              <a:rPr lang="ko-KR" altLang="en-US" sz="1500" dirty="0">
                <a:latin typeface="Consolas" panose="020B0609020204030204" pitchFamily="49" charset="0"/>
              </a:rPr>
              <a:t>내용이 모두 지워진다</a:t>
            </a:r>
            <a:r>
              <a:rPr lang="en-US" altLang="ko-KR" sz="1500" dirty="0">
                <a:latin typeface="Consolas" panose="020B0609020204030204" pitchFamily="49" charset="0"/>
              </a:rPr>
              <a:t>. </a:t>
            </a:r>
            <a:r>
              <a:rPr lang="ko-KR" altLang="en-US" sz="1500" dirty="0">
                <a:latin typeface="Consolas" panose="020B0609020204030204" pitchFamily="49" charset="0"/>
              </a:rPr>
              <a:t>따라서 컴파일러가 이러한 형태의 메소드 오버로딩을</a:t>
            </a: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허용하지 않음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980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그래서 와일드 카드 선언을 갖는 메소드를 제네릭으로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7CEA1DCD-4786-444D-88A4-8E618AAA96A5}"/>
              </a:ext>
            </a:extLst>
          </p:cNvPr>
          <p:cNvSpPr/>
          <p:nvPr/>
        </p:nvSpPr>
        <p:spPr>
          <a:xfrm>
            <a:off x="1193530" y="1768662"/>
            <a:ext cx="82552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public static void outBox(Box&lt;? extends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Toy</a:t>
            </a:r>
            <a:r>
              <a:rPr lang="en-US" altLang="ko-KR" dirty="0">
                <a:latin typeface="Consolas" panose="020B0609020204030204" pitchFamily="49" charset="0"/>
              </a:rPr>
              <a:t>&gt; box) {...}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public static void outBox(Box&lt;? extends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Robot</a:t>
            </a:r>
            <a:r>
              <a:rPr lang="en-US" altLang="ko-KR" dirty="0">
                <a:latin typeface="Consolas" panose="020B0609020204030204" pitchFamily="49" charset="0"/>
              </a:rPr>
              <a:t>&gt; box) {...}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6CE67B-30E6-42BB-89BA-A15D41CDC0E5}"/>
              </a:ext>
            </a:extLst>
          </p:cNvPr>
          <p:cNvSpPr/>
          <p:nvPr/>
        </p:nvSpPr>
        <p:spPr>
          <a:xfrm>
            <a:off x="1193530" y="4033487"/>
            <a:ext cx="7688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public static &lt;T&gt; void outBox(Box&lt;? extends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altLang="ko-KR" dirty="0">
                <a:latin typeface="Consolas" panose="020B0609020204030204" pitchFamily="49" charset="0"/>
              </a:rPr>
              <a:t>&gt; box) {...}</a:t>
            </a:r>
            <a:endParaRPr lang="ko-KR" altLang="en-US" dirty="0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4FC510D6-A8B3-4C9C-B859-D5AFA93FA2E2}"/>
              </a:ext>
            </a:extLst>
          </p:cNvPr>
          <p:cNvSpPr/>
          <p:nvPr/>
        </p:nvSpPr>
        <p:spPr>
          <a:xfrm>
            <a:off x="4028660" y="3163957"/>
            <a:ext cx="437322" cy="3975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520A53-A6A7-4D4B-B3AF-C064C1143CD4}"/>
              </a:ext>
            </a:extLst>
          </p:cNvPr>
          <p:cNvSpPr/>
          <p:nvPr/>
        </p:nvSpPr>
        <p:spPr>
          <a:xfrm>
            <a:off x="4642132" y="3129410"/>
            <a:ext cx="1358064" cy="3999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이것이 대안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!</a:t>
            </a:r>
            <a:endParaRPr lang="ko-KR" altLang="en-US" sz="15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BB12560-4BA0-4986-B415-EE90CDB5012C}"/>
              </a:ext>
            </a:extLst>
          </p:cNvPr>
          <p:cNvSpPr/>
          <p:nvPr/>
        </p:nvSpPr>
        <p:spPr>
          <a:xfrm>
            <a:off x="1193530" y="4778059"/>
            <a:ext cx="99621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와일드 카드 선언을 갖는 제네릭 메소드가 등장했을 때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이 설명의 흐름을 기억해야 당황하지 않는다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                                                 여기까지 잘 이해했다면 한 고비 </a:t>
            </a:r>
            <a:r>
              <a:rPr lang="ko-KR" altLang="en-US" sz="1500" dirty="0" err="1">
                <a:solidFill>
                  <a:srgbClr val="002060"/>
                </a:solidFill>
                <a:latin typeface="Consolas" panose="020B0609020204030204" pitchFamily="49" charset="0"/>
              </a:rPr>
              <a:t>넘긴거예요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. ☺</a:t>
            </a:r>
            <a:endParaRPr lang="ko-KR" altLang="en-US" sz="15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D36354B-AA17-4278-81D6-5093C4B4CC98}"/>
              </a:ext>
            </a:extLst>
          </p:cNvPr>
          <p:cNvSpPr/>
          <p:nvPr/>
        </p:nvSpPr>
        <p:spPr>
          <a:xfrm>
            <a:off x="6095999" y="1916482"/>
            <a:ext cx="843419" cy="25823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AE7B046-F2EF-411A-8F38-A22E5C2D1591}"/>
              </a:ext>
            </a:extLst>
          </p:cNvPr>
          <p:cNvSpPr/>
          <p:nvPr/>
        </p:nvSpPr>
        <p:spPr>
          <a:xfrm>
            <a:off x="6296415" y="2340903"/>
            <a:ext cx="843419" cy="25823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D863EEC-4001-4C17-9FE5-D5805C0E0BEF}"/>
              </a:ext>
            </a:extLst>
          </p:cNvPr>
          <p:cNvSpPr/>
          <p:nvPr/>
        </p:nvSpPr>
        <p:spPr>
          <a:xfrm>
            <a:off x="6693071" y="4089033"/>
            <a:ext cx="446764" cy="3137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235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22-1. </a:t>
            </a:r>
            <a:r>
              <a:rPr lang="ko-KR" altLang="en-US" sz="4400" dirty="0">
                <a:solidFill>
                  <a:schemeClr val="tx2"/>
                </a:solidFill>
              </a:rPr>
              <a:t>제네릭의 심화 문법</a:t>
            </a:r>
            <a:endParaRPr lang="ko-KR" altLang="en-US" sz="4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374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제네릭 인터페이스의 정의와 구현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0201823-562D-4E82-87E0-7441C2F017C1}"/>
              </a:ext>
            </a:extLst>
          </p:cNvPr>
          <p:cNvSpPr/>
          <p:nvPr/>
        </p:nvSpPr>
        <p:spPr>
          <a:xfrm>
            <a:off x="1193531" y="1365959"/>
            <a:ext cx="63396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인터페이스 역시 클래스와 마찬가지로 제네릭으로 정의할 수 있다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  <a:endParaRPr lang="ko-KR" altLang="en-U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16EC5D-E271-4596-9E8B-C5E13181EAC8}"/>
              </a:ext>
            </a:extLst>
          </p:cNvPr>
          <p:cNvSpPr/>
          <p:nvPr/>
        </p:nvSpPr>
        <p:spPr>
          <a:xfrm>
            <a:off x="1193531" y="1673736"/>
            <a:ext cx="7950469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interface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Getable&lt;T&gt;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T get();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latin typeface="Consolas" panose="020B0609020204030204" pitchFamily="49" charset="0"/>
              </a:rPr>
              <a:t>인터페이스 </a:t>
            </a:r>
            <a:r>
              <a:rPr lang="en-US" altLang="ko-KR" sz="1400" dirty="0">
                <a:latin typeface="Consolas" panose="020B0609020204030204" pitchFamily="49" charset="0"/>
              </a:rPr>
              <a:t>Getable&lt;T&gt;</a:t>
            </a:r>
            <a:r>
              <a:rPr lang="ko-KR" altLang="en-US" sz="1400" dirty="0">
                <a:latin typeface="Consolas" panose="020B0609020204030204" pitchFamily="49" charset="0"/>
              </a:rPr>
              <a:t>를 구현하는 </a:t>
            </a:r>
            <a:r>
              <a:rPr lang="en-US" altLang="ko-KR" sz="1400" dirty="0">
                <a:latin typeface="Consolas" panose="020B0609020204030204" pitchFamily="49" charset="0"/>
              </a:rPr>
              <a:t>Box&lt;T&gt; </a:t>
            </a:r>
            <a:r>
              <a:rPr lang="ko-KR" altLang="en-US" sz="1400" dirty="0">
                <a:latin typeface="Consolas" panose="020B0609020204030204" pitchFamily="49" charset="0"/>
              </a:rPr>
              <a:t>클래스</a:t>
            </a:r>
          </a:p>
          <a:p>
            <a:r>
              <a:rPr lang="fr-FR" altLang="ko-KR" sz="1400" dirty="0">
                <a:latin typeface="Consolas" panose="020B0609020204030204" pitchFamily="49" charset="0"/>
              </a:rPr>
              <a:t>class Box&lt;T&gt; implements </a:t>
            </a:r>
            <a:r>
              <a:rPr lang="fr-FR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Getable&lt;T&gt;</a:t>
            </a:r>
            <a:r>
              <a:rPr lang="fr-FR" altLang="ko-KR" sz="14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private T ob;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void set(T o) { ob = o;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T get() { return ob;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class Toy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String toString()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return "I am a Toy";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EDCCFE-0504-4696-8696-C9325C315D26}"/>
              </a:ext>
            </a:extLst>
          </p:cNvPr>
          <p:cNvSpPr/>
          <p:nvPr/>
        </p:nvSpPr>
        <p:spPr>
          <a:xfrm>
            <a:off x="5579165" y="4043615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Box&lt;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Toy</a:t>
            </a:r>
            <a:r>
              <a:rPr lang="en-US" altLang="ko-KR" sz="1400" dirty="0">
                <a:latin typeface="Consolas" panose="020B0609020204030204" pitchFamily="49" charset="0"/>
              </a:rPr>
              <a:t>&gt; box = new Box&lt;&gt;();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box.set</a:t>
            </a:r>
            <a:r>
              <a:rPr lang="en-US" altLang="ko-KR" sz="1400" dirty="0">
                <a:latin typeface="Consolas" panose="020B0609020204030204" pitchFamily="49" charset="0"/>
              </a:rPr>
              <a:t>(new Toy());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// Box&lt;T&gt;</a:t>
            </a:r>
            <a:r>
              <a:rPr lang="ko-KR" altLang="en-US" sz="1400" dirty="0">
                <a:latin typeface="Consolas" panose="020B0609020204030204" pitchFamily="49" charset="0"/>
              </a:rPr>
              <a:t>가 </a:t>
            </a:r>
            <a:r>
              <a:rPr lang="en-US" altLang="ko-KR" sz="1400" dirty="0">
                <a:latin typeface="Consolas" panose="020B0609020204030204" pitchFamily="49" charset="0"/>
              </a:rPr>
              <a:t>Getable&lt;T&gt;</a:t>
            </a:r>
            <a:r>
              <a:rPr lang="ko-KR" altLang="en-US" sz="1400" dirty="0">
                <a:latin typeface="Consolas" panose="020B0609020204030204" pitchFamily="49" charset="0"/>
              </a:rPr>
              <a:t>를 구현하므로 참조 가능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Getable&lt;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Toy</a:t>
            </a:r>
            <a:r>
              <a:rPr lang="en-US" altLang="ko-KR" sz="1400" dirty="0">
                <a:latin typeface="Consolas" panose="020B0609020204030204" pitchFamily="49" charset="0"/>
              </a:rPr>
              <a:t>&gt; </a:t>
            </a:r>
            <a:r>
              <a:rPr lang="en-US" altLang="ko-KR" sz="1400" dirty="0" err="1">
                <a:latin typeface="Consolas" panose="020B0609020204030204" pitchFamily="49" charset="0"/>
              </a:rPr>
              <a:t>gt</a:t>
            </a:r>
            <a:r>
              <a:rPr lang="en-US" altLang="ko-KR" sz="1400" dirty="0">
                <a:latin typeface="Consolas" panose="020B0609020204030204" pitchFamily="49" charset="0"/>
              </a:rPr>
              <a:t> = box;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400" dirty="0" err="1">
                <a:latin typeface="Consolas" panose="020B0609020204030204" pitchFamily="49" charset="0"/>
              </a:rPr>
              <a:t>gt.get</a:t>
            </a:r>
            <a:r>
              <a:rPr lang="en-US" altLang="ko-KR" sz="14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725566-A463-451D-B188-252B23062177}"/>
              </a:ext>
            </a:extLst>
          </p:cNvPr>
          <p:cNvSpPr/>
          <p:nvPr/>
        </p:nvSpPr>
        <p:spPr>
          <a:xfrm>
            <a:off x="7127309" y="1916481"/>
            <a:ext cx="4146115" cy="172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결국 인터페이스의 본질은 </a:t>
            </a:r>
            <a:r>
              <a:rPr lang="ko-KR" altLang="en-US" dirty="0" err="1"/>
              <a:t>똑가음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Get</a:t>
            </a:r>
            <a:r>
              <a:rPr lang="ko-KR" altLang="en-US"/>
              <a:t>을 구체적으로 구현해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7150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ACD2D7-3108-4F8B-BAD5-652E90E6B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808" y="1926590"/>
            <a:ext cx="4320318" cy="24139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5A9545-A542-4E88-8F91-EEFB9FE1EDCD}"/>
              </a:ext>
            </a:extLst>
          </p:cNvPr>
          <p:cNvSpPr txBox="1"/>
          <p:nvPr/>
        </p:nvSpPr>
        <p:spPr>
          <a:xfrm>
            <a:off x="2719754" y="5178614"/>
            <a:ext cx="67524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400" dirty="0"/>
              <a:t>Chapter 22</a:t>
            </a:r>
            <a:r>
              <a:rPr lang="ko-KR" altLang="en-US" sz="3400" dirty="0"/>
              <a:t>의 강의를 마칩니다</a:t>
            </a:r>
            <a:r>
              <a:rPr lang="en-US" altLang="ko-KR" sz="3400" dirty="0"/>
              <a:t>.</a:t>
            </a:r>
            <a:endParaRPr lang="ko-KR" altLang="en-US" sz="3400" dirty="0"/>
          </a:p>
        </p:txBody>
      </p:sp>
    </p:spTree>
    <p:extLst>
      <p:ext uri="{BB962C8B-B14F-4D97-AF65-F5344CB8AC3E}">
        <p14:creationId xmlns:p14="http://schemas.microsoft.com/office/powerpoint/2010/main" val="168485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제네릭 클래스와 상속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8C73309B-E587-4913-8987-94DBC8D0C1BE}"/>
              </a:ext>
            </a:extLst>
          </p:cNvPr>
          <p:cNvSpPr/>
          <p:nvPr/>
        </p:nvSpPr>
        <p:spPr>
          <a:xfrm>
            <a:off x="1193531" y="1306050"/>
            <a:ext cx="5565913" cy="3172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Box&lt;T&gt;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protected T ob;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void set(T o) { ob = o; }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T get() { return ob; }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2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SteelBox&lt;T&gt; extends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Box&lt;T&gt;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SteelBox(T o) {    // </a:t>
            </a:r>
            <a:r>
              <a:rPr lang="ko-KR" altLang="en-US" sz="1400" dirty="0">
                <a:latin typeface="YDVYMjOStd12"/>
              </a:rPr>
              <a:t>제네릭 클래스의 생성자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ob = o;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BAAD1E-A210-47BA-8085-989D7389D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4359" y="1694336"/>
            <a:ext cx="1866900" cy="18573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DC6DEC2-6DA7-4EA5-9C8A-DCF7BA6E3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360" y="4092644"/>
            <a:ext cx="1866900" cy="14887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BCB6380-BE60-437C-83CE-D4F3D3F6A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3516" y="4118038"/>
            <a:ext cx="1802293" cy="14634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F5A9DEE-8F64-4510-B232-89E8711257F5}"/>
              </a:ext>
            </a:extLst>
          </p:cNvPr>
          <p:cNvSpPr/>
          <p:nvPr/>
        </p:nvSpPr>
        <p:spPr>
          <a:xfrm>
            <a:off x="9196174" y="3126381"/>
            <a:ext cx="1736033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이면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. . . .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CB2EF0B-16C7-419B-B107-F4276A86686A}"/>
              </a:ext>
            </a:extLst>
          </p:cNvPr>
          <p:cNvSpPr/>
          <p:nvPr/>
        </p:nvSpPr>
        <p:spPr>
          <a:xfrm>
            <a:off x="9196174" y="5722435"/>
            <a:ext cx="1736033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이다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. !!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B11A82-73D9-4BE8-969F-28E4C2E3CEA1}"/>
              </a:ext>
            </a:extLst>
          </p:cNvPr>
          <p:cNvSpPr/>
          <p:nvPr/>
        </p:nvSpPr>
        <p:spPr>
          <a:xfrm>
            <a:off x="1193531" y="4643759"/>
            <a:ext cx="6096000" cy="147861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Box&lt;Integer&gt; </a:t>
            </a:r>
            <a:r>
              <a:rPr lang="en-US" altLang="ko-KR" sz="1400" dirty="0" err="1">
                <a:latin typeface="Consolas" panose="020B0609020204030204" pitchFamily="49" charset="0"/>
              </a:rPr>
              <a:t>iBox</a:t>
            </a:r>
            <a:r>
              <a:rPr lang="en-US" altLang="ko-KR" sz="1400" dirty="0">
                <a:latin typeface="Consolas" panose="020B0609020204030204" pitchFamily="49" charset="0"/>
              </a:rPr>
              <a:t> = new SteelBox&lt;&gt;(7959);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↔ Box&lt;Integer&gt; </a:t>
            </a:r>
            <a:r>
              <a:rPr lang="en-US" altLang="ko-KR" sz="1400" dirty="0" err="1">
                <a:latin typeface="Consolas" panose="020B0609020204030204" pitchFamily="49" charset="0"/>
              </a:rPr>
              <a:t>iBox</a:t>
            </a:r>
            <a:r>
              <a:rPr lang="en-US" altLang="ko-KR" sz="1400" dirty="0">
                <a:latin typeface="Consolas" panose="020B0609020204030204" pitchFamily="49" charset="0"/>
              </a:rPr>
              <a:t> = new SteelBox&lt;Integer&gt;(7959);</a:t>
            </a:r>
          </a:p>
          <a:p>
            <a:pPr>
              <a:lnSpc>
                <a:spcPts val="22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Box&lt;String&gt; </a:t>
            </a:r>
            <a:r>
              <a:rPr lang="en-US" altLang="ko-KR" sz="1400" dirty="0" err="1">
                <a:latin typeface="Consolas" panose="020B0609020204030204" pitchFamily="49" charset="0"/>
              </a:rPr>
              <a:t>sBox</a:t>
            </a:r>
            <a:r>
              <a:rPr lang="en-US" altLang="ko-KR" sz="1400" dirty="0">
                <a:latin typeface="Consolas" panose="020B0609020204030204" pitchFamily="49" charset="0"/>
              </a:rPr>
              <a:t> = new SteelBox&lt;&gt;("Simple");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↔ Box&lt;String&gt; </a:t>
            </a:r>
            <a:r>
              <a:rPr lang="en-US" altLang="ko-KR" sz="1400" dirty="0" err="1">
                <a:latin typeface="Consolas" panose="020B0609020204030204" pitchFamily="49" charset="0"/>
              </a:rPr>
              <a:t>sBox</a:t>
            </a:r>
            <a:r>
              <a:rPr lang="en-US" altLang="ko-KR" sz="1400" dirty="0">
                <a:latin typeface="Consolas" panose="020B0609020204030204" pitchFamily="49" charset="0"/>
              </a:rPr>
              <a:t> = new SteelBox&lt;String&gt;("Simple");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29A44E2-8603-4097-91F2-8D5415D0799A}"/>
              </a:ext>
            </a:extLst>
          </p:cNvPr>
          <p:cNvCxnSpPr>
            <a:cxnSpLocks/>
          </p:cNvCxnSpPr>
          <p:nvPr/>
        </p:nvCxnSpPr>
        <p:spPr>
          <a:xfrm flipV="1">
            <a:off x="8010288" y="4643760"/>
            <a:ext cx="1213228" cy="444434"/>
          </a:xfrm>
          <a:prstGeom prst="straightConnector1">
            <a:avLst/>
          </a:prstGeom>
          <a:ln w="3492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래픽 24" descr="닫기">
            <a:extLst>
              <a:ext uri="{FF2B5EF4-FFF2-40B4-BE49-F238E27FC236}">
                <a16:creationId xmlns:a16="http://schemas.microsoft.com/office/drawing/2014/main" id="{4921DE71-FAFF-4D10-AFBC-06F7016EDD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16902" y="4673255"/>
            <a:ext cx="321237" cy="32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662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타겟 타입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2D68377-35C3-4E1F-9342-641F7F509093}"/>
              </a:ext>
            </a:extLst>
          </p:cNvPr>
          <p:cNvSpPr/>
          <p:nvPr/>
        </p:nvSpPr>
        <p:spPr>
          <a:xfrm>
            <a:off x="1193531" y="1582341"/>
            <a:ext cx="6184490" cy="3454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Box&lt;T&gt;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private T ob;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void set(T o) { ob = o; }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T get() { return ob; }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2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 err="1">
                <a:latin typeface="Consolas" panose="020B0609020204030204" pitchFamily="49" charset="0"/>
              </a:rPr>
              <a:t>EmptyBoxFactory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static &lt;T&gt; Box&lt;T&gt; makeBox() {</a:t>
            </a:r>
            <a:endParaRPr lang="ko-KR" altLang="en-US" sz="1500" dirty="0">
              <a:latin typeface="YDVYMjOStd12"/>
            </a:endParaRPr>
          </a:p>
          <a:p>
            <a:pPr>
              <a:lnSpc>
                <a:spcPts val="2200"/>
              </a:lnSpc>
            </a:pPr>
            <a:r>
              <a:rPr lang="en-US" altLang="ko-KR" sz="1500">
                <a:latin typeface="Consolas" panose="020B0609020204030204" pitchFamily="49" charset="0"/>
              </a:rPr>
              <a:t>      Box</a:t>
            </a:r>
            <a:r>
              <a:rPr lang="en-US" altLang="ko-KR" sz="1500" dirty="0">
                <a:latin typeface="Consolas" panose="020B0609020204030204" pitchFamily="49" charset="0"/>
              </a:rPr>
              <a:t>&lt;T&gt; box = new Box&lt;T&gt;(); </a:t>
            </a:r>
            <a:endParaRPr lang="ko-KR" altLang="en-US" sz="1500" dirty="0">
              <a:latin typeface="YDVYMjOStd12"/>
            </a:endParaRP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return box; </a:t>
            </a:r>
            <a:endParaRPr lang="ko-KR" altLang="en-US" sz="1500" dirty="0">
              <a:latin typeface="YDVYMjOStd12"/>
            </a:endParaRP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6C10950-7C2F-4FB2-B567-1F03F8C65078}"/>
              </a:ext>
            </a:extLst>
          </p:cNvPr>
          <p:cNvSpPr/>
          <p:nvPr/>
        </p:nvSpPr>
        <p:spPr>
          <a:xfrm>
            <a:off x="5378245" y="1582341"/>
            <a:ext cx="618449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Box&lt;Integer&gt; </a:t>
            </a:r>
            <a:r>
              <a:rPr lang="en-US" altLang="ko-KR" sz="1500" dirty="0" err="1">
                <a:latin typeface="Consolas" panose="020B0609020204030204" pitchFamily="49" charset="0"/>
              </a:rPr>
              <a:t>iBox</a:t>
            </a:r>
            <a:r>
              <a:rPr lang="en-US" altLang="ko-KR" sz="1500" dirty="0">
                <a:latin typeface="Consolas" panose="020B0609020204030204" pitchFamily="49" charset="0"/>
              </a:rPr>
              <a:t> = </a:t>
            </a:r>
            <a:r>
              <a:rPr lang="en-US" altLang="ko-KR" sz="1500" dirty="0" err="1">
                <a:latin typeface="Consolas" panose="020B0609020204030204" pitchFamily="49" charset="0"/>
              </a:rPr>
              <a:t>EmptyBoxFactory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&lt;Integer&gt;</a:t>
            </a:r>
            <a:r>
              <a:rPr lang="en-US" altLang="ko-KR" sz="1500" dirty="0">
                <a:latin typeface="Consolas" panose="020B0609020204030204" pitchFamily="49" charset="0"/>
              </a:rPr>
              <a:t>makeBox();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// Box&lt;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Integer</a:t>
            </a:r>
            <a:r>
              <a:rPr lang="en-US" altLang="ko-KR" sz="1500" dirty="0">
                <a:latin typeface="Consolas" panose="020B0609020204030204" pitchFamily="49" charset="0"/>
              </a:rPr>
              <a:t>&gt; </a:t>
            </a:r>
            <a:r>
              <a:rPr lang="en-US" altLang="ko-KR" sz="1500" dirty="0" err="1">
                <a:latin typeface="Consolas" panose="020B0609020204030204" pitchFamily="49" charset="0"/>
              </a:rPr>
              <a:t>iBox</a:t>
            </a:r>
            <a:r>
              <a:rPr lang="en-US" altLang="ko-KR" sz="1500" dirty="0">
                <a:latin typeface="Consolas" panose="020B0609020204030204" pitchFamily="49" charset="0"/>
              </a:rPr>
              <a:t> = </a:t>
            </a:r>
            <a:r>
              <a:rPr lang="en-US" altLang="ko-KR" sz="1500" dirty="0" err="1">
                <a:latin typeface="Consolas" panose="020B0609020204030204" pitchFamily="49" charset="0"/>
              </a:rPr>
              <a:t>EmptyBoxFactory.makeBox</a:t>
            </a:r>
            <a:r>
              <a:rPr lang="en-US" altLang="ko-KR" sz="15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iBox.set</a:t>
            </a:r>
            <a:r>
              <a:rPr lang="en-US" altLang="ko-KR" sz="1500" dirty="0">
                <a:latin typeface="Consolas" panose="020B0609020204030204" pitchFamily="49" charset="0"/>
              </a:rPr>
              <a:t>(25);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500" dirty="0" err="1">
                <a:latin typeface="Consolas" panose="020B0609020204030204" pitchFamily="49" charset="0"/>
              </a:rPr>
              <a:t>iBox.get</a:t>
            </a:r>
            <a:r>
              <a:rPr lang="en-US" altLang="ko-KR" sz="15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41BCE4-16EA-41AF-A0BE-61C950B99982}"/>
              </a:ext>
            </a:extLst>
          </p:cNvPr>
          <p:cNvSpPr/>
          <p:nvPr/>
        </p:nvSpPr>
        <p:spPr>
          <a:xfrm>
            <a:off x="3314841" y="4867538"/>
            <a:ext cx="8126360" cy="129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Box&lt;Integer&gt; </a:t>
            </a:r>
            <a:r>
              <a:rPr lang="en-US" altLang="ko-KR" sz="1500" dirty="0" err="1">
                <a:latin typeface="Consolas" panose="020B0609020204030204" pitchFamily="49" charset="0"/>
              </a:rPr>
              <a:t>iBox</a:t>
            </a:r>
            <a:r>
              <a:rPr lang="en-US" altLang="ko-KR" sz="1500" dirty="0">
                <a:latin typeface="Consolas" panose="020B0609020204030204" pitchFamily="49" charset="0"/>
              </a:rPr>
              <a:t> = </a:t>
            </a:r>
            <a:r>
              <a:rPr lang="en-US" altLang="ko-KR" sz="1500" dirty="0" err="1">
                <a:latin typeface="Consolas" panose="020B0609020204030204" pitchFamily="49" charset="0"/>
              </a:rPr>
              <a:t>EmptyBoxFactory.makeBox</a:t>
            </a:r>
            <a:r>
              <a:rPr lang="en-US" altLang="ko-KR" sz="15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400"/>
              </a:lnSpc>
            </a:pPr>
            <a:endParaRPr lang="en-US" altLang="ko-KR" sz="1500" dirty="0"/>
          </a:p>
          <a:p>
            <a:pPr>
              <a:lnSpc>
                <a:spcPts val="2400"/>
              </a:lnSpc>
            </a:pPr>
            <a:r>
              <a:rPr lang="ko-KR" altLang="en-US" sz="1500" dirty="0"/>
              <a:t>참조변수의 형 </a:t>
            </a:r>
            <a:r>
              <a:rPr lang="en-US" altLang="ko-KR" sz="1500" dirty="0">
                <a:solidFill>
                  <a:srgbClr val="0070C0"/>
                </a:solidFill>
              </a:rPr>
              <a:t>Box&lt;Integer&gt;</a:t>
            </a:r>
            <a:r>
              <a:rPr lang="ko-KR" altLang="en-US" sz="1500" dirty="0"/>
              <a:t>를 기반으로 </a:t>
            </a:r>
            <a:r>
              <a:rPr lang="en-US" altLang="ko-KR" sz="1500" dirty="0"/>
              <a:t>makeBox </a:t>
            </a:r>
            <a:r>
              <a:rPr lang="ko-KR" altLang="en-US" sz="1500" dirty="0"/>
              <a:t>메소드의 </a:t>
            </a:r>
            <a:r>
              <a:rPr lang="en-US" altLang="ko-KR" sz="1500" dirty="0"/>
              <a:t>T</a:t>
            </a:r>
            <a:r>
              <a:rPr lang="ko-KR" altLang="en-US" sz="1500" dirty="0"/>
              <a:t>를 결정하게 된다</a:t>
            </a:r>
            <a:r>
              <a:rPr lang="en-US" altLang="ko-KR" sz="1500" dirty="0"/>
              <a:t>. </a:t>
            </a:r>
          </a:p>
          <a:p>
            <a:pPr>
              <a:lnSpc>
                <a:spcPts val="2400"/>
              </a:lnSpc>
            </a:pPr>
            <a:r>
              <a:rPr lang="ko-KR" altLang="en-US" sz="1500" dirty="0"/>
              <a:t>따라서 이를 가리켜 </a:t>
            </a:r>
            <a:r>
              <a:rPr lang="ko-KR" altLang="en-US" sz="1500" dirty="0">
                <a:solidFill>
                  <a:srgbClr val="FF0000"/>
                </a:solidFill>
              </a:rPr>
              <a:t>타겟 타입</a:t>
            </a:r>
            <a:r>
              <a:rPr lang="ko-KR" altLang="en-US" sz="1500" dirty="0"/>
              <a:t>이라 한다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508674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와일드카드의 설명에 앞서</a:t>
            </a:r>
            <a:r>
              <a:rPr lang="en-US" altLang="ko-KR" sz="3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3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제네릭 메소드 </a:t>
            </a:r>
            <a:r>
              <a:rPr lang="en-US" altLang="ko-KR" sz="3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vs. </a:t>
            </a:r>
            <a:r>
              <a:rPr lang="ko-KR" altLang="en-US" sz="3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일반</a:t>
            </a:r>
            <a:r>
              <a:rPr lang="en-US" altLang="ko-KR" sz="3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3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메소드</a:t>
            </a:r>
            <a:r>
              <a:rPr lang="en-US" altLang="ko-KR" sz="3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30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07753C1-EAA3-49AA-A6F2-A89ED372B986}"/>
              </a:ext>
            </a:extLst>
          </p:cNvPr>
          <p:cNvSpPr/>
          <p:nvPr/>
        </p:nvSpPr>
        <p:spPr>
          <a:xfrm>
            <a:off x="1193531" y="1884144"/>
            <a:ext cx="5379547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altLang="ko-KR" sz="1500" dirty="0">
                <a:latin typeface="Consolas" panose="020B0609020204030204" pitchFamily="49" charset="0"/>
              </a:rPr>
              <a:t>public static &lt;T&gt; void peekBox(Box&lt;T&gt; box)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System.out.println(box);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9307284-E7C0-4778-B23D-D477CB33AF30}"/>
              </a:ext>
            </a:extLst>
          </p:cNvPr>
          <p:cNvSpPr/>
          <p:nvPr/>
        </p:nvSpPr>
        <p:spPr>
          <a:xfrm>
            <a:off x="1193531" y="3703815"/>
            <a:ext cx="5379547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peekBox(Box&lt;Object&gt; box)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System.out.println(box);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9BAC23-68F3-4403-8AF5-02FF04F9DEED}"/>
              </a:ext>
            </a:extLst>
          </p:cNvPr>
          <p:cNvSpPr/>
          <p:nvPr/>
        </p:nvSpPr>
        <p:spPr>
          <a:xfrm>
            <a:off x="3354597" y="1580975"/>
            <a:ext cx="7538689" cy="371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Box&lt;Integer&gt;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의 인스턴스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, Box&lt;String&gt;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의 인스턴스를 인자로 전달 가능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4C5D98-85B1-41A2-A168-0E6DC88318B0}"/>
              </a:ext>
            </a:extLst>
          </p:cNvPr>
          <p:cNvSpPr/>
          <p:nvPr/>
        </p:nvSpPr>
        <p:spPr>
          <a:xfrm>
            <a:off x="3354597" y="3361855"/>
            <a:ext cx="88374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Box&lt;Integer&gt;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의 인스턴스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, Box&lt;String&gt;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의 인스턴스를 인자로 전달 가능할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것 같지만 불가능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76B45B-C4B0-4980-93A9-27AC7AE6DED3}"/>
              </a:ext>
            </a:extLst>
          </p:cNvPr>
          <p:cNvSpPr/>
          <p:nvPr/>
        </p:nvSpPr>
        <p:spPr>
          <a:xfrm>
            <a:off x="3354597" y="4779366"/>
            <a:ext cx="8333820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"Box&lt;Object&gt;</a:t>
            </a:r>
            <a:r>
              <a:rPr lang="ko-KR" altLang="en-US" sz="1500" dirty="0">
                <a:latin typeface="Consolas" panose="020B0609020204030204" pitchFamily="49" charset="0"/>
              </a:rPr>
              <a:t>와 </a:t>
            </a:r>
            <a:r>
              <a:rPr lang="en-US" altLang="ko-KR" sz="1500" dirty="0">
                <a:latin typeface="Consolas" panose="020B0609020204030204" pitchFamily="49" charset="0"/>
              </a:rPr>
              <a:t>Box&lt;String&gt;</a:t>
            </a:r>
            <a:r>
              <a:rPr lang="ko-KR" altLang="en-US" sz="1500" dirty="0">
                <a:latin typeface="Consolas" panose="020B0609020204030204" pitchFamily="49" charset="0"/>
              </a:rPr>
              <a:t>은 상속 관계를 형성하지 않는다</a:t>
            </a:r>
            <a:r>
              <a:rPr lang="en-US" altLang="ko-KR" sz="1500" dirty="0">
                <a:latin typeface="Consolas" panose="020B0609020204030204" pitchFamily="49" charset="0"/>
              </a:rPr>
              <a:t>."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"Box&lt;Object&gt;</a:t>
            </a:r>
            <a:r>
              <a:rPr lang="ko-KR" altLang="en-US" sz="1500" dirty="0">
                <a:latin typeface="Consolas" panose="020B0609020204030204" pitchFamily="49" charset="0"/>
              </a:rPr>
              <a:t>와 </a:t>
            </a:r>
            <a:r>
              <a:rPr lang="en-US" altLang="ko-KR" sz="1500" dirty="0">
                <a:latin typeface="Consolas" panose="020B0609020204030204" pitchFamily="49" charset="0"/>
              </a:rPr>
              <a:t>Box&lt;Integer&gt;</a:t>
            </a:r>
            <a:r>
              <a:rPr lang="ko-KR" altLang="en-US" sz="1500" dirty="0">
                <a:latin typeface="Consolas" panose="020B0609020204030204" pitchFamily="49" charset="0"/>
              </a:rPr>
              <a:t>은 상속 관계를 형성하지 않는다</a:t>
            </a:r>
            <a:r>
              <a:rPr lang="en-US" altLang="ko-KR" sz="1500" dirty="0">
                <a:latin typeface="Consolas" panose="020B0609020204030204" pitchFamily="49" charset="0"/>
              </a:rPr>
              <a:t>."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   그러나</a:t>
            </a:r>
            <a:r>
              <a:rPr lang="en-US" altLang="ko-KR" sz="1500" dirty="0">
                <a:latin typeface="Consolas" panose="020B0609020204030204" pitchFamily="49" charset="0"/>
              </a:rPr>
              <a:t> </a:t>
            </a:r>
            <a:r>
              <a:rPr lang="ko-KR" altLang="en-US" sz="1500" dirty="0">
                <a:latin typeface="Consolas" panose="020B0609020204030204" pitchFamily="49" charset="0"/>
              </a:rPr>
              <a:t>와일드카드를 사용하면 일반 메소드도 이 두 인스턴스를 인자로 받을 수 있다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047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와일드카드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DF68E15-73DA-4287-9711-7FBDD223D7C3}"/>
              </a:ext>
            </a:extLst>
          </p:cNvPr>
          <p:cNvSpPr/>
          <p:nvPr/>
        </p:nvSpPr>
        <p:spPr>
          <a:xfrm>
            <a:off x="1193531" y="2278222"/>
            <a:ext cx="6096000" cy="113107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peekBox(Box&lt;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US" altLang="ko-KR" sz="1500" dirty="0">
                <a:latin typeface="Consolas" panose="020B0609020204030204" pitchFamily="49" charset="0"/>
              </a:rPr>
              <a:t>&gt; box)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System.out.println(box);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C9180D-664F-494B-8355-D9379A31F3E1}"/>
              </a:ext>
            </a:extLst>
          </p:cNvPr>
          <p:cNvSpPr/>
          <p:nvPr/>
        </p:nvSpPr>
        <p:spPr>
          <a:xfrm>
            <a:off x="3288336" y="1907158"/>
            <a:ext cx="7538689" cy="371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Box&lt;Integer&gt;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의 인스턴스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, Box&lt;String&gt;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의 인스턴스를 인자로 전달 가능</a:t>
            </a:r>
          </a:p>
        </p:txBody>
      </p:sp>
    </p:spTree>
    <p:extLst>
      <p:ext uri="{BB962C8B-B14F-4D97-AF65-F5344CB8AC3E}">
        <p14:creationId xmlns:p14="http://schemas.microsoft.com/office/powerpoint/2010/main" val="547784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기능적으로는 두 메소드 완전 동일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6E3D4E74-D5A9-4DBB-A44E-7B307CD075F8}"/>
              </a:ext>
            </a:extLst>
          </p:cNvPr>
          <p:cNvSpPr/>
          <p:nvPr/>
        </p:nvSpPr>
        <p:spPr>
          <a:xfrm>
            <a:off x="1193531" y="1730202"/>
            <a:ext cx="6096000" cy="251607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fr-FR" altLang="ko-KR" sz="1500" dirty="0">
                <a:latin typeface="Consolas" panose="020B0609020204030204" pitchFamily="49" charset="0"/>
              </a:rPr>
              <a:t>public static </a:t>
            </a:r>
            <a:r>
              <a:rPr lang="fr-FR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&lt;T&gt;</a:t>
            </a:r>
            <a:r>
              <a:rPr lang="fr-FR" altLang="ko-KR" sz="1500" dirty="0">
                <a:latin typeface="Consolas" panose="020B0609020204030204" pitchFamily="49" charset="0"/>
              </a:rPr>
              <a:t> void peekBox(Box</a:t>
            </a:r>
            <a:r>
              <a:rPr lang="fr-FR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&lt;T&gt;</a:t>
            </a:r>
            <a:r>
              <a:rPr lang="fr-FR" altLang="ko-KR" sz="1500" dirty="0">
                <a:latin typeface="Consolas" panose="020B0609020204030204" pitchFamily="49" charset="0"/>
              </a:rPr>
              <a:t> box)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System.out.println(box);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 // </a:t>
            </a:r>
            <a:r>
              <a:rPr lang="ko-KR" altLang="en-US" sz="1500" dirty="0">
                <a:latin typeface="Consolas" panose="020B0609020204030204" pitchFamily="49" charset="0"/>
              </a:rPr>
              <a:t>제네릭 메소드의 정의</a:t>
            </a: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ko-KR" altLang="en-US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peekBox(Box&lt;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US" altLang="ko-KR" sz="1500" dirty="0">
                <a:latin typeface="Consolas" panose="020B0609020204030204" pitchFamily="49" charset="0"/>
              </a:rPr>
              <a:t>&gt; box)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System.out.println(box);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 // </a:t>
            </a:r>
            <a:r>
              <a:rPr lang="ko-KR" altLang="en-US" sz="1500" dirty="0">
                <a:latin typeface="Consolas" panose="020B0609020204030204" pitchFamily="49" charset="0"/>
              </a:rPr>
              <a:t>와일드카드 기반 메소드 정의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3C6FC6-C7A7-4C51-8BE5-8CEAE3FDFA0E}"/>
              </a:ext>
            </a:extLst>
          </p:cNvPr>
          <p:cNvSpPr/>
          <p:nvPr/>
        </p:nvSpPr>
        <p:spPr>
          <a:xfrm>
            <a:off x="1193531" y="4686526"/>
            <a:ext cx="8891373" cy="746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그러나 와일드카드 기반 메소드 정의가 더 간결하므로 우선시 해야 한다고 권고하고 있다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메소드의 정의가 복잡해질수록 와일드카드 기반 메소드 정의가 더 간결해 보인다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.</a:t>
            </a:r>
            <a:endParaRPr lang="ko-KR" altLang="en-US" sz="15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349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와일드 카드의 상한과 하한의 제한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Bounded Wildcards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1A6070D5-B800-4CA7-A462-543A291EDE10}"/>
              </a:ext>
            </a:extLst>
          </p:cNvPr>
          <p:cNvSpPr/>
          <p:nvPr/>
        </p:nvSpPr>
        <p:spPr>
          <a:xfrm>
            <a:off x="1193531" y="2433657"/>
            <a:ext cx="9673252" cy="1761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900" dirty="0">
                <a:solidFill>
                  <a:srgbClr val="002060"/>
                </a:solidFill>
                <a:latin typeface="Consolas" panose="020B0609020204030204" pitchFamily="49" charset="0"/>
              </a:rPr>
              <a:t>기본적인 문법적 이해는 어렵지 않다</a:t>
            </a:r>
            <a:r>
              <a:rPr lang="en-US" altLang="ko-KR" sz="1900" dirty="0">
                <a:solidFill>
                  <a:srgbClr val="002060"/>
                </a:solidFill>
                <a:latin typeface="Consolas" panose="020B0609020204030204" pitchFamily="49" charset="0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en-US" altLang="ko-KR" sz="1900" dirty="0">
                <a:solidFill>
                  <a:srgbClr val="002060"/>
                </a:solidFill>
                <a:latin typeface="Consolas" panose="020B0609020204030204" pitchFamily="49" charset="0"/>
              </a:rPr>
              <a:t>   </a:t>
            </a:r>
            <a:r>
              <a:rPr lang="ko-KR" altLang="en-US" sz="1900" dirty="0">
                <a:solidFill>
                  <a:srgbClr val="002060"/>
                </a:solidFill>
                <a:latin typeface="Consolas" panose="020B0609020204030204" pitchFamily="49" charset="0"/>
              </a:rPr>
              <a:t>그러나 목적과 이유에 대한 이해에서 어렵게 느껴질 수 있다</a:t>
            </a:r>
            <a:r>
              <a:rPr lang="en-US" altLang="ko-KR" sz="1900" dirty="0">
                <a:solidFill>
                  <a:srgbClr val="002060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900" dirty="0">
                <a:solidFill>
                  <a:srgbClr val="002060"/>
                </a:solidFill>
                <a:latin typeface="Consolas" panose="020B0609020204030204" pitchFamily="49" charset="0"/>
              </a:rPr>
              <a:t>   </a:t>
            </a:r>
            <a:r>
              <a:rPr lang="ko-KR" altLang="en-US" sz="1900" dirty="0">
                <a:solidFill>
                  <a:srgbClr val="002060"/>
                </a:solidFill>
                <a:latin typeface="Consolas" panose="020B0609020204030204" pitchFamily="49" charset="0"/>
              </a:rPr>
              <a:t>일단 이해하자</a:t>
            </a:r>
            <a:r>
              <a:rPr lang="en-US" altLang="ko-KR" sz="1900" dirty="0">
                <a:solidFill>
                  <a:srgbClr val="002060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1900" dirty="0">
                <a:solidFill>
                  <a:srgbClr val="002060"/>
                </a:solidFill>
                <a:latin typeface="Consolas" panose="020B0609020204030204" pitchFamily="49" charset="0"/>
              </a:rPr>
              <a:t>그리고 이해한 후에는 암기할 정도로 숙달이 되어야 한다</a:t>
            </a:r>
            <a:r>
              <a:rPr lang="en-US" altLang="ko-KR" sz="1900" dirty="0">
                <a:solidFill>
                  <a:srgbClr val="002060"/>
                </a:solidFill>
                <a:latin typeface="Consolas" panose="020B0609020204030204" pitchFamily="49" charset="0"/>
              </a:rPr>
              <a:t>.</a:t>
            </a:r>
            <a:endParaRPr lang="ko-KR" altLang="en-US" sz="19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076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상한 제한된 와일드카드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(Upper-Bounded Wildcards)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0A1DB03-675B-4173-8D55-4F8DEE4AAF5F}"/>
              </a:ext>
            </a:extLst>
          </p:cNvPr>
          <p:cNvSpPr/>
          <p:nvPr/>
        </p:nvSpPr>
        <p:spPr>
          <a:xfrm>
            <a:off x="1193531" y="3610714"/>
            <a:ext cx="8189008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peekBox(Box&lt;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? extends Number</a:t>
            </a:r>
            <a:r>
              <a:rPr lang="en-US" altLang="ko-KR" sz="1500" dirty="0">
                <a:latin typeface="Consolas" panose="020B0609020204030204" pitchFamily="49" charset="0"/>
              </a:rPr>
              <a:t>&gt; box)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System.out.println(box);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D7C5F3C-0E48-43D3-A809-3BF1EA7FA885}"/>
              </a:ext>
            </a:extLst>
          </p:cNvPr>
          <p:cNvSpPr/>
          <p:nvPr/>
        </p:nvSpPr>
        <p:spPr>
          <a:xfrm>
            <a:off x="1193531" y="1891437"/>
            <a:ext cx="8189008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peekBox(Box&lt;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?</a:t>
            </a:r>
            <a:r>
              <a:rPr lang="en-US" altLang="ko-KR" sz="1500" dirty="0">
                <a:latin typeface="Consolas" panose="020B0609020204030204" pitchFamily="49" charset="0"/>
              </a:rPr>
              <a:t>&gt; box)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System.out.println(box);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BA19FFB-C564-43F2-98E3-5DE3FE0EDCF1}"/>
              </a:ext>
            </a:extLst>
          </p:cNvPr>
          <p:cNvSpPr/>
          <p:nvPr/>
        </p:nvSpPr>
        <p:spPr>
          <a:xfrm>
            <a:off x="2055585" y="4583825"/>
            <a:ext cx="8242852" cy="746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box</a:t>
            </a:r>
            <a:r>
              <a:rPr lang="ko-KR" altLang="en-US" sz="1500" dirty="0">
                <a:latin typeface="Consolas" panose="020B0609020204030204" pitchFamily="49" charset="0"/>
              </a:rPr>
              <a:t>는 </a:t>
            </a:r>
            <a:r>
              <a:rPr lang="en-US" altLang="ko-KR" sz="1500" dirty="0">
                <a:latin typeface="Consolas" panose="020B0609020204030204" pitchFamily="49" charset="0"/>
              </a:rPr>
              <a:t>Box&lt;T&gt; </a:t>
            </a:r>
            <a:r>
              <a:rPr lang="ko-KR" altLang="en-US" sz="1500" dirty="0">
                <a:latin typeface="Consolas" panose="020B0609020204030204" pitchFamily="49" charset="0"/>
              </a:rPr>
              <a:t>인스턴스의 참조 값을 전달받는 매개변수이다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  → 단 전달되는 인스턴스의 </a:t>
            </a:r>
            <a:r>
              <a:rPr lang="en-US" altLang="ko-KR" sz="1500" dirty="0">
                <a:latin typeface="Consolas" panose="020B0609020204030204" pitchFamily="49" charset="0"/>
              </a:rPr>
              <a:t>T</a:t>
            </a:r>
            <a:r>
              <a:rPr lang="ko-KR" altLang="en-US" sz="1500" dirty="0">
                <a:latin typeface="Consolas" panose="020B0609020204030204" pitchFamily="49" charset="0"/>
              </a:rPr>
              <a:t>는 </a:t>
            </a:r>
            <a:r>
              <a:rPr lang="en-US" altLang="ko-KR" sz="1500" dirty="0">
                <a:latin typeface="Consolas" panose="020B0609020204030204" pitchFamily="49" charset="0"/>
              </a:rPr>
              <a:t>Number </a:t>
            </a:r>
            <a:r>
              <a:rPr lang="ko-KR" altLang="en-US" sz="1500" dirty="0">
                <a:latin typeface="Consolas" panose="020B0609020204030204" pitchFamily="49" charset="0"/>
              </a:rPr>
              <a:t>또는 이를 상속하는 하위 클래스이어야 함</a:t>
            </a:r>
          </a:p>
        </p:txBody>
      </p:sp>
    </p:spTree>
    <p:extLst>
      <p:ext uri="{BB962C8B-B14F-4D97-AF65-F5344CB8AC3E}">
        <p14:creationId xmlns:p14="http://schemas.microsoft.com/office/powerpoint/2010/main" val="213867342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9230</TotalTime>
  <Words>2124</Words>
  <Application>Microsoft Office PowerPoint</Application>
  <PresentationFormat>와이드스크린</PresentationFormat>
  <Paragraphs>286</Paragraphs>
  <Slides>21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YDVYMjOStd12</vt:lpstr>
      <vt:lpstr>맑은 고딕</vt:lpstr>
      <vt:lpstr>Calibri</vt:lpstr>
      <vt:lpstr>Calibri Light</vt:lpstr>
      <vt:lpstr>Consolas</vt:lpstr>
      <vt:lpstr>추억</vt:lpstr>
      <vt:lpstr> 열혈 Java 프로그래밍</vt:lpstr>
      <vt:lpstr>22-1. 제네릭의 심화 문법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 열혈 Java 프로그래밍</dc:title>
  <dc:creator>윤성우</dc:creator>
  <cp:lastModifiedBy>8147</cp:lastModifiedBy>
  <cp:revision>2066</cp:revision>
  <dcterms:created xsi:type="dcterms:W3CDTF">2017-07-09T08:11:09Z</dcterms:created>
  <dcterms:modified xsi:type="dcterms:W3CDTF">2020-07-01T22:27:05Z</dcterms:modified>
</cp:coreProperties>
</file>