
<file path=[Content_Types].xml><?xml version="1.0" encoding="utf-8"?>
<Types xmlns="http://schemas.openxmlformats.org/package/2006/content-types">
  <Default Extension="jpg" ContentType="image/jpeg"/>
  <Default Extension="png" ContentType="image/png"/>
  <Default Extension="png&amp;ehk=3weqWkwsoIkENulL6sH1zA&amp;r=0&amp;pid=OfficeInsert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574" r:id="rId4"/>
    <p:sldId id="580" r:id="rId5"/>
    <p:sldId id="575" r:id="rId6"/>
    <p:sldId id="549" r:id="rId7"/>
    <p:sldId id="563" r:id="rId8"/>
    <p:sldId id="576" r:id="rId9"/>
    <p:sldId id="581" r:id="rId10"/>
    <p:sldId id="577" r:id="rId11"/>
    <p:sldId id="565" r:id="rId12"/>
    <p:sldId id="567" r:id="rId13"/>
    <p:sldId id="582" r:id="rId14"/>
    <p:sldId id="578" r:id="rId15"/>
    <p:sldId id="568" r:id="rId16"/>
    <p:sldId id="583" r:id="rId17"/>
    <p:sldId id="579" r:id="rId18"/>
    <p:sldId id="569" r:id="rId19"/>
    <p:sldId id="584" r:id="rId20"/>
    <p:sldId id="585" r:id="rId21"/>
    <p:sldId id="28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FCC"/>
    <a:srgbClr val="C40000"/>
    <a:srgbClr val="E1300D"/>
    <a:srgbClr val="FFD9D9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 autoAdjust="0"/>
    <p:restoredTop sz="79059" autoAdjust="0"/>
  </p:normalViewPr>
  <p:slideViewPr>
    <p:cSldViewPr snapToGrid="0">
      <p:cViewPr varScale="1">
        <p:scale>
          <a:sx n="90" d="100"/>
          <a:sy n="90" d="100"/>
        </p:scale>
        <p:origin x="11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3993D-470F-48E2-B038-85C74C69B22B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F2B5A-5C63-4455-9531-ABD1CC91F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54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Person </a:t>
            </a:r>
            <a:r>
              <a:rPr lang="ko-KR" altLang="en-US" dirty="0"/>
              <a:t>안의 </a:t>
            </a:r>
            <a:r>
              <a:rPr lang="en-US" altLang="ko-KR" dirty="0"/>
              <a:t>Person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ko-KR" altLang="en-US" dirty="0"/>
              <a:t>메모리적으로 가리키고 있다는 거임</a:t>
            </a:r>
            <a:r>
              <a:rPr lang="en-US" altLang="ko-KR" dirty="0"/>
              <a:t>(</a:t>
            </a:r>
            <a:r>
              <a:rPr lang="ko-KR" altLang="en-US" dirty="0"/>
              <a:t>자신을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F2B5A-5C63-4455-9531-ABD1CC91FD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522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25.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열거형</a:t>
            </a:r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,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가변 인자</a:t>
            </a:r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 </a:t>
            </a:r>
          </a:p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			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그리고 어노테이션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500" dirty="0"/>
              <a:t>열거형 값의 정체</a:t>
            </a:r>
            <a:r>
              <a:rPr lang="en-US" altLang="ko-KR" sz="3500" dirty="0"/>
              <a:t>: </a:t>
            </a:r>
            <a:r>
              <a:rPr lang="ko-KR" altLang="en-US" sz="3500" dirty="0"/>
              <a:t>열거형 값이 인스턴스라는 증거</a:t>
            </a:r>
            <a:r>
              <a:rPr lang="en-US" altLang="ko-KR" sz="3500" dirty="0"/>
              <a:t>2</a:t>
            </a:r>
            <a:endParaRPr lang="ko-KR" altLang="en-US" sz="35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D19438-FC36-4D12-A063-25077F63FC7D}"/>
              </a:ext>
            </a:extLst>
          </p:cNvPr>
          <p:cNvSpPr/>
          <p:nvPr/>
        </p:nvSpPr>
        <p:spPr>
          <a:xfrm>
            <a:off x="1193530" y="1654579"/>
            <a:ext cx="8679339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err="1">
                <a:latin typeface="Consolas" panose="020B0609020204030204" pitchFamily="49" charset="0"/>
              </a:rPr>
              <a:t>enum</a:t>
            </a:r>
            <a:r>
              <a:rPr lang="en-US" altLang="ko-KR" sz="1500" dirty="0">
                <a:latin typeface="Consolas" panose="020B0609020204030204" pitchFamily="49" charset="0"/>
              </a:rPr>
              <a:t> Person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MAN, WOMAN;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500" dirty="0">
                <a:latin typeface="Consolas" panose="020B0609020204030204" pitchFamily="49" charset="0"/>
              </a:rPr>
              <a:t> Person()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System.out.println("Person constructor called");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@Override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String toString() { return "I am a dog person";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EnumConstructor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Person.MAN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Person.WOMAN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B096E6-2B69-4470-BAC1-7389094DA519}"/>
              </a:ext>
            </a:extLst>
          </p:cNvPr>
          <p:cNvSpPr/>
          <p:nvPr/>
        </p:nvSpPr>
        <p:spPr>
          <a:xfrm>
            <a:off x="5348484" y="1653902"/>
            <a:ext cx="6602511" cy="912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열거형의 정의에도 생성자가 없으면 디폴트 생성자가 삽입된다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ts val="2200"/>
              </a:lnSpc>
            </a:pP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다만 이 생성자는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으로 선언이 되어 직접 인스턴스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(new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키워드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를</a:t>
            </a: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생성하는 것이 불가능하다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  <a:endParaRPr lang="ko-KR" alt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E9F7F25-C5D1-435E-A556-C500B61E1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456" y="4291219"/>
            <a:ext cx="35433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3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열거형 값의 정체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결론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C664EF-94E5-4F19-B9CC-11D81F7A290C}"/>
              </a:ext>
            </a:extLst>
          </p:cNvPr>
          <p:cNvSpPr/>
          <p:nvPr/>
        </p:nvSpPr>
        <p:spPr>
          <a:xfrm>
            <a:off x="1193530" y="1654579"/>
            <a:ext cx="86793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enum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Person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MAN, WOMAN;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  . . . 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E17EE9-5F83-4B86-AA96-3EEFB305D144}"/>
              </a:ext>
            </a:extLst>
          </p:cNvPr>
          <p:cNvSpPr/>
          <p:nvPr/>
        </p:nvSpPr>
        <p:spPr>
          <a:xfrm>
            <a:off x="1193530" y="370813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public static final Person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dirty="0">
                <a:latin typeface="Consolas" panose="020B0609020204030204" pitchFamily="49" charset="0"/>
              </a:rPr>
              <a:t> = new Person();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public static final Person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WOMAN</a:t>
            </a:r>
            <a:r>
              <a:rPr lang="en-US" altLang="ko-KR" dirty="0">
                <a:latin typeface="Consolas" panose="020B0609020204030204" pitchFamily="49" charset="0"/>
              </a:rPr>
              <a:t> = new Person();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6F51B9-3AA6-45AC-9EEF-BF065D9F2A1F}"/>
              </a:ext>
            </a:extLst>
          </p:cNvPr>
          <p:cNvSpPr/>
          <p:nvPr/>
        </p:nvSpPr>
        <p:spPr>
          <a:xfrm>
            <a:off x="1193530" y="5017903"/>
            <a:ext cx="6545740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열거형 값의 실체를 설명하는 문장 실제로 이렇게 컴파일이 되지는 않음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endParaRPr lang="ko-KR" alt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40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열거형 생성자에 인자 전달하기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FB2EB6-8921-412F-989B-58F49CC45E10}"/>
              </a:ext>
            </a:extLst>
          </p:cNvPr>
          <p:cNvSpPr/>
          <p:nvPr/>
        </p:nvSpPr>
        <p:spPr>
          <a:xfrm>
            <a:off x="1193531" y="1526740"/>
            <a:ext cx="7248104" cy="469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 err="1">
                <a:latin typeface="Consolas" panose="020B0609020204030204" pitchFamily="49" charset="0"/>
              </a:rPr>
              <a:t>enum</a:t>
            </a:r>
            <a:r>
              <a:rPr lang="en-US" altLang="ko-KR" sz="1400" dirty="0">
                <a:latin typeface="Consolas" panose="020B0609020204030204" pitchFamily="49" charset="0"/>
              </a:rPr>
              <a:t> Person {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MAN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(29)</a:t>
            </a:r>
            <a:r>
              <a:rPr lang="en-US" altLang="ko-KR" sz="1400" dirty="0">
                <a:latin typeface="Consolas" panose="020B0609020204030204" pitchFamily="49" charset="0"/>
              </a:rPr>
              <a:t>, WOMAN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(25)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 age;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private Person(int age) {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this.age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= age;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String toString() {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"I am " + age + " years old";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8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EnumParamConstructor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Person.MAN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Person.WOMAN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514BAF-45D4-44C7-B28A-71850D68A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947" y="1526740"/>
            <a:ext cx="35909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22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25-2. </a:t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ko-KR" altLang="en-US" sz="4400" dirty="0">
                <a:solidFill>
                  <a:schemeClr val="tx2"/>
                </a:solidFill>
              </a:rPr>
              <a:t>매개변수의 가변 인자 선언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30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매개변수의 가변 인자 선언과 호출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04B1E5-0CD3-46A6-BF9E-E1F75478D97D}"/>
              </a:ext>
            </a:extLst>
          </p:cNvPr>
          <p:cNvSpPr/>
          <p:nvPr/>
        </p:nvSpPr>
        <p:spPr>
          <a:xfrm>
            <a:off x="1193530" y="1651986"/>
            <a:ext cx="6254191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Varargs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</a:t>
            </a:r>
            <a:r>
              <a:rPr lang="en-US" altLang="ko-KR" sz="1500" dirty="0" err="1">
                <a:latin typeface="Consolas" panose="020B0609020204030204" pitchFamily="49" charset="0"/>
              </a:rPr>
              <a:t>showAll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String...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vargs</a:t>
            </a:r>
            <a:r>
              <a:rPr lang="en-US" altLang="ko-KR" sz="15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System.out.println("LEN: " + </a:t>
            </a:r>
            <a:r>
              <a:rPr lang="en-US" altLang="ko-KR" sz="1500" dirty="0" err="1">
                <a:latin typeface="Consolas" panose="020B0609020204030204" pitchFamily="49" charset="0"/>
              </a:rPr>
              <a:t>vargs</a:t>
            </a: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.length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for(String s : </a:t>
            </a: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vargs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System.out.print(s + '\t');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showAll</a:t>
            </a:r>
            <a:r>
              <a:rPr lang="en-US" altLang="ko-KR" sz="1500" dirty="0">
                <a:latin typeface="Consolas" panose="020B0609020204030204" pitchFamily="49" charset="0"/>
              </a:rPr>
              <a:t>("Box");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showAll</a:t>
            </a:r>
            <a:r>
              <a:rPr lang="en-US" altLang="ko-KR" sz="1500" dirty="0">
                <a:latin typeface="Consolas" panose="020B0609020204030204" pitchFamily="49" charset="0"/>
              </a:rPr>
              <a:t>("Box", "Toy");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showAll</a:t>
            </a:r>
            <a:r>
              <a:rPr lang="en-US" altLang="ko-KR" sz="1500" dirty="0">
                <a:latin typeface="Consolas" panose="020B0609020204030204" pitchFamily="49" charset="0"/>
              </a:rPr>
              <a:t>("Box", "Toy", "Apple");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CC3E3B-99BD-45E0-BF68-AE408D1A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721" y="4129709"/>
            <a:ext cx="27813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41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가변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인자 선언에 대한 컴파일러 처리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54E50DE7-009E-423B-B584-0FCF4C7BF4A0}"/>
              </a:ext>
            </a:extLst>
          </p:cNvPr>
          <p:cNvSpPr/>
          <p:nvPr/>
        </p:nvSpPr>
        <p:spPr>
          <a:xfrm>
            <a:off x="1193531" y="1575994"/>
            <a:ext cx="6096000" cy="206723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</a:t>
            </a:r>
            <a:r>
              <a:rPr lang="en-US" altLang="ko-KR" sz="1500" dirty="0" err="1">
                <a:latin typeface="Consolas" panose="020B0609020204030204" pitchFamily="49" charset="0"/>
              </a:rPr>
              <a:t>showAll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String...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vargs</a:t>
            </a:r>
            <a:r>
              <a:rPr lang="en-US" altLang="ko-KR" sz="1500" dirty="0">
                <a:latin typeface="Consolas" panose="020B0609020204030204" pitchFamily="49" charset="0"/>
              </a:rPr>
              <a:t>) {...}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showAll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"Box"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showAll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"Box", "Toy"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showAll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"Box", "Toy", "Apple"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C0D241-17B2-4E21-B4E5-7E16C7F6BA53}"/>
              </a:ext>
            </a:extLst>
          </p:cNvPr>
          <p:cNvSpPr/>
          <p:nvPr/>
        </p:nvSpPr>
        <p:spPr>
          <a:xfrm>
            <a:off x="5672764" y="3816678"/>
            <a:ext cx="6096000" cy="206723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</a:t>
            </a:r>
            <a:r>
              <a:rPr lang="en-US" altLang="ko-KR" sz="1500" dirty="0" err="1">
                <a:latin typeface="Consolas" panose="020B0609020204030204" pitchFamily="49" charset="0"/>
              </a:rPr>
              <a:t>showAll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String[] 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vargs</a:t>
            </a:r>
            <a:r>
              <a:rPr lang="en-US" altLang="ko-KR" sz="1500" dirty="0">
                <a:latin typeface="Consolas" panose="020B0609020204030204" pitchFamily="49" charset="0"/>
              </a:rPr>
              <a:t>) {...}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showAll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new String[]{"Box"}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showAll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new String[]{"Box", "Toy"}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showAll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new String[]{"Box", "Toy", "Apple"}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45420D-4764-4F47-A1A4-9D04CD6254B0}"/>
              </a:ext>
            </a:extLst>
          </p:cNvPr>
          <p:cNvSpPr/>
          <p:nvPr/>
        </p:nvSpPr>
        <p:spPr>
          <a:xfrm>
            <a:off x="5672764" y="1890812"/>
            <a:ext cx="5602185" cy="348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vargs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를 배열의 참조변수로 간주하고 코드를 작성하면 된다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화살표: 굽음 5">
            <a:extLst>
              <a:ext uri="{FF2B5EF4-FFF2-40B4-BE49-F238E27FC236}">
                <a16:creationId xmlns:a16="http://schemas.microsoft.com/office/drawing/2014/main" id="{58D60E11-8457-4CCD-BD5E-AB88655E2B85}"/>
              </a:ext>
            </a:extLst>
          </p:cNvPr>
          <p:cNvSpPr/>
          <p:nvPr/>
        </p:nvSpPr>
        <p:spPr>
          <a:xfrm flipV="1">
            <a:off x="2556760" y="3990462"/>
            <a:ext cx="768627" cy="79513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237DE6-AF46-4342-BFDF-C8BB03188DC2}"/>
              </a:ext>
            </a:extLst>
          </p:cNvPr>
          <p:cNvSpPr/>
          <p:nvPr/>
        </p:nvSpPr>
        <p:spPr>
          <a:xfrm>
            <a:off x="524295" y="4913611"/>
            <a:ext cx="5602185" cy="348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컴파일러가 다음과 같이 배열 기반 코드로 수정을 한다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410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25-3. </a:t>
            </a:r>
            <a:r>
              <a:rPr lang="ko-KR" altLang="en-US" sz="4400" dirty="0">
                <a:solidFill>
                  <a:schemeClr val="tx2"/>
                </a:solidFill>
              </a:rPr>
              <a:t>어노테이션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77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어노테이션의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설명 범위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5A5C41-D136-4529-81C4-FBF2C4457E5D}"/>
              </a:ext>
            </a:extLst>
          </p:cNvPr>
          <p:cNvSpPr/>
          <p:nvPr/>
        </p:nvSpPr>
        <p:spPr>
          <a:xfrm>
            <a:off x="1339304" y="1655370"/>
            <a:ext cx="6096000" cy="16764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@Deprecated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@SuppressWarnings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719ECF-2EE3-4792-9804-2F63A35224BC}"/>
              </a:ext>
            </a:extLst>
          </p:cNvPr>
          <p:cNvSpPr/>
          <p:nvPr/>
        </p:nvSpPr>
        <p:spPr>
          <a:xfrm>
            <a:off x="1339304" y="3928766"/>
            <a:ext cx="8931966" cy="1588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어노테이션 관련 문서</a:t>
            </a: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JSR 175 "A Metadata Facility for the Java Programming Language."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JSR 250 "Common Annotations for the Java Platform"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282376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dirty="0"/>
              <a:t>@Override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988F6E-46E5-40E2-963C-36DDC64D9122}"/>
              </a:ext>
            </a:extLst>
          </p:cNvPr>
          <p:cNvSpPr/>
          <p:nvPr/>
        </p:nvSpPr>
        <p:spPr>
          <a:xfrm>
            <a:off x="1193531" y="1931578"/>
            <a:ext cx="845405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interface Viewable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public void showIt(String str)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Viewer implements Viewable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public void showIt(String str)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System.out.println(str);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08958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dirty="0"/>
              <a:t>@Deprecated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72C942-C671-4EFD-92B8-E172A0639C84}"/>
              </a:ext>
            </a:extLst>
          </p:cNvPr>
          <p:cNvSpPr/>
          <p:nvPr/>
        </p:nvSpPr>
        <p:spPr>
          <a:xfrm>
            <a:off x="1193531" y="1546475"/>
            <a:ext cx="7950469" cy="4691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interface Viewable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@Deprecated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public void showIt(String str);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// Deprecated 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된 메소드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brShowIt</a:t>
            </a:r>
            <a:r>
              <a:rPr lang="en-US" altLang="ko-KR" sz="1400" dirty="0">
                <a:latin typeface="Consolas" panose="020B0609020204030204" pitchFamily="49" charset="0"/>
              </a:rPr>
              <a:t>(String str);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Viewer implements Viewable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showIt</a:t>
            </a:r>
            <a:r>
              <a:rPr lang="en-US" altLang="ko-KR" sz="1400" dirty="0">
                <a:latin typeface="Consolas" panose="020B0609020204030204" pitchFamily="49" charset="0"/>
              </a:rPr>
              <a:t>(String str)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System.out.println(str);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컴파일러 경고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brShowIt</a:t>
            </a:r>
            <a:r>
              <a:rPr lang="en-US" altLang="ko-KR" sz="1400" dirty="0">
                <a:latin typeface="Consolas" panose="020B0609020204030204" pitchFamily="49" charset="0"/>
              </a:rPr>
              <a:t>(String str)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System.out.println('[' + str </a:t>
            </a:r>
            <a:r>
              <a:rPr lang="en-US" altLang="ko-KR" sz="1400">
                <a:latin typeface="Consolas" panose="020B0609020204030204" pitchFamily="49" charset="0"/>
              </a:rPr>
              <a:t>+ ']');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1E9410-004F-4E34-A78E-0608D7912DD0}"/>
              </a:ext>
            </a:extLst>
          </p:cNvPr>
          <p:cNvSpPr/>
          <p:nvPr/>
        </p:nvSpPr>
        <p:spPr>
          <a:xfrm>
            <a:off x="5658678" y="2946858"/>
            <a:ext cx="6347791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Viewable view = new Viewer();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view.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showIt</a:t>
            </a:r>
            <a:r>
              <a:rPr lang="en-US" altLang="ko-KR" sz="1400" dirty="0">
                <a:latin typeface="Consolas" panose="020B0609020204030204" pitchFamily="49" charset="0"/>
              </a:rPr>
              <a:t>("Hello Annotations");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컴파일러 경고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6537E6-08EE-45A9-B276-1335D337D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678" y="4484823"/>
            <a:ext cx="5695950" cy="1219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EB286F3-20FC-4DCF-9EBE-3256F41A81AA}"/>
              </a:ext>
            </a:extLst>
          </p:cNvPr>
          <p:cNvSpPr/>
          <p:nvPr/>
        </p:nvSpPr>
        <p:spPr>
          <a:xfrm>
            <a:off x="5099436" y="2361636"/>
            <a:ext cx="6096000" cy="5386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300" dirty="0">
                <a:solidFill>
                  <a:srgbClr val="0070C0"/>
                </a:solidFill>
                <a:latin typeface="YDVYMjOStd125"/>
              </a:rPr>
              <a:t>문제의 발생 소지가 있거나 개선된 기능의 다른 것으로 대체되어서 더 이상 필요 없게 되었음을 뜻 함</a:t>
            </a:r>
            <a:endParaRPr lang="ko-KR" altLang="en-US" sz="1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18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25-1. </a:t>
            </a:r>
            <a:r>
              <a:rPr lang="ko-KR" altLang="en-US" sz="4400" dirty="0">
                <a:solidFill>
                  <a:schemeClr val="tx2"/>
                </a:solidFill>
              </a:rPr>
              <a:t>열거형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dirty="0"/>
              <a:t>@SuppressWarnings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AD1C46-E108-4D45-A3AA-AE4BB008840E}"/>
              </a:ext>
            </a:extLst>
          </p:cNvPr>
          <p:cNvSpPr/>
          <p:nvPr/>
        </p:nvSpPr>
        <p:spPr>
          <a:xfrm>
            <a:off x="1193531" y="1366924"/>
            <a:ext cx="9143165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interface Viewable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@Deprecated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showIt(String str);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brShowIt</a:t>
            </a:r>
            <a:r>
              <a:rPr lang="en-US" altLang="ko-KR" sz="1400" dirty="0">
                <a:latin typeface="Consolas" panose="020B0609020204030204" pitchFamily="49" charset="0"/>
              </a:rPr>
              <a:t>(String str);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Viewer implements Viewable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@SuppressWarnings("deprecation")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showIt</a:t>
            </a:r>
            <a:r>
              <a:rPr lang="en-US" altLang="ko-KR" sz="1400" dirty="0">
                <a:latin typeface="Consolas" panose="020B0609020204030204" pitchFamily="49" charset="0"/>
              </a:rPr>
              <a:t>(String str) { System.out.println(str);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brShowIt</a:t>
            </a:r>
            <a:r>
              <a:rPr lang="en-US" altLang="ko-KR" sz="1400" dirty="0">
                <a:latin typeface="Consolas" panose="020B0609020204030204" pitchFamily="49" charset="0"/>
              </a:rPr>
              <a:t>(String str) { System.out.println('[' + str + ']');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AtSuppressWarnings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@SuppressWarnings("deprecation")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Viewable view = new Viewer();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view.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showIt</a:t>
            </a:r>
            <a:r>
              <a:rPr lang="en-US" altLang="ko-KR" sz="1400" dirty="0">
                <a:latin typeface="Consolas" panose="020B0609020204030204" pitchFamily="49" charset="0"/>
              </a:rPr>
              <a:t>("Hello Annotations");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view.brShowIt</a:t>
            </a:r>
            <a:r>
              <a:rPr lang="en-US" altLang="ko-KR" sz="1400" dirty="0">
                <a:latin typeface="Consolas" panose="020B0609020204030204" pitchFamily="49" charset="0"/>
              </a:rPr>
              <a:t>("Hello Annotations");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D58E4C-71FC-44D2-B99C-415EC3BE37DB}"/>
              </a:ext>
            </a:extLst>
          </p:cNvPr>
          <p:cNvSpPr/>
          <p:nvPr/>
        </p:nvSpPr>
        <p:spPr>
          <a:xfrm>
            <a:off x="4145280" y="2891723"/>
            <a:ext cx="6096000" cy="3078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0070C0"/>
                </a:solidFill>
              </a:rPr>
              <a:t>deprecation </a:t>
            </a:r>
            <a:r>
              <a:rPr lang="ko-KR" altLang="en-US" sz="1300" dirty="0">
                <a:solidFill>
                  <a:srgbClr val="0070C0"/>
                </a:solidFill>
              </a:rPr>
              <a:t>관련 경고 메시지를 생략하라는 의미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653F5F-B10B-4FE6-AF79-3321BE55EE29}"/>
              </a:ext>
            </a:extLst>
          </p:cNvPr>
          <p:cNvSpPr/>
          <p:nvPr/>
        </p:nvSpPr>
        <p:spPr>
          <a:xfrm>
            <a:off x="4145280" y="4563576"/>
            <a:ext cx="6096000" cy="3078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0070C0"/>
                </a:solidFill>
              </a:rPr>
              <a:t>deprecation </a:t>
            </a:r>
            <a:r>
              <a:rPr lang="ko-KR" altLang="en-US" sz="1300" dirty="0">
                <a:solidFill>
                  <a:srgbClr val="0070C0"/>
                </a:solidFill>
              </a:rPr>
              <a:t>관련 경고 메시지를 생략하라는 의미</a:t>
            </a:r>
          </a:p>
        </p:txBody>
      </p:sp>
    </p:spTree>
    <p:extLst>
      <p:ext uri="{BB962C8B-B14F-4D97-AF65-F5344CB8AC3E}">
        <p14:creationId xmlns:p14="http://schemas.microsoft.com/office/powerpoint/2010/main" val="1909797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25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437582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 기반 상수의 정의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이전의 방식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33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옛날꺼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C68831-2BE4-4682-87F0-E3D33C1185AF}"/>
              </a:ext>
            </a:extLst>
          </p:cNvPr>
          <p:cNvSpPr/>
          <p:nvPr/>
        </p:nvSpPr>
        <p:spPr>
          <a:xfrm>
            <a:off x="1193531" y="1569879"/>
            <a:ext cx="8639582" cy="187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interface Scale {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 DO = 0; int RE = 1; int MI = 2; int FA = 3;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 SO = 4; int RA = 5; int TI = 6;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5182C5-32BC-4700-AF6B-E69E46651B37}"/>
              </a:ext>
            </a:extLst>
          </p:cNvPr>
          <p:cNvSpPr/>
          <p:nvPr/>
        </p:nvSpPr>
        <p:spPr>
          <a:xfrm>
            <a:off x="1193531" y="4081136"/>
            <a:ext cx="80829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인터페이스 내에 선언된 변수는 </a:t>
            </a:r>
            <a:r>
              <a:rPr lang="en-US" altLang="ko-KR" sz="1600" u="sng" dirty="0">
                <a:solidFill>
                  <a:srgbClr val="002060"/>
                </a:solidFill>
                <a:latin typeface="Consolas" panose="020B0609020204030204" pitchFamily="49" charset="0"/>
              </a:rPr>
              <a:t>public, static, final</a:t>
            </a:r>
            <a:r>
              <a:rPr lang="ko-KR" altLang="en-US" sz="1600" u="sng" dirty="0">
                <a:solidFill>
                  <a:srgbClr val="002060"/>
                </a:solidFill>
                <a:latin typeface="Consolas" panose="020B0609020204030204" pitchFamily="49" charset="0"/>
              </a:rPr>
              <a:t>이 선언된 것으로 간주</a:t>
            </a:r>
          </a:p>
        </p:txBody>
      </p:sp>
    </p:spTree>
    <p:extLst>
      <p:ext uri="{BB962C8B-B14F-4D97-AF65-F5344CB8AC3E}">
        <p14:creationId xmlns:p14="http://schemas.microsoft.com/office/powerpoint/2010/main" val="218275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이전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방식의 문제점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4EAEAB-A1AA-4FC3-BB8D-9B530742C3DD}"/>
              </a:ext>
            </a:extLst>
          </p:cNvPr>
          <p:cNvSpPr/>
          <p:nvPr/>
        </p:nvSpPr>
        <p:spPr>
          <a:xfrm>
            <a:off x="1193531" y="1757880"/>
            <a:ext cx="31964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interface Animal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int DOG = 1;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int CAT = 2;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interface Person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int MAN = 1;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int WOMAN = 2;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85F763-6D5F-494D-BE0F-3502F67F0847}"/>
              </a:ext>
            </a:extLst>
          </p:cNvPr>
          <p:cNvSpPr/>
          <p:nvPr/>
        </p:nvSpPr>
        <p:spPr>
          <a:xfrm>
            <a:off x="4539705" y="1757880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NonSafeConst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who(</a:t>
            </a:r>
            <a:r>
              <a:rPr lang="en-US" altLang="ko-KR" sz="1400" dirty="0" err="1">
                <a:latin typeface="Consolas" panose="020B0609020204030204" pitchFamily="49" charset="0"/>
              </a:rPr>
              <a:t>Person.MAN</a:t>
            </a:r>
            <a:r>
              <a:rPr lang="en-US" altLang="ko-KR" sz="1400" dirty="0">
                <a:latin typeface="Consolas" panose="020B0609020204030204" pitchFamily="49" charset="0"/>
              </a:rPr>
              <a:t>);    // </a:t>
            </a:r>
            <a:r>
              <a:rPr lang="ko-KR" altLang="en-US" sz="1400" dirty="0">
                <a:latin typeface="YDVYMjOStd12"/>
              </a:rPr>
              <a:t>정상적인 메소드 호출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who(</a:t>
            </a:r>
            <a:r>
              <a:rPr lang="en-US" altLang="ko-KR" sz="1400" dirty="0" err="1">
                <a:latin typeface="Consolas" panose="020B0609020204030204" pitchFamily="49" charset="0"/>
              </a:rPr>
              <a:t>Animal.DOG</a:t>
            </a:r>
            <a:r>
              <a:rPr lang="en-US" altLang="ko-KR" sz="1400" dirty="0">
                <a:latin typeface="Consolas" panose="020B0609020204030204" pitchFamily="49" charset="0"/>
              </a:rPr>
              <a:t>); 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  <a:latin typeface="YDVYMjOStd12"/>
              </a:rPr>
              <a:t>비정상적 메소드 호출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who(int man)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switch(man)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case </a:t>
            </a:r>
            <a:r>
              <a:rPr lang="en-US" altLang="ko-KR" sz="1400" dirty="0" err="1">
                <a:latin typeface="Consolas" panose="020B0609020204030204" pitchFamily="49" charset="0"/>
              </a:rPr>
              <a:t>Person.MAN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System.out.println("</a:t>
            </a:r>
            <a:r>
              <a:rPr lang="ko-KR" altLang="en-US" sz="1400" dirty="0">
                <a:latin typeface="YDVYMjOStd12"/>
              </a:rPr>
              <a:t>남성 손님입니다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break;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case </a:t>
            </a:r>
            <a:r>
              <a:rPr lang="en-US" altLang="ko-KR" sz="1400" dirty="0" err="1">
                <a:latin typeface="Consolas" panose="020B0609020204030204" pitchFamily="49" charset="0"/>
              </a:rPr>
              <a:t>Person.WOMAN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System.out.println("</a:t>
            </a:r>
            <a:r>
              <a:rPr lang="ko-KR" altLang="en-US" sz="1400" dirty="0">
                <a:latin typeface="YDVYMjOStd12"/>
              </a:rPr>
              <a:t>여성 손님입니다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break;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585A19-EC9C-4921-BC6D-6984073D4C4F}"/>
              </a:ext>
            </a:extLst>
          </p:cNvPr>
          <p:cNvSpPr/>
          <p:nvPr/>
        </p:nvSpPr>
        <p:spPr>
          <a:xfrm>
            <a:off x="7104909" y="2496543"/>
            <a:ext cx="45967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컴파일 및 실행 과정에서 발견되지 않는 오류</a:t>
            </a:r>
            <a:endParaRPr lang="fr-FR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50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자료형의 부여를 돕는 열거형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B82016-7DB2-4477-AAFA-52BEBB706908}"/>
              </a:ext>
            </a:extLst>
          </p:cNvPr>
          <p:cNvSpPr/>
          <p:nvPr/>
        </p:nvSpPr>
        <p:spPr>
          <a:xfrm>
            <a:off x="1193531" y="161561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err="1">
                <a:latin typeface="Consolas" panose="020B0609020204030204" pitchFamily="49" charset="0"/>
              </a:rPr>
              <a:t>enum</a:t>
            </a:r>
            <a:r>
              <a:rPr lang="en-US" altLang="ko-KR" sz="1600" dirty="0">
                <a:latin typeface="Consolas" panose="020B0609020204030204" pitchFamily="49" charset="0"/>
              </a:rPr>
              <a:t> Scale {     // </a:t>
            </a:r>
            <a:r>
              <a:rPr lang="ko-KR" altLang="en-US" sz="1600" dirty="0">
                <a:latin typeface="YDVYMjOStd12"/>
              </a:rPr>
              <a:t>열거 자료형 </a:t>
            </a:r>
            <a:r>
              <a:rPr lang="en-US" altLang="ko-KR" sz="1600" dirty="0">
                <a:latin typeface="Consolas" panose="020B0609020204030204" pitchFamily="49" charset="0"/>
              </a:rPr>
              <a:t>Scale</a:t>
            </a:r>
            <a:r>
              <a:rPr lang="ko-KR" altLang="en-US" sz="1600" dirty="0">
                <a:latin typeface="YDVYMjOStd12"/>
              </a:rPr>
              <a:t>의 정의</a:t>
            </a:r>
          </a:p>
          <a:p>
            <a:pPr>
              <a:lnSpc>
                <a:spcPct val="200000"/>
              </a:lnSpc>
            </a:pPr>
            <a:r>
              <a:rPr lang="it-IT" altLang="ko-KR" sz="1600" dirty="0">
                <a:latin typeface="Consolas" panose="020B0609020204030204" pitchFamily="49" charset="0"/>
              </a:rPr>
              <a:t>   </a:t>
            </a:r>
            <a:r>
              <a:rPr lang="it-IT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DO</a:t>
            </a:r>
            <a:r>
              <a:rPr lang="it-IT" altLang="ko-KR" sz="1600" dirty="0">
                <a:latin typeface="Consolas" panose="020B0609020204030204" pitchFamily="49" charset="0"/>
              </a:rPr>
              <a:t>, </a:t>
            </a:r>
            <a:r>
              <a:rPr lang="it-IT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RE</a:t>
            </a:r>
            <a:r>
              <a:rPr lang="it-IT" altLang="ko-KR" sz="1600" dirty="0">
                <a:latin typeface="Consolas" panose="020B0609020204030204" pitchFamily="49" charset="0"/>
              </a:rPr>
              <a:t>, </a:t>
            </a:r>
            <a:r>
              <a:rPr lang="it-IT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MI</a:t>
            </a:r>
            <a:r>
              <a:rPr lang="it-IT" altLang="ko-KR" sz="1600" dirty="0">
                <a:latin typeface="Consolas" panose="020B0609020204030204" pitchFamily="49" charset="0"/>
              </a:rPr>
              <a:t>, </a:t>
            </a:r>
            <a:r>
              <a:rPr lang="it-IT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FA</a:t>
            </a:r>
            <a:r>
              <a:rPr lang="it-IT" altLang="ko-KR" sz="1600" dirty="0">
                <a:latin typeface="Consolas" panose="020B0609020204030204" pitchFamily="49" charset="0"/>
              </a:rPr>
              <a:t>, </a:t>
            </a:r>
            <a:r>
              <a:rPr lang="it-IT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SO</a:t>
            </a:r>
            <a:r>
              <a:rPr lang="it-IT" altLang="ko-KR" sz="1600" dirty="0">
                <a:latin typeface="Consolas" panose="020B0609020204030204" pitchFamily="49" charset="0"/>
              </a:rPr>
              <a:t>, </a:t>
            </a:r>
            <a:r>
              <a:rPr lang="it-IT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RA</a:t>
            </a:r>
            <a:r>
              <a:rPr lang="it-IT" altLang="ko-KR" sz="1600" dirty="0">
                <a:latin typeface="Consolas" panose="020B0609020204030204" pitchFamily="49" charset="0"/>
              </a:rPr>
              <a:t>, </a:t>
            </a:r>
            <a:r>
              <a:rPr lang="it-IT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TI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1A8145-EB4F-4783-B2CF-5F34DAE269E6}"/>
              </a:ext>
            </a:extLst>
          </p:cNvPr>
          <p:cNvSpPr/>
          <p:nvPr/>
        </p:nvSpPr>
        <p:spPr>
          <a:xfrm>
            <a:off x="1736035" y="2767685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열거형 값</a:t>
            </a:r>
            <a:r>
              <a:rPr lang="en-US" altLang="ko-KR" sz="1600" dirty="0">
                <a:solidFill>
                  <a:srgbClr val="0070C0"/>
                </a:solidFill>
                <a:latin typeface="YDVYMjOStd125"/>
              </a:rPr>
              <a:t> (Enumerated Values)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938CA2-27BE-4CB4-92A6-9D113580E321}"/>
              </a:ext>
            </a:extLst>
          </p:cNvPr>
          <p:cNvSpPr/>
          <p:nvPr/>
        </p:nvSpPr>
        <p:spPr>
          <a:xfrm>
            <a:off x="6281531" y="1615614"/>
            <a:ext cx="475753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it-IT" altLang="ko-KR" sz="1400" dirty="0">
                <a:latin typeface="Consolas" panose="020B0609020204030204" pitchFamily="49" charset="0"/>
              </a:rPr>
              <a:t>   </a:t>
            </a:r>
            <a:r>
              <a:rPr lang="it-IT" altLang="ko-KR" sz="1400" dirty="0">
                <a:solidFill>
                  <a:srgbClr val="507FCC"/>
                </a:solidFill>
                <a:latin typeface="Consolas" panose="020B0609020204030204" pitchFamily="49" charset="0"/>
              </a:rPr>
              <a:t>Scale sc </a:t>
            </a:r>
            <a:r>
              <a:rPr lang="it-IT" altLang="ko-KR" sz="1400" dirty="0">
                <a:latin typeface="Consolas" panose="020B0609020204030204" pitchFamily="49" charset="0"/>
              </a:rPr>
              <a:t>= Scale.DO;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sc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switch(</a:t>
            </a:r>
            <a:r>
              <a:rPr lang="en-US" altLang="ko-KR" sz="1400" dirty="0" err="1">
                <a:solidFill>
                  <a:srgbClr val="507FCC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case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DO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YDVYMjOStd12"/>
              </a:rPr>
              <a:t>도</a:t>
            </a:r>
            <a:r>
              <a:rPr lang="en-US" altLang="ko-KR" sz="1400" dirty="0">
                <a:latin typeface="Consolas" panose="020B0609020204030204" pitchFamily="49" charset="0"/>
              </a:rPr>
              <a:t>~ 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break;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case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RE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YDVYMjOStd12"/>
              </a:rPr>
              <a:t>레</a:t>
            </a:r>
            <a:r>
              <a:rPr lang="en-US" altLang="ko-KR" sz="1400" dirty="0">
                <a:latin typeface="Consolas" panose="020B0609020204030204" pitchFamily="49" charset="0"/>
              </a:rPr>
              <a:t>~ 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break;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case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MI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YDVYMjOStd12"/>
              </a:rPr>
              <a:t>미</a:t>
            </a:r>
            <a:r>
              <a:rPr lang="en-US" altLang="ko-KR" sz="1400" dirty="0">
                <a:latin typeface="Consolas" panose="020B0609020204030204" pitchFamily="49" charset="0"/>
              </a:rPr>
              <a:t>~ 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break;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case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FA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YDVYMjOStd12"/>
              </a:rPr>
              <a:t>파</a:t>
            </a:r>
            <a:r>
              <a:rPr lang="en-US" altLang="ko-KR" sz="1400" dirty="0">
                <a:latin typeface="Consolas" panose="020B0609020204030204" pitchFamily="49" charset="0"/>
              </a:rPr>
              <a:t>~ 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break;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default: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YDVYMjOStd12"/>
              </a:rPr>
              <a:t>솔</a:t>
            </a:r>
            <a:r>
              <a:rPr lang="en-US" altLang="ko-KR" sz="1400" dirty="0">
                <a:latin typeface="Consolas" panose="020B0609020204030204" pitchFamily="49" charset="0"/>
              </a:rPr>
              <a:t>~ </a:t>
            </a:r>
            <a:r>
              <a:rPr lang="ko-KR" altLang="en-US" sz="1400" dirty="0">
                <a:latin typeface="YDVYMjOStd12"/>
              </a:rPr>
              <a:t>라</a:t>
            </a:r>
            <a:r>
              <a:rPr lang="en-US" altLang="ko-KR" sz="1400" dirty="0">
                <a:latin typeface="Consolas" panose="020B0609020204030204" pitchFamily="49" charset="0"/>
              </a:rPr>
              <a:t>~ </a:t>
            </a:r>
            <a:r>
              <a:rPr lang="ko-KR" altLang="en-US" sz="1400" dirty="0">
                <a:latin typeface="YDVYMjOStd12"/>
              </a:rPr>
              <a:t>시</a:t>
            </a:r>
            <a:r>
              <a:rPr lang="en-US" altLang="ko-KR" sz="1400" dirty="0">
                <a:latin typeface="Consolas" panose="020B0609020204030204" pitchFamily="49" charset="0"/>
              </a:rPr>
              <a:t>~ 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8E8A59-A4E1-4D4A-B0AB-AB9D99C4AE77}"/>
              </a:ext>
            </a:extLst>
          </p:cNvPr>
          <p:cNvSpPr/>
          <p:nvPr/>
        </p:nvSpPr>
        <p:spPr>
          <a:xfrm>
            <a:off x="2107096" y="3510937"/>
            <a:ext cx="4823792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case</a:t>
            </a:r>
            <a:r>
              <a:rPr lang="ko-KR" altLang="en-US" sz="1500" dirty="0">
                <a:solidFill>
                  <a:srgbClr val="507FCC"/>
                </a:solidFill>
                <a:latin typeface="Consolas" panose="020B0609020204030204" pitchFamily="49" charset="0"/>
              </a:rPr>
              <a:t>문에서는 표현의 간결함을 위해 </a:t>
            </a:r>
            <a:r>
              <a:rPr lang="en-US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Do</a:t>
            </a:r>
            <a:r>
              <a:rPr lang="ko-KR" altLang="en-US" sz="1500" dirty="0">
                <a:solidFill>
                  <a:srgbClr val="507FCC"/>
                </a:solidFill>
                <a:latin typeface="Consolas" panose="020B0609020204030204" pitchFamily="49" charset="0"/>
              </a:rPr>
              <a:t>와 같이 </a:t>
            </a:r>
            <a:endParaRPr lang="en-US" altLang="ko-KR" sz="1500" dirty="0">
              <a:solidFill>
                <a:srgbClr val="507FCC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507FCC"/>
                </a:solidFill>
                <a:latin typeface="Consolas" panose="020B0609020204030204" pitchFamily="49" charset="0"/>
              </a:rPr>
              <a:t>‘열거형 </a:t>
            </a:r>
            <a:r>
              <a:rPr lang="ko-KR" altLang="en-US" sz="1500" dirty="0" err="1">
                <a:solidFill>
                  <a:srgbClr val="507FCC"/>
                </a:solidFill>
                <a:latin typeface="Consolas" panose="020B0609020204030204" pitchFamily="49" charset="0"/>
              </a:rPr>
              <a:t>값’의</a:t>
            </a:r>
            <a:r>
              <a:rPr lang="ko-KR" altLang="en-US" sz="1500" dirty="0">
                <a:solidFill>
                  <a:srgbClr val="507FCC"/>
                </a:solidFill>
                <a:latin typeface="Consolas" panose="020B0609020204030204" pitchFamily="49" charset="0"/>
              </a:rPr>
              <a:t> 이름만 명시하기로 약속되어 있다</a:t>
            </a:r>
            <a:r>
              <a:rPr lang="en-US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507F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79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열거형 기반으로 </a:t>
            </a:r>
            <a:r>
              <a:rPr lang="ko-KR" altLang="en-US" sz="3300" spc="-50">
                <a:solidFill>
                  <a:schemeClr val="tx1">
                    <a:lumMod val="75000"/>
                    <a:lumOff val="25000"/>
                  </a:schemeClr>
                </a:solidFill>
              </a:rPr>
              <a:t>수정한 결과와 개선된 부분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4B20AB-6E8F-4E85-9DBE-E57A7C8236C6}"/>
              </a:ext>
            </a:extLst>
          </p:cNvPr>
          <p:cNvSpPr/>
          <p:nvPr/>
        </p:nvSpPr>
        <p:spPr>
          <a:xfrm>
            <a:off x="1312800" y="1769959"/>
            <a:ext cx="2609843" cy="1783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 err="1">
                <a:latin typeface="Consolas" panose="020B0609020204030204" pitchFamily="49" charset="0"/>
              </a:rPr>
              <a:t>enum</a:t>
            </a:r>
            <a:r>
              <a:rPr lang="en-US" altLang="ko-KR" sz="1400" dirty="0">
                <a:latin typeface="Consolas" panose="020B0609020204030204" pitchFamily="49" charset="0"/>
              </a:rPr>
              <a:t> Animal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DOG, CAT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 err="1">
                <a:latin typeface="Consolas" panose="020B0609020204030204" pitchFamily="49" charset="0"/>
              </a:rPr>
              <a:t>enum</a:t>
            </a:r>
            <a:r>
              <a:rPr lang="en-US" altLang="ko-KR" sz="1400" dirty="0">
                <a:latin typeface="Consolas" panose="020B0609020204030204" pitchFamily="49" charset="0"/>
              </a:rPr>
              <a:t> Person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WOMAN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30550D-429E-4CE1-8254-4AF9AA52813E}"/>
              </a:ext>
            </a:extLst>
          </p:cNvPr>
          <p:cNvSpPr/>
          <p:nvPr/>
        </p:nvSpPr>
        <p:spPr>
          <a:xfrm>
            <a:off x="3962400" y="1769959"/>
            <a:ext cx="5009322" cy="4219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SafeEnum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who(</a:t>
            </a:r>
            <a:r>
              <a:rPr lang="en-US" altLang="ko-KR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Person.MAN</a:t>
            </a:r>
            <a:r>
              <a:rPr lang="en-US" altLang="ko-KR" sz="1400" dirty="0">
                <a:latin typeface="Consolas" panose="020B0609020204030204" pitchFamily="49" charset="0"/>
              </a:rPr>
              <a:t>);   // </a:t>
            </a:r>
            <a:r>
              <a:rPr lang="ko-KR" altLang="en-US" sz="1400" dirty="0">
                <a:latin typeface="Consolas" panose="020B0609020204030204" pitchFamily="49" charset="0"/>
              </a:rPr>
              <a:t>정상적인 메소드 호출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who(</a:t>
            </a:r>
            <a:r>
              <a:rPr lang="en-US" altLang="ko-KR" sz="1400" dirty="0" err="1">
                <a:solidFill>
                  <a:srgbClr val="507FCC"/>
                </a:solidFill>
                <a:latin typeface="Consolas" panose="020B0609020204030204" pitchFamily="49" charset="0"/>
              </a:rPr>
              <a:t>Animal.DOG</a:t>
            </a:r>
            <a:r>
              <a:rPr lang="en-US" altLang="ko-KR" sz="1400" dirty="0">
                <a:latin typeface="Consolas" panose="020B0609020204030204" pitchFamily="49" charset="0"/>
              </a:rPr>
              <a:t>);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비정상적 메소드 호출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who(</a:t>
            </a:r>
            <a:r>
              <a:rPr lang="en-US" altLang="ko-KR" sz="1400" dirty="0">
                <a:solidFill>
                  <a:srgbClr val="507FCC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Person</a:t>
            </a:r>
            <a:r>
              <a:rPr lang="en-US" altLang="ko-KR" sz="1400" dirty="0">
                <a:solidFill>
                  <a:srgbClr val="507FCC"/>
                </a:solidFill>
                <a:latin typeface="Consolas" panose="020B0609020204030204" pitchFamily="49" charset="0"/>
              </a:rPr>
              <a:t> man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switch(man)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case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남성 손님입니다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break;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case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WOMAN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여성 손님입니다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break;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BC43C3-137F-4488-83B4-91B54FD6E14B}"/>
              </a:ext>
            </a:extLst>
          </p:cNvPr>
          <p:cNvSpPr/>
          <p:nvPr/>
        </p:nvSpPr>
        <p:spPr>
          <a:xfrm>
            <a:off x="4960289" y="2661549"/>
            <a:ext cx="5029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컴파일 과정에서 자료형 불일치로 인한 오류 발생</a:t>
            </a:r>
            <a:endParaRPr lang="fr-FR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4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dirty="0"/>
              <a:t>클래스 내에 열거형 정의 가능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23E8C2C-3BA0-43BB-BDAA-C2E162F5B589}"/>
              </a:ext>
            </a:extLst>
          </p:cNvPr>
          <p:cNvSpPr/>
          <p:nvPr/>
        </p:nvSpPr>
        <p:spPr>
          <a:xfrm>
            <a:off x="1193531" y="1622073"/>
            <a:ext cx="6096000" cy="446340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Customer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enum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Gender</a:t>
            </a:r>
            <a:r>
              <a:rPr lang="en-US" altLang="ko-KR" sz="1400" dirty="0">
                <a:latin typeface="Consolas" panose="020B0609020204030204" pitchFamily="49" charset="0"/>
              </a:rPr>
              <a:t> {      // </a:t>
            </a:r>
            <a:r>
              <a:rPr lang="ko-KR" altLang="en-US" sz="1400" dirty="0">
                <a:latin typeface="Consolas" panose="020B0609020204030204" pitchFamily="49" charset="0"/>
              </a:rPr>
              <a:t>클래스 내에 정의된 열거형 </a:t>
            </a:r>
            <a:r>
              <a:rPr lang="en-US" altLang="ko-KR" sz="1400" dirty="0">
                <a:latin typeface="Consolas" panose="020B0609020204030204" pitchFamily="49" charset="0"/>
              </a:rPr>
              <a:t>Gender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MALE, FEMALE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String name;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Gender</a:t>
            </a:r>
            <a:r>
              <a:rPr lang="en-US" altLang="ko-KR" sz="1400" dirty="0">
                <a:latin typeface="Consolas" panose="020B0609020204030204" pitchFamily="49" charset="0"/>
              </a:rPr>
              <a:t> gen;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Customer(String n, String g)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name = n;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if(</a:t>
            </a:r>
            <a:r>
              <a:rPr lang="en-US" altLang="ko-KR" sz="1400" dirty="0" err="1">
                <a:latin typeface="Consolas" panose="020B0609020204030204" pitchFamily="49" charset="0"/>
              </a:rPr>
              <a:t>g.equals</a:t>
            </a:r>
            <a:r>
              <a:rPr lang="en-US" altLang="ko-KR" sz="1400" dirty="0">
                <a:latin typeface="Consolas" panose="020B0609020204030204" pitchFamily="49" charset="0"/>
              </a:rPr>
              <a:t>("man"))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gen = </a:t>
            </a:r>
            <a:r>
              <a:rPr lang="en-US" altLang="ko-KR" sz="1400" dirty="0" err="1">
                <a:latin typeface="Consolas" panose="020B0609020204030204" pitchFamily="49" charset="0"/>
              </a:rPr>
              <a:t>Gender.MALE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else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gen = </a:t>
            </a:r>
            <a:r>
              <a:rPr lang="en-US" altLang="ko-KR" sz="1400" dirty="0" err="1">
                <a:latin typeface="Consolas" panose="020B0609020204030204" pitchFamily="49" charset="0"/>
              </a:rPr>
              <a:t>Gender.FEMALE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 . .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C3894A-FADC-46CC-BCAF-A6F9584B2B06}"/>
              </a:ext>
            </a:extLst>
          </p:cNvPr>
          <p:cNvSpPr/>
          <p:nvPr/>
        </p:nvSpPr>
        <p:spPr>
          <a:xfrm>
            <a:off x="5291593" y="2515775"/>
            <a:ext cx="5029200" cy="948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클래스 내에 열거형이 정의되면 해당 클래스 내에서만 사용 가능한 열거형이 된다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fr-FR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70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dirty="0"/>
              <a:t>열거형 값의 정체</a:t>
            </a:r>
            <a:r>
              <a:rPr lang="en-US" altLang="ko-KR" sz="3600" dirty="0"/>
              <a:t>: </a:t>
            </a:r>
            <a:r>
              <a:rPr lang="ko-KR" altLang="en-US" sz="3600" dirty="0"/>
              <a:t>이런 문장 삽입 가능합니다</a:t>
            </a:r>
            <a:r>
              <a:rPr lang="en-US" altLang="ko-KR" sz="3600" dirty="0"/>
              <a:t>.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4E2E7A-22AA-4B84-BF2D-CCA9DE5F5FC3}"/>
              </a:ext>
            </a:extLst>
          </p:cNvPr>
          <p:cNvSpPr/>
          <p:nvPr/>
        </p:nvSpPr>
        <p:spPr>
          <a:xfrm>
            <a:off x="1193531" y="1640031"/>
            <a:ext cx="9448801" cy="4178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Person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latin typeface="Consolas" panose="020B0609020204030204" pitchFamily="49" charset="0"/>
              </a:rPr>
              <a:t> final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Person MAN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new Person()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latin typeface="Consolas" panose="020B0609020204030204" pitchFamily="49" charset="0"/>
              </a:rPr>
              <a:t> final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Person WOMAN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new Person()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String toString()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"I am a dog person";   // "</a:t>
            </a:r>
            <a:r>
              <a:rPr lang="ko-KR" altLang="en-US" sz="1400" dirty="0">
                <a:latin typeface="Consolas" panose="020B0609020204030204" pitchFamily="49" charset="0"/>
              </a:rPr>
              <a:t>나는 개를 사랑하는 사람입니다</a:t>
            </a:r>
            <a:r>
              <a:rPr lang="en-US" altLang="ko-KR" sz="1400" dirty="0">
                <a:latin typeface="Consolas" panose="020B0609020204030204" pitchFamily="49" charset="0"/>
              </a:rPr>
              <a:t>.“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InClassInst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Person.MAN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Person.WOMAN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0A43A7-127C-4B39-BA3F-304C3B1DC6AA}"/>
              </a:ext>
            </a:extLst>
          </p:cNvPr>
          <p:cNvSpPr/>
          <p:nvPr/>
        </p:nvSpPr>
        <p:spPr>
          <a:xfrm>
            <a:off x="7113181" y="4859079"/>
            <a:ext cx="4412512" cy="446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System.out.println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Person.MAN.toString</a:t>
            </a:r>
            <a:r>
              <a:rPr lang="en-US" altLang="ko-KR" dirty="0">
                <a:solidFill>
                  <a:schemeClr val="tx1"/>
                </a:solidFill>
              </a:rPr>
              <a:t>());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22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500" dirty="0"/>
              <a:t>열거형 값의 정체</a:t>
            </a:r>
            <a:r>
              <a:rPr lang="en-US" altLang="ko-KR" sz="3500" dirty="0"/>
              <a:t>: </a:t>
            </a:r>
            <a:r>
              <a:rPr lang="ko-KR" altLang="en-US" sz="3500" dirty="0"/>
              <a:t>열거형 값이 인스턴스라는 증거</a:t>
            </a:r>
            <a:r>
              <a:rPr lang="en-US" altLang="ko-KR" sz="3500" dirty="0"/>
              <a:t>1</a:t>
            </a:r>
            <a:endParaRPr lang="ko-KR" altLang="en-US" sz="35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F4EF55-6998-442B-89FE-1DD2397955EE}"/>
              </a:ext>
            </a:extLst>
          </p:cNvPr>
          <p:cNvSpPr/>
          <p:nvPr/>
        </p:nvSpPr>
        <p:spPr>
          <a:xfrm>
            <a:off x="1193531" y="1643921"/>
            <a:ext cx="9381704" cy="3738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 err="1">
                <a:latin typeface="Consolas" panose="020B0609020204030204" pitchFamily="49" charset="0"/>
              </a:rPr>
              <a:t>enum</a:t>
            </a:r>
            <a:r>
              <a:rPr lang="en-US" altLang="ko-KR" sz="1500" dirty="0">
                <a:latin typeface="Consolas" panose="020B0609020204030204" pitchFamily="49" charset="0"/>
              </a:rPr>
              <a:t> Person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MAN, WOMAN;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String toString() { return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"I am a dog person"</a:t>
            </a:r>
            <a:r>
              <a:rPr lang="en-US" altLang="ko-KR" sz="1500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EnumConst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Person.MAN</a:t>
            </a:r>
            <a:r>
              <a:rPr lang="en-US" altLang="ko-KR" sz="1500" dirty="0">
                <a:latin typeface="Consolas" panose="020B0609020204030204" pitchFamily="49" charset="0"/>
              </a:rPr>
              <a:t>);    // toString </a:t>
            </a:r>
            <a:r>
              <a:rPr lang="ko-KR" altLang="en-US" sz="1500" dirty="0">
                <a:latin typeface="Consolas" panose="020B0609020204030204" pitchFamily="49" charset="0"/>
              </a:rPr>
              <a:t>메소드의 반환 값 출력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Person.WOMAN</a:t>
            </a:r>
            <a:r>
              <a:rPr lang="en-US" altLang="ko-KR" sz="1500" dirty="0">
                <a:latin typeface="Consolas" panose="020B0609020204030204" pitchFamily="49" charset="0"/>
              </a:rPr>
              <a:t>);    // toString </a:t>
            </a:r>
            <a:r>
              <a:rPr lang="ko-KR" altLang="en-US" sz="1500" dirty="0">
                <a:latin typeface="Consolas" panose="020B0609020204030204" pitchFamily="49" charset="0"/>
              </a:rPr>
              <a:t>메소드의 반환 값 출력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FA93D8-F072-4FAF-B14F-CB3AB1AA1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580" y="1682860"/>
            <a:ext cx="2705100" cy="12001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FE4FDED-E686-44FC-AA2A-22FCA4A784C0}"/>
              </a:ext>
            </a:extLst>
          </p:cNvPr>
          <p:cNvSpPr/>
          <p:nvPr/>
        </p:nvSpPr>
        <p:spPr>
          <a:xfrm>
            <a:off x="1483833" y="5449970"/>
            <a:ext cx="8319297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모든 열거형은 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java.lang.Enum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&lt;E&gt;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클래스를 상속한다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ts val="26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그리고 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Enum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&lt;E&gt;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Object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클래스를 상속한다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이런 측면에서 볼 때 열거형은 클래스이다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D60334-D672-44DA-96B5-D42513E5DD56}"/>
              </a:ext>
            </a:extLst>
          </p:cNvPr>
          <p:cNvSpPr/>
          <p:nvPr/>
        </p:nvSpPr>
        <p:spPr>
          <a:xfrm>
            <a:off x="7028120" y="3686383"/>
            <a:ext cx="4412512" cy="446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System.out.println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Person.MAN.toString</a:t>
            </a:r>
            <a:r>
              <a:rPr lang="en-US" altLang="ko-KR" dirty="0">
                <a:solidFill>
                  <a:schemeClr val="tx1"/>
                </a:solidFill>
              </a:rPr>
              <a:t>());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50120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9933</TotalTime>
  <Words>1727</Words>
  <Application>Microsoft Office PowerPoint</Application>
  <PresentationFormat>와이드스크린</PresentationFormat>
  <Paragraphs>305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YDVYMjOStd12</vt:lpstr>
      <vt:lpstr>YDVYMjOStd125</vt:lpstr>
      <vt:lpstr>맑은 고딕</vt:lpstr>
      <vt:lpstr>Calibri</vt:lpstr>
      <vt:lpstr>Calibri Light</vt:lpstr>
      <vt:lpstr>Consolas</vt:lpstr>
      <vt:lpstr>추억</vt:lpstr>
      <vt:lpstr> 열혈 Java 프로그래밍</vt:lpstr>
      <vt:lpstr>25-1. 열거형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25-2.  매개변수의 가변 인자 선언</vt:lpstr>
      <vt:lpstr>PowerPoint 프레젠테이션</vt:lpstr>
      <vt:lpstr>PowerPoint 프레젠테이션</vt:lpstr>
      <vt:lpstr>25-3. 어노테이션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8147</cp:lastModifiedBy>
  <cp:revision>2477</cp:revision>
  <dcterms:created xsi:type="dcterms:W3CDTF">2017-07-09T08:11:09Z</dcterms:created>
  <dcterms:modified xsi:type="dcterms:W3CDTF">2020-07-01T22:13:07Z</dcterms:modified>
</cp:coreProperties>
</file>