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580" r:id="rId5"/>
    <p:sldId id="575" r:id="rId6"/>
    <p:sldId id="549" r:id="rId7"/>
    <p:sldId id="586" r:id="rId8"/>
    <p:sldId id="587" r:id="rId9"/>
    <p:sldId id="563" r:id="rId10"/>
    <p:sldId id="576" r:id="rId11"/>
    <p:sldId id="588" r:id="rId12"/>
    <p:sldId id="582" r:id="rId13"/>
    <p:sldId id="581" r:id="rId14"/>
    <p:sldId id="589" r:id="rId15"/>
    <p:sldId id="590" r:id="rId16"/>
    <p:sldId id="591" r:id="rId17"/>
    <p:sldId id="594" r:id="rId18"/>
    <p:sldId id="577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26.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네스티드 클래스와 람다의 소개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익명 클래스 </a:t>
            </a:r>
            <a:r>
              <a:rPr lang="en-US" altLang="ko-KR" sz="3600" dirty="0"/>
              <a:t>(Anonymous Class)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31D6108-8BE8-42D0-8FE6-1C7D6AEAF14B}"/>
              </a:ext>
            </a:extLst>
          </p:cNvPr>
          <p:cNvSpPr/>
          <p:nvPr/>
        </p:nvSpPr>
        <p:spPr>
          <a:xfrm>
            <a:off x="1193531" y="1636499"/>
            <a:ext cx="76485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Printable getPrinter()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class Printer implements Printable { // </a:t>
            </a: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로컬 클래스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Printer</a:t>
            </a: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의 정의</a:t>
            </a:r>
          </a:p>
          <a:p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      public void print() {</a:t>
            </a:r>
          </a:p>
          <a:p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         System.out.println(con);</a:t>
            </a:r>
          </a:p>
          <a:p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return new Printer(); </a:t>
            </a:r>
            <a:r>
              <a:rPr lang="en-US" altLang="ko-KR" sz="1500" dirty="0">
                <a:latin typeface="Consolas" panose="020B0609020204030204" pitchFamily="49" charset="0"/>
              </a:rPr>
              <a:t>// Printer </a:t>
            </a:r>
            <a:r>
              <a:rPr lang="ko-KR" altLang="en-US" sz="1500" dirty="0">
                <a:latin typeface="Consolas" panose="020B0609020204030204" pitchFamily="49" charset="0"/>
              </a:rPr>
              <a:t>인스턴스의 생성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84DDDE9-93BC-44E1-81F5-825283794929}"/>
              </a:ext>
            </a:extLst>
          </p:cNvPr>
          <p:cNvSpPr/>
          <p:nvPr/>
        </p:nvSpPr>
        <p:spPr>
          <a:xfrm>
            <a:off x="3510116" y="4152872"/>
            <a:ext cx="73211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Printable getPrinter()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return new Printable() {    //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익명 클래스의 정의와 인스턴스 생성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public void print() {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System.out.println(con);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};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화살표: 톱니 모양의 오른쪽 4">
            <a:extLst>
              <a:ext uri="{FF2B5EF4-FFF2-40B4-BE49-F238E27FC236}">
                <a16:creationId xmlns:a16="http://schemas.microsoft.com/office/drawing/2014/main" xmlns="" id="{CC6D92B8-BD5F-4AAD-BE06-5556D951FD63}"/>
              </a:ext>
            </a:extLst>
          </p:cNvPr>
          <p:cNvSpPr/>
          <p:nvPr/>
        </p:nvSpPr>
        <p:spPr>
          <a:xfrm>
            <a:off x="2374490" y="4152872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61884D0-B0F2-431B-A8BE-6637000ED6E7}"/>
              </a:ext>
            </a:extLst>
          </p:cNvPr>
          <p:cNvSpPr/>
          <p:nvPr/>
        </p:nvSpPr>
        <p:spPr>
          <a:xfrm>
            <a:off x="7170666" y="2564544"/>
            <a:ext cx="40991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500" dirty="0">
                <a:latin typeface="Consolas" panose="020B0609020204030204" pitchFamily="49" charset="0"/>
              </a:rPr>
              <a:t> { void print(); }</a:t>
            </a:r>
          </a:p>
        </p:txBody>
      </p:sp>
    </p:spTree>
    <p:extLst>
      <p:ext uri="{BB962C8B-B14F-4D97-AF65-F5344CB8AC3E}">
        <p14:creationId xmlns:p14="http://schemas.microsoft.com/office/powerpoint/2010/main" val="19992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익명 클래스 사용의 예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9FEFEE3-99E4-4C14-BCA4-EF5DBE5E2C9C}"/>
              </a:ext>
            </a:extLst>
          </p:cNvPr>
          <p:cNvSpPr/>
          <p:nvPr/>
        </p:nvSpPr>
        <p:spPr>
          <a:xfrm>
            <a:off x="1193531" y="1571480"/>
            <a:ext cx="4720572" cy="4463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StrComp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implements Comparator&lt;String&gt;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public int compare(String s1, String s2)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   return s1.length() - s2.length();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SortComparator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List&lt;String&gt; list = new ArrayList&lt;&gt;();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("APPLE");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StrComp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StrComp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endParaRPr lang="ko-KR" altLang="en-US" sz="13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Collections.sort(list,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  <a:endParaRPr lang="ko-KR" altLang="en-US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System.out.println(list);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A423FB4-2A55-4747-B36F-73E4D4F6F55E}"/>
              </a:ext>
            </a:extLst>
          </p:cNvPr>
          <p:cNvSpPr/>
          <p:nvPr/>
        </p:nvSpPr>
        <p:spPr>
          <a:xfrm>
            <a:off x="6126480" y="1571480"/>
            <a:ext cx="54161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AnonymousComparator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List&lt;String&gt; list = new ArrayList&lt;&gt;();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("APPLE");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list.add</a:t>
            </a:r>
            <a:r>
              <a:rPr lang="en-US" altLang="ko-KR" sz="13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Comparator&lt;String&gt;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= new Comparator&lt;String&gt;()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 @Override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 public int compare(String s1, String s2)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return s1.length() - s2.length();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Collections.sort(list,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System.out.println(list);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9" name="화살표: 톱니 모양의 오른쪽 8">
            <a:extLst>
              <a:ext uri="{FF2B5EF4-FFF2-40B4-BE49-F238E27FC236}">
                <a16:creationId xmlns:a16="http://schemas.microsoft.com/office/drawing/2014/main" xmlns="" id="{ADD8D899-9120-4BBA-BDE8-692CCA674A36}"/>
              </a:ext>
            </a:extLst>
          </p:cNvPr>
          <p:cNvSpPr/>
          <p:nvPr/>
        </p:nvSpPr>
        <p:spPr>
          <a:xfrm>
            <a:off x="5610286" y="3239107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26-2. </a:t>
            </a:r>
            <a:r>
              <a:rPr lang="ko-KR" altLang="en-US" sz="4400" dirty="0">
                <a:solidFill>
                  <a:schemeClr val="tx2"/>
                </a:solidFill>
              </a:rPr>
              <a:t>람다의 소개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람다의 이해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919503C-CB8D-453E-9FC7-EF999613E83A}"/>
              </a:ext>
            </a:extLst>
          </p:cNvPr>
          <p:cNvSpPr/>
          <p:nvPr/>
        </p:nvSpPr>
        <p:spPr>
          <a:xfrm>
            <a:off x="1193531" y="1683037"/>
            <a:ext cx="6096000" cy="41780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Printer implements Printable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Lambda1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Printable prn = new Printer();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("What is Lambda?");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CC56EF5-5692-44B0-96BF-6ABDABDB405B}"/>
              </a:ext>
            </a:extLst>
          </p:cNvPr>
          <p:cNvSpPr/>
          <p:nvPr/>
        </p:nvSpPr>
        <p:spPr>
          <a:xfrm>
            <a:off x="6331968" y="1798453"/>
            <a:ext cx="534874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Lambda2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Printable prn = new Printable() { //</a:t>
            </a:r>
            <a:r>
              <a:rPr lang="ko-KR" altLang="en-US" sz="1400" dirty="0">
                <a:latin typeface="Consolas" panose="020B0609020204030204" pitchFamily="49" charset="0"/>
              </a:rPr>
              <a:t>익명 클래스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public void print(String 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System.out.println(s);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("What is Lambda?");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화살표: 톱니 모양의 오른쪽 8">
            <a:extLst>
              <a:ext uri="{FF2B5EF4-FFF2-40B4-BE49-F238E27FC236}">
                <a16:creationId xmlns:a16="http://schemas.microsoft.com/office/drawing/2014/main" xmlns="" id="{02BA07C1-3860-40D8-88BC-F5FC0451A550}"/>
              </a:ext>
            </a:extLst>
          </p:cNvPr>
          <p:cNvSpPr/>
          <p:nvPr/>
        </p:nvSpPr>
        <p:spPr>
          <a:xfrm>
            <a:off x="5579806" y="3547757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F8EA86-0466-44F6-9A27-4F5591F26BAD}"/>
              </a:ext>
            </a:extLst>
          </p:cNvPr>
          <p:cNvSpPr/>
          <p:nvPr/>
        </p:nvSpPr>
        <p:spPr>
          <a:xfrm>
            <a:off x="6965016" y="5459584"/>
            <a:ext cx="296064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아직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람다 등장 안 했음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람다의 이해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8486DC-C688-4D24-94CD-517A8D93F697}"/>
              </a:ext>
            </a:extLst>
          </p:cNvPr>
          <p:cNvSpPr/>
          <p:nvPr/>
        </p:nvSpPr>
        <p:spPr>
          <a:xfrm>
            <a:off x="1202224" y="1531105"/>
            <a:ext cx="5348748" cy="392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Lambda2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Printable prn = new Printer() {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public void print(String 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System.out.println(s);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("What is Lambda?");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6F3B7CD-737D-470B-B4F2-5E29783631C1}"/>
              </a:ext>
            </a:extLst>
          </p:cNvPr>
          <p:cNvSpPr/>
          <p:nvPr/>
        </p:nvSpPr>
        <p:spPr>
          <a:xfrm>
            <a:off x="5917415" y="2641495"/>
            <a:ext cx="2960649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드디어 람다 등장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B75FF1D-4EB9-4B60-8D00-18DA42FF2395}"/>
              </a:ext>
            </a:extLst>
          </p:cNvPr>
          <p:cNvSpPr/>
          <p:nvPr/>
        </p:nvSpPr>
        <p:spPr>
          <a:xfrm>
            <a:off x="5917415" y="3028946"/>
            <a:ext cx="5837263" cy="2514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Printable { // </a:t>
            </a:r>
            <a:r>
              <a:rPr lang="ko-KR" altLang="en-US" sz="1400" dirty="0">
                <a:latin typeface="Consolas" panose="020B0609020204030204" pitchFamily="49" charset="0"/>
              </a:rPr>
              <a:t>추상 메소드가 하나인 인터페이스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Lambda3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 prn = (s) -&gt; { System.out.println(s); };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("What is Lambda?");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xmlns="" id="{AFFE15E1-D615-40B3-8DB2-A7C21735A1AB}"/>
              </a:ext>
            </a:extLst>
          </p:cNvPr>
          <p:cNvSpPr/>
          <p:nvPr/>
        </p:nvSpPr>
        <p:spPr>
          <a:xfrm>
            <a:off x="5005988" y="3928017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람다의 이해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: </a:t>
            </a: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생략 가능한 것을 지워보자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6DA3EE9-3946-4D59-A1A1-5C2241EE37D5}"/>
              </a:ext>
            </a:extLst>
          </p:cNvPr>
          <p:cNvSpPr/>
          <p:nvPr/>
        </p:nvSpPr>
        <p:spPr>
          <a:xfrm>
            <a:off x="1193531" y="1716943"/>
            <a:ext cx="6096000" cy="17875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Printable prn = new Printable() {</a:t>
            </a:r>
            <a:endParaRPr lang="ko-KR" altLang="en-US" sz="1500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print(String 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};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DEC3B22-6C7A-48E4-B605-5207B6B89E6C}"/>
              </a:ext>
            </a:extLst>
          </p:cNvPr>
          <p:cNvSpPr/>
          <p:nvPr/>
        </p:nvSpPr>
        <p:spPr>
          <a:xfrm>
            <a:off x="5059680" y="3988194"/>
            <a:ext cx="6096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Printable prn = 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new Printable()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public void print(String 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System.out.println(s);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;</a:t>
            </a:r>
            <a:endParaRPr lang="ko-KR" alt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24247C9-D221-4DF1-8A2A-8CFCBC3EF336}"/>
              </a:ext>
            </a:extLst>
          </p:cNvPr>
          <p:cNvSpPr/>
          <p:nvPr/>
        </p:nvSpPr>
        <p:spPr>
          <a:xfrm>
            <a:off x="2669458" y="3000173"/>
            <a:ext cx="8486222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prn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Printable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형 참조변수이니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왼편에는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가 당연히 올 것이고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메소드 정의가 온 것을 보니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익명 클래스를 기반으로 보건대 이는 인스턴스 생성이야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xmlns="" id="{6A636401-656A-43F0-A5BC-4E72EB228759}"/>
              </a:ext>
            </a:extLst>
          </p:cNvPr>
          <p:cNvSpPr/>
          <p:nvPr/>
        </p:nvSpPr>
        <p:spPr>
          <a:xfrm>
            <a:off x="3983434" y="4245960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E918EF6-E544-4953-9378-A4320CD9C300}"/>
              </a:ext>
            </a:extLst>
          </p:cNvPr>
          <p:cNvSpPr/>
          <p:nvPr/>
        </p:nvSpPr>
        <p:spPr>
          <a:xfrm>
            <a:off x="7811726" y="1407255"/>
            <a:ext cx="301358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람다의 이해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C91CA8C-3A37-40A2-9ECC-28CB5F65F3C8}"/>
              </a:ext>
            </a:extLst>
          </p:cNvPr>
          <p:cNvSpPr/>
          <p:nvPr/>
        </p:nvSpPr>
        <p:spPr>
          <a:xfrm>
            <a:off x="1193531" y="1642851"/>
            <a:ext cx="6096000" cy="14412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Printable prn =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print(String 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 ;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6197AE3-7950-440A-A41B-5AFB0FADD830}"/>
              </a:ext>
            </a:extLst>
          </p:cNvPr>
          <p:cNvSpPr/>
          <p:nvPr/>
        </p:nvSpPr>
        <p:spPr>
          <a:xfrm>
            <a:off x="5850193" y="4038256"/>
            <a:ext cx="49898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Printable prn =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public void print(String s)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System.out.println(s);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} ;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A6EB72C-5E81-4D7A-AD36-BFFC4D6DF782}"/>
              </a:ext>
            </a:extLst>
          </p:cNvPr>
          <p:cNvSpPr/>
          <p:nvPr/>
        </p:nvSpPr>
        <p:spPr>
          <a:xfrm>
            <a:off x="7811726" y="1407255"/>
            <a:ext cx="301358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화살표: 톱니 모양의 오른쪽 8">
            <a:extLst>
              <a:ext uri="{FF2B5EF4-FFF2-40B4-BE49-F238E27FC236}">
                <a16:creationId xmlns:a16="http://schemas.microsoft.com/office/drawing/2014/main" xmlns="" id="{89E91F22-33A6-4F7F-9E37-BA3AE765426B}"/>
              </a:ext>
            </a:extLst>
          </p:cNvPr>
          <p:cNvSpPr/>
          <p:nvPr/>
        </p:nvSpPr>
        <p:spPr>
          <a:xfrm>
            <a:off x="4897834" y="4552607"/>
            <a:ext cx="516194" cy="448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CBDEF14-9C30-47BD-BF34-3080D135955E}"/>
              </a:ext>
            </a:extLst>
          </p:cNvPr>
          <p:cNvSpPr/>
          <p:nvPr/>
        </p:nvSpPr>
        <p:spPr>
          <a:xfrm>
            <a:off x="2802195" y="3361240"/>
            <a:ext cx="8486222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Printable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인터페이스에 있는 메소드 그거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public void print(String s)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니 뻔하지 뭐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람다의 이해</a:t>
            </a:r>
            <a:r>
              <a:rPr lang="en-US" altLang="ko-KR" sz="3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A6EB72C-5E81-4D7A-AD36-BFFC4D6DF782}"/>
              </a:ext>
            </a:extLst>
          </p:cNvPr>
          <p:cNvSpPr/>
          <p:nvPr/>
        </p:nvSpPr>
        <p:spPr>
          <a:xfrm>
            <a:off x="8224683" y="1408614"/>
            <a:ext cx="293099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CBDEF14-9C30-47BD-BF34-3080D135955E}"/>
              </a:ext>
            </a:extLst>
          </p:cNvPr>
          <p:cNvSpPr/>
          <p:nvPr/>
        </p:nvSpPr>
        <p:spPr>
          <a:xfrm>
            <a:off x="1978636" y="3059689"/>
            <a:ext cx="8486222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컴파일러가 저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가 매개변수라고 판단해 주길 바라는 것은 무리이니까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4B943B7-7D7F-4B0E-8427-073480C9A911}"/>
              </a:ext>
            </a:extLst>
          </p:cNvPr>
          <p:cNvSpPr/>
          <p:nvPr/>
        </p:nvSpPr>
        <p:spPr>
          <a:xfrm>
            <a:off x="1193531" y="2061032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Printable prn = { System.out.println(s); };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D581967-29A1-4A93-BE34-BA7B584C4079}"/>
              </a:ext>
            </a:extLst>
          </p:cNvPr>
          <p:cNvSpPr/>
          <p:nvPr/>
        </p:nvSpPr>
        <p:spPr>
          <a:xfrm>
            <a:off x="1978636" y="3513420"/>
            <a:ext cx="7275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Printable prn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(String s) -&gt; { System.out.println(s); }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1F8C4C7-E84F-4C10-81BD-A8170097474C}"/>
              </a:ext>
            </a:extLst>
          </p:cNvPr>
          <p:cNvSpPr/>
          <p:nvPr/>
        </p:nvSpPr>
        <p:spPr>
          <a:xfrm>
            <a:off x="2949082" y="4443869"/>
            <a:ext cx="717656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String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형 임은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Printable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 보면 알 수 있지 않아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9C85CDE-F522-4D48-8527-DB57A7B069B4}"/>
              </a:ext>
            </a:extLst>
          </p:cNvPr>
          <p:cNvSpPr/>
          <p:nvPr/>
        </p:nvSpPr>
        <p:spPr>
          <a:xfrm>
            <a:off x="2980157" y="4882451"/>
            <a:ext cx="7275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Printable prn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(s) -&gt; { System.out.println(s); }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065C06F-CF89-4768-B694-603EF2C3235E}"/>
              </a:ext>
            </a:extLst>
          </p:cNvPr>
          <p:cNvSpPr/>
          <p:nvPr/>
        </p:nvSpPr>
        <p:spPr>
          <a:xfrm>
            <a:off x="9457051" y="3528827"/>
            <a:ext cx="169862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완성된 람다식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B1786CF-4A66-4F97-9819-F5BFA850ABB4}"/>
              </a:ext>
            </a:extLst>
          </p:cNvPr>
          <p:cNvSpPr/>
          <p:nvPr/>
        </p:nvSpPr>
        <p:spPr>
          <a:xfrm>
            <a:off x="9615543" y="4882451"/>
            <a:ext cx="1698629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조금 더 줄이면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dirty="0"/>
              <a:t>람다식의 인자 전달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FC6C661-8154-4AD8-AE71-9A972347F525}"/>
              </a:ext>
            </a:extLst>
          </p:cNvPr>
          <p:cNvSpPr/>
          <p:nvPr/>
        </p:nvSpPr>
        <p:spPr>
          <a:xfrm>
            <a:off x="8224683" y="1275882"/>
            <a:ext cx="293099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void print(String s);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3C6A8C-4941-4830-876E-FD0C9692AE2C}"/>
              </a:ext>
            </a:extLst>
          </p:cNvPr>
          <p:cNvSpPr/>
          <p:nvPr/>
        </p:nvSpPr>
        <p:spPr>
          <a:xfrm>
            <a:off x="1193531" y="2406961"/>
            <a:ext cx="821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Printable prn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(s) -&gt; { System.out.println(s); }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7E7D2C6-7EBD-4248-ABDE-4F7BA511F1C4}"/>
              </a:ext>
            </a:extLst>
          </p:cNvPr>
          <p:cNvSpPr/>
          <p:nvPr/>
        </p:nvSpPr>
        <p:spPr>
          <a:xfrm>
            <a:off x="1193530" y="3806105"/>
            <a:ext cx="9962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method(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(s) -&gt; System.out.println(s)</a:t>
            </a:r>
            <a:r>
              <a:rPr lang="en-US" altLang="ko-KR" dirty="0">
                <a:latin typeface="Consolas" panose="020B0609020204030204" pitchFamily="49" charset="0"/>
              </a:rPr>
              <a:t>);     // void method(Printable prn) {...}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26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26-1. </a:t>
            </a:r>
            <a:r>
              <a:rPr lang="ko-KR" altLang="en-US" sz="4400" dirty="0">
                <a:solidFill>
                  <a:schemeClr val="tx2"/>
                </a:solidFill>
              </a:rPr>
              <a:t>네스티드 클래스와 </a:t>
            </a:r>
            <a:r>
              <a:rPr lang="en-US" altLang="ko-KR" sz="4400" dirty="0">
                <a:solidFill>
                  <a:schemeClr val="tx2"/>
                </a:solidFill>
              </a:rPr>
              <a:t/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				</a:t>
            </a:r>
            <a:r>
              <a:rPr lang="ko-KR" altLang="en-US" sz="4400" dirty="0">
                <a:solidFill>
                  <a:schemeClr val="tx2"/>
                </a:solidFill>
              </a:rPr>
              <a:t>이너 클래스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네스티드 클래스의 구분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84C496A-9459-4FDE-9099-7ADAD572E6CF}"/>
              </a:ext>
            </a:extLst>
          </p:cNvPr>
          <p:cNvSpPr/>
          <p:nvPr/>
        </p:nvSpPr>
        <p:spPr>
          <a:xfrm>
            <a:off x="1267271" y="1449547"/>
            <a:ext cx="6096000" cy="10272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Outer {   // </a:t>
            </a:r>
            <a:r>
              <a:rPr lang="ko-KR" altLang="en-US" sz="1400" dirty="0">
                <a:latin typeface="Consolas" panose="020B0609020204030204" pitchFamily="49" charset="0"/>
              </a:rPr>
              <a:t>외부 클래스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class Nested {...}   // </a:t>
            </a:r>
            <a:r>
              <a:rPr lang="ko-KR" altLang="en-US" sz="1400" dirty="0">
                <a:latin typeface="Consolas" panose="020B0609020204030204" pitchFamily="49" charset="0"/>
              </a:rPr>
              <a:t>네스티드 클래스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D161201-4BE9-476A-AC4A-45AB2427351D}"/>
              </a:ext>
            </a:extLst>
          </p:cNvPr>
          <p:cNvSpPr/>
          <p:nvPr/>
        </p:nvSpPr>
        <p:spPr>
          <a:xfrm>
            <a:off x="2788636" y="2846211"/>
            <a:ext cx="706328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OuterClass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StaticNestedClass</a:t>
            </a:r>
            <a:r>
              <a:rPr lang="en-US" altLang="ko-KR" sz="1400" dirty="0">
                <a:latin typeface="Consolas" panose="020B0609020204030204" pitchFamily="49" charset="0"/>
              </a:rPr>
              <a:t> {...}   // Static </a:t>
            </a:r>
            <a:r>
              <a:rPr lang="ko-KR" altLang="en-US" sz="1400" dirty="0">
                <a:latin typeface="Consolas" panose="020B0609020204030204" pitchFamily="49" charset="0"/>
              </a:rPr>
              <a:t>네스티드 클래스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5F5B3E3-986F-4828-8114-7872D3A35E98}"/>
              </a:ext>
            </a:extLst>
          </p:cNvPr>
          <p:cNvSpPr/>
          <p:nvPr/>
        </p:nvSpPr>
        <p:spPr>
          <a:xfrm>
            <a:off x="2788635" y="3740525"/>
            <a:ext cx="706328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OuterClass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class </a:t>
            </a:r>
            <a:r>
              <a:rPr lang="en-US" altLang="ko-KR" sz="1400" dirty="0" err="1">
                <a:latin typeface="Consolas" panose="020B0609020204030204" pitchFamily="49" charset="0"/>
              </a:rPr>
              <a:t>InnerClass</a:t>
            </a:r>
            <a:r>
              <a:rPr lang="en-US" altLang="ko-KR" sz="1400" dirty="0">
                <a:latin typeface="Consolas" panose="020B0609020204030204" pitchFamily="49" charset="0"/>
              </a:rPr>
              <a:t> {...}   // Non-static </a:t>
            </a:r>
            <a:r>
              <a:rPr lang="ko-KR" altLang="en-US" sz="1400" dirty="0">
                <a:latin typeface="Consolas" panose="020B0609020204030204" pitchFamily="49" charset="0"/>
              </a:rPr>
              <a:t>네스티드 클래스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이너 클래스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E5FCFDB-A59F-4657-A586-FE7B250C936E}"/>
              </a:ext>
            </a:extLst>
          </p:cNvPr>
          <p:cNvSpPr/>
          <p:nvPr/>
        </p:nvSpPr>
        <p:spPr>
          <a:xfrm>
            <a:off x="4497711" y="4891238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멤버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이너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 클래스 </a:t>
            </a:r>
            <a:r>
              <a:rPr lang="en-US" altLang="ko-KR" sz="1400" dirty="0">
                <a:latin typeface="Consolas" panose="020B0609020204030204" pitchFamily="49" charset="0"/>
              </a:rPr>
              <a:t>(Member Inner Class)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로컬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이너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 클래스 </a:t>
            </a:r>
            <a:r>
              <a:rPr lang="en-US" altLang="ko-KR" sz="1400" dirty="0">
                <a:latin typeface="Consolas" panose="020B0609020204030204" pitchFamily="49" charset="0"/>
              </a:rPr>
              <a:t>(Local Inner Class)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익명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이너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 클래스 </a:t>
            </a:r>
            <a:r>
              <a:rPr lang="en-US" altLang="ko-KR" sz="1400" dirty="0">
                <a:latin typeface="Consolas" panose="020B0609020204030204" pitchFamily="49" charset="0"/>
              </a:rPr>
              <a:t>(Anonymous Inner Class)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406DE18-A009-4666-A92D-D3A674AD9DBB}"/>
              </a:ext>
            </a:extLst>
          </p:cNvPr>
          <p:cNvSpPr/>
          <p:nvPr/>
        </p:nvSpPr>
        <p:spPr>
          <a:xfrm>
            <a:off x="1193530" y="1445026"/>
            <a:ext cx="7109812" cy="10706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90420D4-FBCB-4F04-8ADA-CD02296CDB06}"/>
              </a:ext>
            </a:extLst>
          </p:cNvPr>
          <p:cNvSpPr/>
          <p:nvPr/>
        </p:nvSpPr>
        <p:spPr>
          <a:xfrm>
            <a:off x="2788635" y="2777759"/>
            <a:ext cx="7063282" cy="8300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2F00578-3BAA-4A7B-8ACA-54E2B1797AB9}"/>
              </a:ext>
            </a:extLst>
          </p:cNvPr>
          <p:cNvSpPr/>
          <p:nvPr/>
        </p:nvSpPr>
        <p:spPr>
          <a:xfrm>
            <a:off x="2788635" y="3727182"/>
            <a:ext cx="7063282" cy="8300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7A55C5D-1716-447B-9E79-CDA0E81FFA38}"/>
              </a:ext>
            </a:extLst>
          </p:cNvPr>
          <p:cNvSpPr/>
          <p:nvPr/>
        </p:nvSpPr>
        <p:spPr>
          <a:xfrm>
            <a:off x="4377316" y="4772262"/>
            <a:ext cx="6197273" cy="12745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B9E09901-A818-4ABE-9811-1ACE81446097}"/>
              </a:ext>
            </a:extLst>
          </p:cNvPr>
          <p:cNvCxnSpPr>
            <a:cxnSpLocks/>
          </p:cNvCxnSpPr>
          <p:nvPr/>
        </p:nvCxnSpPr>
        <p:spPr>
          <a:xfrm flipH="1">
            <a:off x="2507225" y="2109019"/>
            <a:ext cx="1" cy="177739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E3DD3934-8182-4278-803B-C1A40EC406A2}"/>
              </a:ext>
            </a:extLst>
          </p:cNvPr>
          <p:cNvCxnSpPr>
            <a:cxnSpLocks/>
          </p:cNvCxnSpPr>
          <p:nvPr/>
        </p:nvCxnSpPr>
        <p:spPr>
          <a:xfrm flipV="1">
            <a:off x="2507226" y="3017036"/>
            <a:ext cx="27530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564F7176-2A4D-4F73-8020-F18918E94BE4}"/>
              </a:ext>
            </a:extLst>
          </p:cNvPr>
          <p:cNvCxnSpPr>
            <a:cxnSpLocks/>
          </p:cNvCxnSpPr>
          <p:nvPr/>
        </p:nvCxnSpPr>
        <p:spPr>
          <a:xfrm flipV="1">
            <a:off x="2507225" y="3886410"/>
            <a:ext cx="27530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BA631E8F-33F0-4B6A-8C4D-112BEF1A8398}"/>
              </a:ext>
            </a:extLst>
          </p:cNvPr>
          <p:cNvCxnSpPr>
            <a:cxnSpLocks/>
          </p:cNvCxnSpPr>
          <p:nvPr/>
        </p:nvCxnSpPr>
        <p:spPr>
          <a:xfrm flipH="1">
            <a:off x="4090220" y="4269448"/>
            <a:ext cx="1" cy="8261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31B0E50-4948-4D48-94D2-63BD835EAC74}"/>
              </a:ext>
            </a:extLst>
          </p:cNvPr>
          <p:cNvCxnSpPr>
            <a:cxnSpLocks/>
          </p:cNvCxnSpPr>
          <p:nvPr/>
        </p:nvCxnSpPr>
        <p:spPr>
          <a:xfrm flipV="1">
            <a:off x="4090925" y="5072849"/>
            <a:ext cx="27530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네스티드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0B26271-340A-43E7-B6BE-AF5EF977493E}"/>
              </a:ext>
            </a:extLst>
          </p:cNvPr>
          <p:cNvSpPr/>
          <p:nvPr/>
        </p:nvSpPr>
        <p:spPr>
          <a:xfrm>
            <a:off x="1097279" y="1416889"/>
            <a:ext cx="9226591" cy="4694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Outer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static int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latin typeface="Consolas" panose="020B0609020204030204" pitchFamily="49" charset="0"/>
              </a:rPr>
              <a:t> class Nested1 {   // Static </a:t>
            </a:r>
            <a:r>
              <a:rPr lang="ko-KR" altLang="en-US" sz="1400" dirty="0">
                <a:latin typeface="Consolas" panose="020B0609020204030204" pitchFamily="49" charset="0"/>
              </a:rPr>
              <a:t>네스티드 클래스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pt-BR" altLang="ko-KR" sz="1400" dirty="0">
                <a:latin typeface="Consolas" panose="020B0609020204030204" pitchFamily="49" charset="0"/>
              </a:rPr>
              <a:t>void add(int n) { </a:t>
            </a:r>
            <a:r>
              <a:rPr lang="pt-BR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pt-BR" altLang="ko-KR" sz="1400" dirty="0">
                <a:latin typeface="Consolas" panose="020B0609020204030204" pitchFamily="49" charset="0"/>
              </a:rPr>
              <a:t> += n; }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latin typeface="Consolas" panose="020B0609020204030204" pitchFamily="49" charset="0"/>
              </a:rPr>
              <a:t> class Nested2 {   // Static </a:t>
            </a:r>
            <a:r>
              <a:rPr lang="ko-KR" altLang="en-US" sz="1400" dirty="0">
                <a:latin typeface="Consolas" panose="020B0609020204030204" pitchFamily="49" charset="0"/>
              </a:rPr>
              <a:t>네스티드 클래스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get() { return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StaticNested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Outer.Nested1 nst1 = new Outer.Nested1();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nst1.add(5);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Outer.Nested2 nst2 = new Outer.Nested2();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System.out.println(nst2.get());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8E689BE-FFAD-4F2B-9E70-141BC5999270}"/>
              </a:ext>
            </a:extLst>
          </p:cNvPr>
          <p:cNvSpPr/>
          <p:nvPr/>
        </p:nvSpPr>
        <p:spPr>
          <a:xfrm>
            <a:off x="4886547" y="2056865"/>
            <a:ext cx="5029200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Outer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클래스의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변수 공유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fr-FR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8268B69-00D3-4960-AA8A-4E74266DF95E}"/>
              </a:ext>
            </a:extLst>
          </p:cNvPr>
          <p:cNvSpPr/>
          <p:nvPr/>
        </p:nvSpPr>
        <p:spPr>
          <a:xfrm>
            <a:off x="6126480" y="4362530"/>
            <a:ext cx="5029200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인스턴스 생성 방법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fr-FR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6F1EAE-5AAD-457A-B8AB-F69CF998FA44}"/>
              </a:ext>
            </a:extLst>
          </p:cNvPr>
          <p:cNvSpPr/>
          <p:nvPr/>
        </p:nvSpPr>
        <p:spPr>
          <a:xfrm>
            <a:off x="3675669" y="3412307"/>
            <a:ext cx="84339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Static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네스티드 클래스는 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static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선언이 갖는 특성이 반영된 클래스이다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따라서 자신을 감싸는 외부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클래스의 인스턴스와 상관없이 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Static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네스티드 클래스의 인스턴스 생성이 가능하다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EA5BE8E-B1F1-4FB2-A1AD-8A769EDE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5" y="4631118"/>
            <a:ext cx="2752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이너 클래스의 구분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D338B13-FD80-48AA-A50C-1D7D361923CA}"/>
              </a:ext>
            </a:extLst>
          </p:cNvPr>
          <p:cNvSpPr/>
          <p:nvPr/>
        </p:nvSpPr>
        <p:spPr>
          <a:xfrm>
            <a:off x="1193531" y="1516027"/>
            <a:ext cx="88206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멤버 클래스 </a:t>
            </a:r>
            <a:r>
              <a:rPr lang="en-US" altLang="ko-KR" sz="1500" dirty="0">
                <a:latin typeface="Consolas" panose="020B0609020204030204" pitchFamily="49" charset="0"/>
              </a:rPr>
              <a:t>(Member Class)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인스턴스 변수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인스턴스 메소드와 동일한 위치에 정의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로컬 클래스 </a:t>
            </a:r>
            <a:r>
              <a:rPr lang="en-US" altLang="ko-KR" sz="1500" dirty="0">
                <a:latin typeface="Consolas" panose="020B0609020204030204" pitchFamily="49" charset="0"/>
              </a:rPr>
              <a:t>(Local Class)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중괄호 내에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특히 메소드 내에 정의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익명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클래스 </a:t>
            </a:r>
            <a:r>
              <a:rPr lang="en-US" altLang="ko-KR" sz="1500" dirty="0">
                <a:latin typeface="Consolas" panose="020B0609020204030204" pitchFamily="49" charset="0"/>
              </a:rPr>
              <a:t>(Anonymous Class)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→ 클래스인데 이름이 없어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r>
              <a:rPr lang="ko-KR" altLang="en-US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</a:rPr>
              <a:t>^^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7363CBB-8FAB-4448-B932-52D54E1A2D8F}"/>
              </a:ext>
            </a:extLst>
          </p:cNvPr>
          <p:cNvSpPr/>
          <p:nvPr/>
        </p:nvSpPr>
        <p:spPr>
          <a:xfrm>
            <a:off x="6177011" y="3011682"/>
            <a:ext cx="5093109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Outer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MemberInner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{...}   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멤버 클래스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method()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LocalInner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{...}   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로컬 클래스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6F235A4-EE90-400B-A57E-6E48B9D9CB57}"/>
              </a:ext>
            </a:extLst>
          </p:cNvPr>
          <p:cNvSpPr/>
          <p:nvPr/>
        </p:nvSpPr>
        <p:spPr>
          <a:xfrm>
            <a:off x="1193531" y="1566915"/>
            <a:ext cx="4410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Outer {</a:t>
            </a:r>
          </a:p>
          <a:p>
            <a:r>
              <a:rPr lang="nb-NO" altLang="ko-KR" sz="1400" dirty="0">
                <a:latin typeface="Consolas" panose="020B0609020204030204" pitchFamily="49" charset="0"/>
              </a:rPr>
              <a:t>   private int </a:t>
            </a:r>
            <a:r>
              <a:rPr lang="nb-NO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nb-NO" altLang="ko-KR" sz="1400" dirty="0">
                <a:latin typeface="Consolas" panose="020B0609020204030204" pitchFamily="49" charset="0"/>
              </a:rPr>
              <a:t> = 0;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class Member {     // </a:t>
            </a:r>
            <a:r>
              <a:rPr lang="ko-KR" altLang="en-US" sz="1400" dirty="0">
                <a:latin typeface="Consolas" panose="020B0609020204030204" pitchFamily="49" charset="0"/>
              </a:rPr>
              <a:t>멤버 클래스의 정의</a:t>
            </a:r>
          </a:p>
          <a:p>
            <a:r>
              <a:rPr lang="pt-BR" altLang="ko-KR" sz="1400" dirty="0">
                <a:latin typeface="Consolas" panose="020B0609020204030204" pitchFamily="49" charset="0"/>
              </a:rPr>
              <a:t>      void add(int n) { 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pt-BR" altLang="ko-KR" sz="1400" dirty="0">
                <a:latin typeface="Consolas" panose="020B0609020204030204" pitchFamily="49" charset="0"/>
              </a:rPr>
              <a:t> += n;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int get() { return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8C32CD3-A30A-48C5-B510-6B71408CF566}"/>
              </a:ext>
            </a:extLst>
          </p:cNvPr>
          <p:cNvSpPr/>
          <p:nvPr/>
        </p:nvSpPr>
        <p:spPr>
          <a:xfrm>
            <a:off x="6096000" y="1566915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MemberInner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Outer o1 = new Outer();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Outer o2 = new Outer();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// o1 </a:t>
            </a:r>
            <a:r>
              <a:rPr lang="ko-KR" altLang="en-US" sz="1400" dirty="0">
                <a:latin typeface="Consolas" panose="020B0609020204030204" pitchFamily="49" charset="0"/>
              </a:rPr>
              <a:t>기반으로 두 인스턴스 생성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Outer.Member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o1m1 = o1.new Member();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Outer.Member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o1m2 = o1.new Member();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// o2 </a:t>
            </a:r>
            <a:r>
              <a:rPr lang="ko-KR" altLang="en-US" sz="1400" dirty="0">
                <a:latin typeface="Consolas" panose="020B0609020204030204" pitchFamily="49" charset="0"/>
              </a:rPr>
              <a:t>기반으로 두 인스턴스 생성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Outer.Member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o2m1 = o2.new Member();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Outer.Member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o2m2 = o2.new Member();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// o1 </a:t>
            </a:r>
            <a:r>
              <a:rPr lang="ko-KR" altLang="en-US" sz="1400" dirty="0">
                <a:latin typeface="Consolas" panose="020B0609020204030204" pitchFamily="49" charset="0"/>
              </a:rPr>
              <a:t>기반으로 생성된 두 인스턴스의 메소드 호출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o1m1.add(5);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System.out.println(o1m2.get());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// o2 </a:t>
            </a:r>
            <a:r>
              <a:rPr lang="ko-KR" altLang="en-US" sz="1400" dirty="0">
                <a:latin typeface="Consolas" panose="020B0609020204030204" pitchFamily="49" charset="0"/>
              </a:rPr>
              <a:t>기반으로 생성된 두 인스턴스의 메소드 호출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o2m1.add(7);</a:t>
            </a:r>
          </a:p>
          <a:p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System.out.println(o2m2.get());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B775E58-4E5A-4DF8-8142-C6E6393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87" y="4967975"/>
            <a:ext cx="2781300" cy="1200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BE4443C-EE63-42D3-B3BC-EBC0689759DA}"/>
              </a:ext>
            </a:extLst>
          </p:cNvPr>
          <p:cNvSpPr/>
          <p:nvPr/>
        </p:nvSpPr>
        <p:spPr>
          <a:xfrm>
            <a:off x="1193531" y="3529054"/>
            <a:ext cx="4902469" cy="140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“멤버 클래스의 인스턴스는 </a:t>
            </a:r>
            <a:endParaRPr lang="en-US" altLang="ko-KR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외부 클래스의 인스턴스에 종속적이다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.“(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같은 곳 가리킴</a:t>
            </a:r>
            <a:r>
              <a:rPr lang="en-US" altLang="ko-KR" sz="150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‘멤버 </a:t>
            </a: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클래스’를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언제 사용하는가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45D8BEE-73EA-450E-B397-21A91C39CE5E}"/>
              </a:ext>
            </a:extLst>
          </p:cNvPr>
          <p:cNvSpPr/>
          <p:nvPr/>
        </p:nvSpPr>
        <p:spPr>
          <a:xfrm>
            <a:off x="1193531" y="1441237"/>
            <a:ext cx="749115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700" dirty="0">
                <a:solidFill>
                  <a:srgbClr val="0070C0"/>
                </a:solidFill>
                <a:latin typeface="Consolas" panose="020B0609020204030204" pitchFamily="49" charset="0"/>
              </a:rPr>
              <a:t>멤버 클래스는 클래스의 정의를 감추어야 할 때 유용하게 사용이 된다</a:t>
            </a: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7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AAB56CD-4D4D-4452-B31F-A3BB44315111}"/>
              </a:ext>
            </a:extLst>
          </p:cNvPr>
          <p:cNvSpPr/>
          <p:nvPr/>
        </p:nvSpPr>
        <p:spPr>
          <a:xfrm>
            <a:off x="1193531" y="1946466"/>
            <a:ext cx="51777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print();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Papers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con;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Papers(String s) { con = s;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Printable getPrinter()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new Printer();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class Printer implements Printable {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public void print()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System.out.println(con);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556ED6A-E343-4F5B-9EBD-0930E85034E0}"/>
              </a:ext>
            </a:extLst>
          </p:cNvPr>
          <p:cNvSpPr/>
          <p:nvPr/>
        </p:nvSpPr>
        <p:spPr>
          <a:xfrm>
            <a:off x="5922803" y="1946466"/>
            <a:ext cx="5232877" cy="1478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Papers p = new Papers("</a:t>
            </a:r>
            <a:r>
              <a:rPr lang="ko-KR" altLang="en-US" sz="1400" dirty="0">
                <a:latin typeface="Consolas" panose="020B0609020204030204" pitchFamily="49" charset="0"/>
              </a:rPr>
              <a:t>서류 내용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latin typeface="Consolas" panose="020B0609020204030204" pitchFamily="49" charset="0"/>
              </a:rPr>
              <a:t>행복합니다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Printable prn = </a:t>
            </a:r>
            <a:r>
              <a:rPr lang="en-US" altLang="ko-KR" sz="1400" dirty="0" err="1">
                <a:latin typeface="Consolas" panose="020B0609020204030204" pitchFamily="49" charset="0"/>
              </a:rPr>
              <a:t>p.getPrinter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49657D9-DEB3-4625-A6F2-A70A42FFAF87}"/>
              </a:ext>
            </a:extLst>
          </p:cNvPr>
          <p:cNvSpPr/>
          <p:nvPr/>
        </p:nvSpPr>
        <p:spPr>
          <a:xfrm>
            <a:off x="5922803" y="3403892"/>
            <a:ext cx="5462952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 사용자 입장에서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Printable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인터페이스는 알지만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Printer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클래스는 모른다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알 필요도 없다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25C0500-D622-4B53-A0E3-897F116C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5" y="4589951"/>
            <a:ext cx="2752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반복자가 멤버 클래스라는 사실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3CF8C45-0038-4F5D-A531-5A7C8F5BDADD}"/>
              </a:ext>
            </a:extLst>
          </p:cNvPr>
          <p:cNvSpPr/>
          <p:nvPr/>
        </p:nvSpPr>
        <p:spPr>
          <a:xfrm>
            <a:off x="1185767" y="1661170"/>
            <a:ext cx="69553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list = new ArrayList&lt;&gt;();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Iterator&lt;String&gt; itr = list.iterator();   // </a:t>
            </a:r>
            <a:r>
              <a:rPr lang="ko-KR" altLang="en-US" sz="1400" dirty="0">
                <a:latin typeface="Consolas" panose="020B0609020204030204" pitchFamily="49" charset="0"/>
              </a:rPr>
              <a:t>반복자 획득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ED2B6E5-22C0-4A94-AAF3-9F7E602D0B86}"/>
              </a:ext>
            </a:extLst>
          </p:cNvPr>
          <p:cNvSpPr/>
          <p:nvPr/>
        </p:nvSpPr>
        <p:spPr>
          <a:xfrm>
            <a:off x="3716594" y="3509717"/>
            <a:ext cx="7167716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class ArrayList&lt;E&gt; implements List&lt;E&gt;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Iterator&lt;E&gt;</a:t>
            </a:r>
            <a:r>
              <a:rPr lang="en-US" altLang="ko-KR" sz="1400" dirty="0">
                <a:latin typeface="Consolas" panose="020B0609020204030204" pitchFamily="49" charset="0"/>
              </a:rPr>
              <a:t> iterator()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new Itr()</a:t>
            </a:r>
            <a:r>
              <a:rPr lang="en-US" altLang="ko-KR" sz="1400" dirty="0">
                <a:latin typeface="Consolas" panose="020B0609020204030204" pitchFamily="49" charset="0"/>
              </a:rPr>
              <a:t>;   // </a:t>
            </a:r>
            <a:r>
              <a:rPr lang="ko-KR" altLang="en-US" sz="1400" dirty="0">
                <a:latin typeface="Consolas" panose="020B0609020204030204" pitchFamily="49" charset="0"/>
              </a:rPr>
              <a:t>멤버 클래스의 인스턴스 생성 및 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class Itr implements Iterator&lt;E&gt; {   // </a:t>
            </a:r>
            <a:r>
              <a:rPr lang="ko-KR" altLang="en-US" sz="1400" dirty="0">
                <a:latin typeface="Consolas" panose="020B0609020204030204" pitchFamily="49" charset="0"/>
              </a:rPr>
              <a:t>멤버 클래스의 정의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E9A992B-F59D-4451-9D6E-0E29FE4498E1}"/>
              </a:ext>
            </a:extLst>
          </p:cNvPr>
          <p:cNvSpPr/>
          <p:nvPr/>
        </p:nvSpPr>
        <p:spPr>
          <a:xfrm>
            <a:off x="5321142" y="5512152"/>
            <a:ext cx="546295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반복자 클래스를 감췄다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 이름까지도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로컬 클래스 </a:t>
            </a:r>
            <a:r>
              <a:rPr lang="en-US" altLang="ko-KR" sz="3600" dirty="0"/>
              <a:t>(Local Class)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967A348-843F-4AEC-9E97-0C16431E2C79}"/>
              </a:ext>
            </a:extLst>
          </p:cNvPr>
          <p:cNvSpPr/>
          <p:nvPr/>
        </p:nvSpPr>
        <p:spPr>
          <a:xfrm>
            <a:off x="1193531" y="1630996"/>
            <a:ext cx="96760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‘로컬 </a:t>
            </a:r>
            <a:r>
              <a:rPr lang="ko-KR" altLang="en-US" sz="1500" dirty="0" err="1">
                <a:latin typeface="Consolas" panose="020B0609020204030204" pitchFamily="49" charset="0"/>
              </a:rPr>
              <a:t>클래스’는</a:t>
            </a:r>
            <a:r>
              <a:rPr lang="ko-KR" altLang="en-US" sz="1500" dirty="0">
                <a:latin typeface="Consolas" panose="020B0609020204030204" pitchFamily="49" charset="0"/>
              </a:rPr>
              <a:t> 바로 위에서 소개한 ‘멤버 </a:t>
            </a:r>
            <a:r>
              <a:rPr lang="ko-KR" altLang="en-US" sz="1500" dirty="0" err="1">
                <a:latin typeface="Consolas" panose="020B0609020204030204" pitchFamily="49" charset="0"/>
              </a:rPr>
              <a:t>클래스’와</a:t>
            </a:r>
            <a:r>
              <a:rPr lang="ko-KR" altLang="en-US" sz="1500" dirty="0">
                <a:latin typeface="Consolas" panose="020B0609020204030204" pitchFamily="49" charset="0"/>
              </a:rPr>
              <a:t> 상당 부분 유사하다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                                               지역 내에 정의된다는 점에서만 차이를 보임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32FEC33-F9B1-4908-B4FE-D3950119ECFE}"/>
              </a:ext>
            </a:extLst>
          </p:cNvPr>
          <p:cNvSpPr/>
          <p:nvPr/>
        </p:nvSpPr>
        <p:spPr>
          <a:xfrm>
            <a:off x="1193531" y="2415826"/>
            <a:ext cx="64903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interface Printable { void print();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Papers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private String con;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Papers(String s) { con = s;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Printable getPrinter()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 Printer implements Printable { 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public void print() {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System.out.println(con);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return new Printer();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6126FDC-8991-4166-B72C-9BD19DDE033C}"/>
              </a:ext>
            </a:extLst>
          </p:cNvPr>
          <p:cNvSpPr/>
          <p:nvPr/>
        </p:nvSpPr>
        <p:spPr>
          <a:xfrm>
            <a:off x="6177011" y="2597287"/>
            <a:ext cx="5663925" cy="148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Papers p = new Papers("</a:t>
            </a:r>
            <a:r>
              <a:rPr lang="ko-KR" altLang="en-US" sz="1500" dirty="0">
                <a:latin typeface="Consolas" panose="020B0609020204030204" pitchFamily="49" charset="0"/>
              </a:rPr>
              <a:t>서류 내용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행복합니다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Printable prn = </a:t>
            </a:r>
            <a:r>
              <a:rPr lang="en-US" altLang="ko-KR" sz="1500" dirty="0" err="1">
                <a:latin typeface="Consolas" panose="020B0609020204030204" pitchFamily="49" charset="0"/>
              </a:rPr>
              <a:t>p.getPrinter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prn.print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6E6E5D0-8C9C-4E61-83B1-8BB4180657DB}"/>
              </a:ext>
            </a:extLst>
          </p:cNvPr>
          <p:cNvSpPr/>
          <p:nvPr/>
        </p:nvSpPr>
        <p:spPr>
          <a:xfrm>
            <a:off x="2751899" y="4901662"/>
            <a:ext cx="546295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감췄어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더 깊이 </a:t>
            </a:r>
            <a:r>
              <a:rPr lang="ko-KR" alt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감췄어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메소드 안으로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F1675D3-3F72-4BFF-BB06-92577936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569" y="4217332"/>
            <a:ext cx="2781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10330</TotalTime>
  <Words>1537</Words>
  <Application>Microsoft Office PowerPoint</Application>
  <PresentationFormat>사용자 지정</PresentationFormat>
  <Paragraphs>321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추억</vt:lpstr>
      <vt:lpstr> 열혈 Java 프로그래밍</vt:lpstr>
      <vt:lpstr>26-1. 네스티드 클래스와      이너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26-2. 람다의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2577</cp:revision>
  <dcterms:created xsi:type="dcterms:W3CDTF">2017-07-09T08:11:09Z</dcterms:created>
  <dcterms:modified xsi:type="dcterms:W3CDTF">2020-07-02T06:08:46Z</dcterms:modified>
</cp:coreProperties>
</file>