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574" r:id="rId4"/>
    <p:sldId id="624" r:id="rId5"/>
    <p:sldId id="580" r:id="rId6"/>
    <p:sldId id="635" r:id="rId7"/>
    <p:sldId id="636" r:id="rId8"/>
    <p:sldId id="637" r:id="rId9"/>
    <p:sldId id="625" r:id="rId10"/>
    <p:sldId id="638" r:id="rId11"/>
    <p:sldId id="626" r:id="rId12"/>
    <p:sldId id="639" r:id="rId13"/>
    <p:sldId id="640" r:id="rId14"/>
    <p:sldId id="601" r:id="rId15"/>
    <p:sldId id="627" r:id="rId16"/>
    <p:sldId id="641" r:id="rId17"/>
    <p:sldId id="633" r:id="rId18"/>
    <p:sldId id="642" r:id="rId19"/>
    <p:sldId id="643" r:id="rId20"/>
    <p:sldId id="575" r:id="rId21"/>
    <p:sldId id="644" r:id="rId22"/>
    <p:sldId id="645" r:id="rId23"/>
    <p:sldId id="646" r:id="rId24"/>
    <p:sldId id="647" r:id="rId25"/>
    <p:sldId id="648" r:id="rId26"/>
    <p:sldId id="649" r:id="rId27"/>
    <p:sldId id="650" r:id="rId28"/>
    <p:sldId id="652" r:id="rId29"/>
    <p:sldId id="651" r:id="rId30"/>
    <p:sldId id="653" r:id="rId31"/>
    <p:sldId id="654" r:id="rId32"/>
    <p:sldId id="655" r:id="rId33"/>
    <p:sldId id="28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FCC"/>
    <a:srgbClr val="C40000"/>
    <a:srgbClr val="E1300D"/>
    <a:srgbClr val="FFD9D9"/>
    <a:srgbClr val="D17611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32. I/O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 스트림</a:t>
            </a:r>
            <a:endParaRPr lang="en-US" altLang="ko-KR" sz="2100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보다 빠른 속도의 파일 복사 프로그램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026A9-768E-4A2B-A848-D149C747180B}"/>
              </a:ext>
            </a:extLst>
          </p:cNvPr>
          <p:cNvSpPr/>
          <p:nvPr/>
        </p:nvSpPr>
        <p:spPr>
          <a:xfrm>
            <a:off x="1193530" y="1445645"/>
            <a:ext cx="9962150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Scanner </a:t>
            </a:r>
            <a:r>
              <a:rPr lang="en-US" altLang="ko-KR" sz="1300" dirty="0" err="1">
                <a:latin typeface="Consolas" panose="020B0609020204030204" pitchFamily="49" charset="0"/>
              </a:rPr>
              <a:t>sc</a:t>
            </a:r>
            <a:r>
              <a:rPr lang="en-US" altLang="ko-KR" sz="1300" dirty="0">
                <a:latin typeface="Consolas" panose="020B0609020204030204" pitchFamily="49" charset="0"/>
              </a:rPr>
              <a:t> = new Scanner(System.in);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System.out.print("</a:t>
            </a:r>
            <a:r>
              <a:rPr lang="ko-KR" altLang="en-US" sz="1300" dirty="0">
                <a:latin typeface="Consolas" panose="020B0609020204030204" pitchFamily="49" charset="0"/>
              </a:rPr>
              <a:t>대상 파일</a:t>
            </a:r>
            <a:r>
              <a:rPr lang="en-US" altLang="ko-KR" sz="1300" dirty="0">
                <a:latin typeface="Consolas" panose="020B0609020204030204" pitchFamily="49" charset="0"/>
              </a:rPr>
              <a:t>: ");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String src = </a:t>
            </a:r>
            <a:r>
              <a:rPr lang="en-US" altLang="ko-KR" sz="1300" dirty="0" err="1">
                <a:latin typeface="Consolas" panose="020B0609020204030204" pitchFamily="49" charset="0"/>
              </a:rPr>
              <a:t>sc.nextLine</a:t>
            </a:r>
            <a:r>
              <a:rPr lang="en-US" altLang="ko-KR" sz="1300" dirty="0">
                <a:latin typeface="Consolas" panose="020B0609020204030204" pitchFamily="49" charset="0"/>
              </a:rPr>
              <a:t>();  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System.out.print("</a:t>
            </a:r>
            <a:r>
              <a:rPr lang="ko-KR" altLang="en-US" sz="1300" dirty="0">
                <a:latin typeface="Consolas" panose="020B0609020204030204" pitchFamily="49" charset="0"/>
              </a:rPr>
              <a:t>사본 이름</a:t>
            </a:r>
            <a:r>
              <a:rPr lang="en-US" altLang="ko-KR" sz="1300" dirty="0">
                <a:latin typeface="Consolas" panose="020B0609020204030204" pitchFamily="49" charset="0"/>
              </a:rPr>
              <a:t>: ");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String dst = </a:t>
            </a:r>
            <a:r>
              <a:rPr lang="en-US" altLang="ko-KR" sz="1300" dirty="0" err="1">
                <a:latin typeface="Consolas" panose="020B0609020204030204" pitchFamily="49" charset="0"/>
              </a:rPr>
              <a:t>sc.nextLine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try(InputStream in = new FileInputStream(src) 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OutputStream out = new FileOutputStream(dst))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byte </a:t>
            </a:r>
            <a:r>
              <a:rPr lang="en-US" altLang="ko-KR" sz="1300" dirty="0" err="1">
                <a:latin typeface="Consolas" panose="020B0609020204030204" pitchFamily="49" charset="0"/>
              </a:rPr>
              <a:t>buf</a:t>
            </a:r>
            <a:r>
              <a:rPr lang="en-US" altLang="ko-KR" sz="1300" dirty="0">
                <a:latin typeface="Consolas" panose="020B0609020204030204" pitchFamily="49" charset="0"/>
              </a:rPr>
              <a:t>[] = new byte[1024];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int </a:t>
            </a:r>
            <a:r>
              <a:rPr lang="en-US" altLang="ko-KR" sz="1300" dirty="0" err="1">
                <a:latin typeface="Consolas" panose="020B0609020204030204" pitchFamily="49" charset="0"/>
              </a:rPr>
              <a:t>len</a:t>
            </a:r>
            <a:r>
              <a:rPr lang="en-US" altLang="ko-KR" sz="1300" dirty="0">
                <a:latin typeface="Consolas" panose="020B0609020204030204" pitchFamily="49" charset="0"/>
              </a:rPr>
              <a:t>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  while(true)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len</a:t>
            </a:r>
            <a:r>
              <a:rPr lang="en-US" altLang="ko-KR" sz="1300" dirty="0">
                <a:latin typeface="Consolas" panose="020B0609020204030204" pitchFamily="49" charset="0"/>
              </a:rPr>
              <a:t> = in.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read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buf</a:t>
            </a:r>
            <a:r>
              <a:rPr lang="en-US" altLang="ko-KR" sz="1300" dirty="0">
                <a:latin typeface="Consolas" panose="020B0609020204030204" pitchFamily="49" charset="0"/>
              </a:rPr>
              <a:t>); // </a:t>
            </a:r>
            <a:r>
              <a:rPr lang="ko-KR" altLang="en-US" sz="1300" dirty="0">
                <a:latin typeface="Consolas" panose="020B0609020204030204" pitchFamily="49" charset="0"/>
              </a:rPr>
              <a:t>배열 </a:t>
            </a:r>
            <a:r>
              <a:rPr lang="en-US" altLang="ko-KR" sz="1300" dirty="0" err="1">
                <a:latin typeface="Consolas" panose="020B0609020204030204" pitchFamily="49" charset="0"/>
              </a:rPr>
              <a:t>buf</a:t>
            </a:r>
            <a:r>
              <a:rPr lang="ko-KR" altLang="en-US" sz="1300" dirty="0">
                <a:latin typeface="Consolas" panose="020B0609020204030204" pitchFamily="49" charset="0"/>
              </a:rPr>
              <a:t>로 데이터를 읽어 들이고</a:t>
            </a:r>
            <a:r>
              <a:rPr lang="en-US" altLang="ko-KR" sz="1300" dirty="0">
                <a:latin typeface="Consolas" panose="020B0609020204030204" pitchFamily="49" charset="0"/>
              </a:rPr>
              <a:t>, (</a:t>
            </a:r>
            <a:r>
              <a:rPr lang="ko-KR" altLang="en-US" sz="1300" dirty="0">
                <a:latin typeface="Consolas" panose="020B0609020204030204" pitchFamily="49" charset="0"/>
              </a:rPr>
              <a:t>더 이상 읽어 들일 데이터 없으면 </a:t>
            </a:r>
            <a:r>
              <a:rPr lang="en-US" altLang="ko-KR" sz="1300" dirty="0">
                <a:latin typeface="Consolas" panose="020B0609020204030204" pitchFamily="49" charset="0"/>
              </a:rPr>
              <a:t>-1 </a:t>
            </a:r>
            <a:r>
              <a:rPr lang="ko-KR" altLang="en-US" sz="1300" dirty="0">
                <a:latin typeface="Consolas" panose="020B0609020204030204" pitchFamily="49" charset="0"/>
              </a:rPr>
              <a:t>반환</a:t>
            </a:r>
            <a:r>
              <a:rPr lang="en-US" altLang="ko-KR" sz="13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if(</a:t>
            </a:r>
            <a:r>
              <a:rPr lang="en-US" altLang="ko-KR" sz="1300" dirty="0" err="1">
                <a:latin typeface="Consolas" panose="020B0609020204030204" pitchFamily="49" charset="0"/>
              </a:rPr>
              <a:t>len</a:t>
            </a:r>
            <a:r>
              <a:rPr lang="en-US" altLang="ko-KR" sz="1300" dirty="0">
                <a:latin typeface="Consolas" panose="020B0609020204030204" pitchFamily="49" charset="0"/>
              </a:rPr>
              <a:t> == -1)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out.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buf</a:t>
            </a:r>
            <a:r>
              <a:rPr lang="en-US" altLang="ko-KR" sz="1300" dirty="0">
                <a:latin typeface="Consolas" panose="020B0609020204030204" pitchFamily="49" charset="0"/>
              </a:rPr>
              <a:t>, 0, </a:t>
            </a:r>
            <a:r>
              <a:rPr lang="en-US" altLang="ko-KR" sz="1300" dirty="0" err="1">
                <a:latin typeface="Consolas" panose="020B0609020204030204" pitchFamily="49" charset="0"/>
              </a:rPr>
              <a:t>len</a:t>
            </a:r>
            <a:r>
              <a:rPr lang="en-US" altLang="ko-KR" sz="1300" dirty="0">
                <a:latin typeface="Consolas" panose="020B0609020204030204" pitchFamily="49" charset="0"/>
              </a:rPr>
              <a:t>); // </a:t>
            </a:r>
            <a:r>
              <a:rPr lang="en-US" altLang="ko-KR" sz="1300" dirty="0" err="1">
                <a:latin typeface="Consolas" panose="020B0609020204030204" pitchFamily="49" charset="0"/>
              </a:rPr>
              <a:t>len</a:t>
            </a:r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ko-KR" altLang="en-US" sz="1300" dirty="0">
                <a:latin typeface="Consolas" panose="020B0609020204030204" pitchFamily="49" charset="0"/>
              </a:rPr>
              <a:t>바이트만큼 데이터를 저장한다</a:t>
            </a:r>
            <a:r>
              <a:rPr lang="en-US" altLang="ko-KR" sz="13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catch(IOException e)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e.printStackTrace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46A444-A9A3-43EC-8C68-A2E3CCC94795}"/>
              </a:ext>
            </a:extLst>
          </p:cNvPr>
          <p:cNvSpPr/>
          <p:nvPr/>
        </p:nvSpPr>
        <p:spPr>
          <a:xfrm>
            <a:off x="4571999" y="5125381"/>
            <a:ext cx="722243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public int read(byte[] b) throws IOException</a:t>
            </a:r>
          </a:p>
          <a:p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  → 파일에 저장된 데이터를 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b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로 전달된 배열에 저장</a:t>
            </a:r>
            <a:endParaRPr lang="en-US" altLang="ko-KR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endParaRPr lang="ko-KR" altLang="en-U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public void write(byte[] b, int off, int </a:t>
            </a:r>
            <a:r>
              <a:rPr lang="en-US" altLang="ko-KR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) throws IOException</a:t>
            </a:r>
          </a:p>
          <a:p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  → 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b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로 전달된 배열의 데이터를 인덱스 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off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에서부터 </a:t>
            </a:r>
            <a:r>
              <a:rPr lang="en-US" altLang="ko-KR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바이트만큼 파일에 저장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4A3169-FCA9-4691-80D9-92C1510192B7}"/>
              </a:ext>
            </a:extLst>
          </p:cNvPr>
          <p:cNvSpPr/>
          <p:nvPr/>
        </p:nvSpPr>
        <p:spPr>
          <a:xfrm>
            <a:off x="5853092" y="1459714"/>
            <a:ext cx="4660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Consolas" panose="020B0609020204030204" pitchFamily="49" charset="0"/>
              </a:rPr>
              <a:t>1K</a:t>
            </a:r>
            <a:r>
              <a:rPr lang="ko-KR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바이트 버퍼 기반 파일 복사 프로그램</a:t>
            </a:r>
            <a:r>
              <a:rPr lang="en-US" altLang="ko-KR" dirty="0">
                <a:solidFill>
                  <a:srgbClr val="002060"/>
                </a:solidFill>
                <a:latin typeface="Consolas" panose="020B0609020204030204" pitchFamily="49" charset="0"/>
              </a:rPr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824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32-2. </a:t>
            </a:r>
            <a:r>
              <a:rPr lang="ko-KR" altLang="en-US" sz="3700" dirty="0">
                <a:solidFill>
                  <a:schemeClr val="tx2"/>
                </a:solidFill>
              </a:rPr>
              <a:t>필터 스트림의 이해와 활용</a:t>
            </a:r>
          </a:p>
        </p:txBody>
      </p:sp>
    </p:spTree>
    <p:extLst>
      <p:ext uri="{BB962C8B-B14F-4D97-AF65-F5344CB8AC3E}">
        <p14:creationId xmlns:p14="http://schemas.microsoft.com/office/powerpoint/2010/main" val="2126726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입출력 필터 스트림의 이해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3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79138A-ED46-4C00-A461-219066CE1022}"/>
              </a:ext>
            </a:extLst>
          </p:cNvPr>
          <p:cNvSpPr/>
          <p:nvPr/>
        </p:nvSpPr>
        <p:spPr>
          <a:xfrm>
            <a:off x="1193531" y="1489071"/>
            <a:ext cx="8431033" cy="948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</a:t>
            </a:r>
            <a:r>
              <a:rPr lang="ko-KR" altLang="en-US" sz="1500" dirty="0">
                <a:latin typeface="Consolas" panose="020B0609020204030204" pitchFamily="49" charset="0"/>
              </a:rPr>
              <a:t>필터 입력 스트림 </a:t>
            </a:r>
            <a:r>
              <a:rPr lang="en-US" altLang="ko-KR" sz="1500" dirty="0">
                <a:latin typeface="Consolas" panose="020B0609020204030204" pitchFamily="49" charset="0"/>
              </a:rPr>
              <a:t>		</a:t>
            </a:r>
            <a:r>
              <a:rPr lang="ko-KR" altLang="en-US" sz="1500" dirty="0">
                <a:latin typeface="Consolas" panose="020B0609020204030204" pitchFamily="49" charset="0"/>
              </a:rPr>
              <a:t>입력 스트림에 연결되는 필터 스트림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</a:t>
            </a:r>
            <a:r>
              <a:rPr lang="ko-KR" altLang="en-US" sz="1500" dirty="0">
                <a:latin typeface="Consolas" panose="020B0609020204030204" pitchFamily="49" charset="0"/>
              </a:rPr>
              <a:t>필터 출력 스트림 </a:t>
            </a:r>
            <a:r>
              <a:rPr lang="en-US" altLang="ko-KR" sz="1500" dirty="0">
                <a:latin typeface="Consolas" panose="020B0609020204030204" pitchFamily="49" charset="0"/>
              </a:rPr>
              <a:t>		</a:t>
            </a:r>
            <a:r>
              <a:rPr lang="ko-KR" altLang="en-US" sz="1500" dirty="0">
                <a:latin typeface="Consolas" panose="020B0609020204030204" pitchFamily="49" charset="0"/>
              </a:rPr>
              <a:t>출력 스트림에 연결되는 필터 스트림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27574C-E9F3-49EB-BDA0-CD00FBDC2987}"/>
              </a:ext>
            </a:extLst>
          </p:cNvPr>
          <p:cNvSpPr/>
          <p:nvPr/>
        </p:nvSpPr>
        <p:spPr>
          <a:xfrm>
            <a:off x="1379062" y="3191196"/>
            <a:ext cx="6426469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InputStream in = new FileInputStream("data.dat");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byte </a:t>
            </a:r>
            <a:r>
              <a:rPr lang="en-US" altLang="ko-KR" sz="1500" dirty="0" err="1">
                <a:latin typeface="Consolas" panose="020B0609020204030204" pitchFamily="49" charset="0"/>
              </a:rPr>
              <a:t>buf</a:t>
            </a:r>
            <a:r>
              <a:rPr lang="en-US" altLang="ko-KR" sz="1500" dirty="0">
                <a:latin typeface="Consolas" panose="020B0609020204030204" pitchFamily="49" charset="0"/>
              </a:rPr>
              <a:t>[] = new byte[4];   // 4</a:t>
            </a:r>
            <a:r>
              <a:rPr lang="ko-KR" altLang="en-US" sz="1500" dirty="0">
                <a:latin typeface="YDVYMjOStd12"/>
              </a:rPr>
              <a:t>바이트의 공간을 마련하여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in.read(</a:t>
            </a:r>
            <a:r>
              <a:rPr lang="en-US" altLang="ko-KR" sz="1500" dirty="0" err="1">
                <a:latin typeface="Consolas" panose="020B0609020204030204" pitchFamily="49" charset="0"/>
              </a:rPr>
              <a:t>buf</a:t>
            </a:r>
            <a:r>
              <a:rPr lang="en-US" altLang="ko-KR" sz="1500" dirty="0">
                <a:latin typeface="Consolas" panose="020B0609020204030204" pitchFamily="49" charset="0"/>
              </a:rPr>
              <a:t>);   // 4</a:t>
            </a:r>
            <a:r>
              <a:rPr lang="ko-KR" altLang="en-US" sz="1500" dirty="0">
                <a:latin typeface="YDVYMjOStd12"/>
              </a:rPr>
              <a:t>바이트를 읽어 들인다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  <a:endParaRPr lang="ko-KR" altLang="en-US" sz="15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628A8D-BDC3-4465-976B-FA3A4DFE65B2}"/>
              </a:ext>
            </a:extLst>
          </p:cNvPr>
          <p:cNvSpPr/>
          <p:nvPr/>
        </p:nvSpPr>
        <p:spPr>
          <a:xfrm>
            <a:off x="1193530" y="2821864"/>
            <a:ext cx="5825634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700" dirty="0">
                <a:latin typeface="YDVYMjOStd23"/>
              </a:rPr>
              <a:t>아래의 코드는 파일로부터 </a:t>
            </a:r>
            <a:r>
              <a:rPr lang="en-US" altLang="ko-KR" sz="1700" dirty="0">
                <a:latin typeface="YDVYMjOStd23"/>
              </a:rPr>
              <a:t>4</a:t>
            </a:r>
            <a:r>
              <a:rPr lang="ko-KR" altLang="en-US" sz="1700" dirty="0">
                <a:latin typeface="YDVYMjOStd23"/>
              </a:rPr>
              <a:t>바이트의 데이터를 읽어 들인다</a:t>
            </a:r>
            <a:endParaRPr lang="ko-KR" altLang="en-US" sz="17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98A64A-B4C1-4E85-BF12-57D6940A1DE7}"/>
              </a:ext>
            </a:extLst>
          </p:cNvPr>
          <p:cNvSpPr/>
          <p:nvPr/>
        </p:nvSpPr>
        <p:spPr>
          <a:xfrm>
            <a:off x="1193530" y="4798825"/>
            <a:ext cx="4693464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700" dirty="0">
                <a:latin typeface="YDVYMjOStd23"/>
              </a:rPr>
              <a:t>파일로부터 </a:t>
            </a:r>
            <a:r>
              <a:rPr lang="en-US" altLang="ko-KR" sz="1700" dirty="0">
                <a:latin typeface="YDVYMjOStd23"/>
              </a:rPr>
              <a:t>int</a:t>
            </a:r>
            <a:r>
              <a:rPr lang="ko-KR" altLang="en-US" sz="1700" dirty="0">
                <a:latin typeface="YDVYMjOStd23"/>
              </a:rPr>
              <a:t>형 데이터 하나를 읽어 들이려면</a:t>
            </a:r>
            <a:r>
              <a:rPr lang="en-US" altLang="ko-KR" sz="1700" dirty="0">
                <a:latin typeface="YDVYMjOStd23"/>
              </a:rPr>
              <a:t>?</a:t>
            </a:r>
            <a:endParaRPr lang="ko-KR" altLang="en-US" sz="17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5283E6-F18F-4D77-99FC-B61FEAEE1960}"/>
              </a:ext>
            </a:extLst>
          </p:cNvPr>
          <p:cNvSpPr/>
          <p:nvPr/>
        </p:nvSpPr>
        <p:spPr>
          <a:xfrm>
            <a:off x="1379062" y="5168157"/>
            <a:ext cx="824550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</a:t>
            </a:r>
            <a:r>
              <a:rPr lang="ko-KR" altLang="en-US" sz="1500" dirty="0">
                <a:latin typeface="Consolas" panose="020B0609020204030204" pitchFamily="49" charset="0"/>
              </a:rPr>
              <a:t>단계 </a:t>
            </a:r>
            <a:r>
              <a:rPr lang="en-US" altLang="ko-KR" sz="1500" dirty="0">
                <a:latin typeface="Consolas" panose="020B0609020204030204" pitchFamily="49" charset="0"/>
              </a:rPr>
              <a:t>1: </a:t>
            </a:r>
            <a:r>
              <a:rPr lang="ko-KR" altLang="en-US" sz="1500" dirty="0">
                <a:latin typeface="Consolas" panose="020B0609020204030204" pitchFamily="49" charset="0"/>
              </a:rPr>
              <a:t>파일로부터 </a:t>
            </a:r>
            <a:r>
              <a:rPr lang="en-US" altLang="ko-KR" sz="1500" dirty="0">
                <a:latin typeface="Consolas" panose="020B0609020204030204" pitchFamily="49" charset="0"/>
              </a:rPr>
              <a:t>1</a:t>
            </a:r>
            <a:r>
              <a:rPr lang="ko-KR" altLang="en-US" sz="1500" dirty="0">
                <a:latin typeface="Consolas" panose="020B0609020204030204" pitchFamily="49" charset="0"/>
              </a:rPr>
              <a:t>바이트 데이터 </a:t>
            </a:r>
            <a:r>
              <a:rPr lang="en-US" altLang="ko-KR" sz="1500" dirty="0">
                <a:latin typeface="Consolas" panose="020B0609020204030204" pitchFamily="49" charset="0"/>
              </a:rPr>
              <a:t>4</a:t>
            </a:r>
            <a:r>
              <a:rPr lang="ko-KR" altLang="en-US" sz="1500" dirty="0">
                <a:latin typeface="Consolas" panose="020B0609020204030204" pitchFamily="49" charset="0"/>
              </a:rPr>
              <a:t>개를 읽어 들인다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</a:t>
            </a:r>
            <a:r>
              <a:rPr lang="ko-KR" altLang="en-US" sz="1500" dirty="0">
                <a:latin typeface="Consolas" panose="020B0609020204030204" pitchFamily="49" charset="0"/>
              </a:rPr>
              <a:t>단계 </a:t>
            </a:r>
            <a:r>
              <a:rPr lang="en-US" altLang="ko-KR" sz="1500" dirty="0">
                <a:latin typeface="Consolas" panose="020B0609020204030204" pitchFamily="49" charset="0"/>
              </a:rPr>
              <a:t>2: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읽어 들인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바이트 데이터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4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개를 하나의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형 데이터로 조합한다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B7B114-7C15-4A60-A9B4-52C6A7B566BA}"/>
              </a:ext>
            </a:extLst>
          </p:cNvPr>
          <p:cNvSpPr/>
          <p:nvPr/>
        </p:nvSpPr>
        <p:spPr>
          <a:xfrm>
            <a:off x="3436462" y="5755410"/>
            <a:ext cx="2311668" cy="486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필터 스트림의 역할</a:t>
            </a:r>
          </a:p>
        </p:txBody>
      </p:sp>
    </p:spTree>
    <p:extLst>
      <p:ext uri="{BB962C8B-B14F-4D97-AF65-F5344CB8AC3E}">
        <p14:creationId xmlns:p14="http://schemas.microsoft.com/office/powerpoint/2010/main" val="1308511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입출력 필터 스트림의 이해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3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0ADBF9BD-6239-4761-8AD4-872472B87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296" y="1409411"/>
            <a:ext cx="4147095" cy="124234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F2ABF29-A46F-472C-8442-CBB12956EB3E}"/>
              </a:ext>
            </a:extLst>
          </p:cNvPr>
          <p:cNvSpPr/>
          <p:nvPr/>
        </p:nvSpPr>
        <p:spPr>
          <a:xfrm>
            <a:off x="1286296" y="2652570"/>
            <a:ext cx="81890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InputStream in = new FileInputStream("data.dat");   // </a:t>
            </a:r>
            <a:r>
              <a:rPr lang="ko-KR" altLang="en-US" sz="1400" dirty="0">
                <a:latin typeface="Consolas" panose="020B0609020204030204" pitchFamily="49" charset="0"/>
              </a:rPr>
              <a:t>입력 스트림 생성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DataInputStream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fIn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DataInputStream</a:t>
            </a:r>
            <a:r>
              <a:rPr lang="en-US" altLang="ko-KR" sz="1400" dirty="0">
                <a:latin typeface="Consolas" panose="020B0609020204030204" pitchFamily="49" charset="0"/>
              </a:rPr>
              <a:t>(in);   //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필터 스트림</a:t>
            </a:r>
            <a:r>
              <a:rPr lang="ko-KR" altLang="en-US" sz="1400" dirty="0">
                <a:latin typeface="Consolas" panose="020B0609020204030204" pitchFamily="49" charset="0"/>
              </a:rPr>
              <a:t> 생성 및 연결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B10A199-BB62-4396-AFC3-06C5B786B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296" y="4022243"/>
            <a:ext cx="4147095" cy="123511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236BEB-9569-41EB-ADA7-1D9D4BAD900E}"/>
              </a:ext>
            </a:extLst>
          </p:cNvPr>
          <p:cNvSpPr/>
          <p:nvPr/>
        </p:nvSpPr>
        <p:spPr>
          <a:xfrm>
            <a:off x="1286296" y="5214230"/>
            <a:ext cx="86263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OutputStream out = new FileOutputStream("data.dat");   // </a:t>
            </a:r>
            <a:r>
              <a:rPr lang="ko-KR" altLang="en-US" sz="1400" dirty="0">
                <a:latin typeface="Consolas" panose="020B0609020204030204" pitchFamily="49" charset="0"/>
              </a:rPr>
              <a:t>출력 스트림 생성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DataOutputStream</a:t>
            </a:r>
            <a:r>
              <a:rPr lang="en-US" altLang="ko-KR" sz="1400" dirty="0">
                <a:latin typeface="Consolas" panose="020B0609020204030204" pitchFamily="49" charset="0"/>
              </a:rPr>
              <a:t> fOut = new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DataOutputStream</a:t>
            </a:r>
            <a:r>
              <a:rPr lang="en-US" altLang="ko-KR" sz="1400" dirty="0">
                <a:latin typeface="Consolas" panose="020B0609020204030204" pitchFamily="49" charset="0"/>
              </a:rPr>
              <a:t>(out);   //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필터 스트림 </a:t>
            </a:r>
            <a:r>
              <a:rPr lang="ko-KR" altLang="en-US" sz="1400" dirty="0">
                <a:latin typeface="Consolas" panose="020B0609020204030204" pitchFamily="49" charset="0"/>
              </a:rPr>
              <a:t>생성 및 연결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B1454C-726E-4116-8913-4D29C63FB938}"/>
              </a:ext>
            </a:extLst>
          </p:cNvPr>
          <p:cNvSpPr/>
          <p:nvPr/>
        </p:nvSpPr>
        <p:spPr>
          <a:xfrm>
            <a:off x="1286296" y="3440872"/>
            <a:ext cx="358303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YDVYMjOStd125"/>
              </a:rPr>
              <a:t>기본 자료형 데이터의 입력을 위한 필터 스트림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266B34-1D4E-456B-B690-AFF4CA4CCE4E}"/>
              </a:ext>
            </a:extLst>
          </p:cNvPr>
          <p:cNvSpPr/>
          <p:nvPr/>
        </p:nvSpPr>
        <p:spPr>
          <a:xfrm>
            <a:off x="1286296" y="5952894"/>
            <a:ext cx="358303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YDVYMjOStd125"/>
              </a:rPr>
              <a:t>기본 자료형 데이터의 출력을 위한 필터 스트림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605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입출력 필터 스트림의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57B156-5295-43BA-B964-D9F46CDCCF40}"/>
              </a:ext>
            </a:extLst>
          </p:cNvPr>
          <p:cNvSpPr/>
          <p:nvPr/>
        </p:nvSpPr>
        <p:spPr>
          <a:xfrm>
            <a:off x="1193531" y="1339121"/>
            <a:ext cx="694330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DataFilterOutputStream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try(DataOutputStream out =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new DataOutputStream(new FileOutputStream("data.dat"))) {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out.writeInt</a:t>
            </a:r>
            <a:r>
              <a:rPr lang="en-US" altLang="ko-KR" sz="1400" dirty="0">
                <a:latin typeface="Consolas" panose="020B0609020204030204" pitchFamily="49" charset="0"/>
              </a:rPr>
              <a:t>(370); // int</a:t>
            </a:r>
            <a:r>
              <a:rPr lang="ko-KR" altLang="en-US" sz="1400" dirty="0">
                <a:latin typeface="Consolas" panose="020B0609020204030204" pitchFamily="49" charset="0"/>
              </a:rPr>
              <a:t>형 데이터 저장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out.writeDouble</a:t>
            </a:r>
            <a:r>
              <a:rPr lang="en-US" altLang="ko-KR" sz="1400" dirty="0">
                <a:latin typeface="Consolas" panose="020B0609020204030204" pitchFamily="49" charset="0"/>
              </a:rPr>
              <a:t>(3.14); // double</a:t>
            </a:r>
            <a:r>
              <a:rPr lang="ko-KR" altLang="en-US" sz="1400" dirty="0">
                <a:latin typeface="Consolas" panose="020B0609020204030204" pitchFamily="49" charset="0"/>
              </a:rPr>
              <a:t>형 데이터 저장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catch(IOException e)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e.printStackTrace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0D4183-D060-4B36-9007-0E767BF24CA7}"/>
              </a:ext>
            </a:extLst>
          </p:cNvPr>
          <p:cNvSpPr/>
          <p:nvPr/>
        </p:nvSpPr>
        <p:spPr>
          <a:xfrm>
            <a:off x="4929809" y="3358107"/>
            <a:ext cx="694413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DataFilterInputStream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try(</a:t>
            </a:r>
            <a:r>
              <a:rPr lang="en-US" altLang="ko-KR" sz="1400" dirty="0" err="1">
                <a:latin typeface="Consolas" panose="020B0609020204030204" pitchFamily="49" charset="0"/>
              </a:rPr>
              <a:t>DataInputStream</a:t>
            </a:r>
            <a:r>
              <a:rPr lang="en-US" altLang="ko-KR" sz="1400" dirty="0">
                <a:latin typeface="Consolas" panose="020B0609020204030204" pitchFamily="49" charset="0"/>
              </a:rPr>
              <a:t> in =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new </a:t>
            </a:r>
            <a:r>
              <a:rPr lang="en-US" altLang="ko-KR" sz="1400" dirty="0" err="1">
                <a:latin typeface="Consolas" panose="020B0609020204030204" pitchFamily="49" charset="0"/>
              </a:rPr>
              <a:t>DataInputStream</a:t>
            </a:r>
            <a:r>
              <a:rPr lang="en-US" altLang="ko-KR" sz="1400" dirty="0">
                <a:latin typeface="Consolas" panose="020B0609020204030204" pitchFamily="49" charset="0"/>
              </a:rPr>
              <a:t>(new FileInputStream("data.dat")))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int num1 = </a:t>
            </a:r>
            <a:r>
              <a:rPr lang="en-US" altLang="ko-KR" sz="1400" dirty="0" err="1">
                <a:latin typeface="Consolas" panose="020B0609020204030204" pitchFamily="49" charset="0"/>
              </a:rPr>
              <a:t>in.readInt</a:t>
            </a:r>
            <a:r>
              <a:rPr lang="en-US" altLang="ko-KR" sz="1400" dirty="0">
                <a:latin typeface="Consolas" panose="020B0609020204030204" pitchFamily="49" charset="0"/>
              </a:rPr>
              <a:t>(); // int</a:t>
            </a:r>
            <a:r>
              <a:rPr lang="ko-KR" altLang="en-US" sz="1400" dirty="0">
                <a:latin typeface="Consolas" panose="020B0609020204030204" pitchFamily="49" charset="0"/>
              </a:rPr>
              <a:t>형 데이터 꺼냄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double num2 = </a:t>
            </a:r>
            <a:r>
              <a:rPr lang="en-US" altLang="ko-KR" sz="1400" dirty="0" err="1">
                <a:latin typeface="Consolas" panose="020B0609020204030204" pitchFamily="49" charset="0"/>
              </a:rPr>
              <a:t>in.readDouble</a:t>
            </a:r>
            <a:r>
              <a:rPr lang="en-US" altLang="ko-KR" sz="1400" dirty="0">
                <a:latin typeface="Consolas" panose="020B0609020204030204" pitchFamily="49" charset="0"/>
              </a:rPr>
              <a:t>(); // double</a:t>
            </a:r>
            <a:r>
              <a:rPr lang="ko-KR" altLang="en-US" sz="1400" dirty="0">
                <a:latin typeface="Consolas" panose="020B0609020204030204" pitchFamily="49" charset="0"/>
              </a:rPr>
              <a:t>형 데이터 꺼냄</a:t>
            </a: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System.out.println(num1);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System.out.println(num2);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catch(IOException e) { . . . }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730EE4-FB4A-4AFA-8ECE-C09C06EF1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402" y="5077288"/>
            <a:ext cx="33623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13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버퍼링 기능을 제공하는 필터 스트림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FA2598-8539-4A3A-8C2E-A5B7D333CF10}"/>
              </a:ext>
            </a:extLst>
          </p:cNvPr>
          <p:cNvSpPr/>
          <p:nvPr/>
        </p:nvSpPr>
        <p:spPr>
          <a:xfrm>
            <a:off x="1123784" y="1333144"/>
            <a:ext cx="10670650" cy="5094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class </a:t>
            </a:r>
            <a:r>
              <a:rPr lang="en-US" altLang="ko-KR" sz="1300" dirty="0" err="1">
                <a:latin typeface="Consolas" panose="020B0609020204030204" pitchFamily="49" charset="0"/>
              </a:rPr>
              <a:t>BufferedStreamFileCopier</a:t>
            </a:r>
            <a:r>
              <a:rPr lang="en-US" altLang="ko-KR" sz="13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Scanner </a:t>
            </a:r>
            <a:r>
              <a:rPr lang="en-US" altLang="ko-KR" sz="1300" dirty="0" err="1">
                <a:latin typeface="Consolas" panose="020B0609020204030204" pitchFamily="49" charset="0"/>
              </a:rPr>
              <a:t>sc</a:t>
            </a:r>
            <a:r>
              <a:rPr lang="en-US" altLang="ko-KR" sz="1300" dirty="0">
                <a:latin typeface="Consolas" panose="020B0609020204030204" pitchFamily="49" charset="0"/>
              </a:rPr>
              <a:t> = new Scanner(System.in);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System.out.print("</a:t>
            </a:r>
            <a:r>
              <a:rPr lang="ko-KR" altLang="en-US" sz="1300" dirty="0">
                <a:latin typeface="Consolas" panose="020B0609020204030204" pitchFamily="49" charset="0"/>
              </a:rPr>
              <a:t>대상 파일</a:t>
            </a:r>
            <a:r>
              <a:rPr lang="en-US" altLang="ko-KR" sz="1300" dirty="0">
                <a:latin typeface="Consolas" panose="020B0609020204030204" pitchFamily="49" charset="0"/>
              </a:rPr>
              <a:t>: ");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String src = </a:t>
            </a:r>
            <a:r>
              <a:rPr lang="en-US" altLang="ko-KR" sz="1300" dirty="0" err="1">
                <a:latin typeface="Consolas" panose="020B0609020204030204" pitchFamily="49" charset="0"/>
              </a:rPr>
              <a:t>sc.nextLine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System.out.print("</a:t>
            </a:r>
            <a:r>
              <a:rPr lang="ko-KR" altLang="en-US" sz="1300" dirty="0">
                <a:latin typeface="Consolas" panose="020B0609020204030204" pitchFamily="49" charset="0"/>
              </a:rPr>
              <a:t>사본 이름</a:t>
            </a:r>
            <a:r>
              <a:rPr lang="en-US" altLang="ko-KR" sz="1300" dirty="0">
                <a:latin typeface="Consolas" panose="020B0609020204030204" pitchFamily="49" charset="0"/>
              </a:rPr>
              <a:t>: ");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String dst = </a:t>
            </a:r>
            <a:r>
              <a:rPr lang="en-US" altLang="ko-KR" sz="1300" dirty="0" err="1">
                <a:latin typeface="Consolas" panose="020B0609020204030204" pitchFamily="49" charset="0"/>
              </a:rPr>
              <a:t>sc.nextLine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try(BufferedInputStream in = new </a:t>
            </a: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BufferedInputStream</a:t>
            </a:r>
            <a:r>
              <a:rPr lang="en-US" altLang="ko-KR" sz="1300" dirty="0">
                <a:latin typeface="Consolas" panose="020B0609020204030204" pitchFamily="49" charset="0"/>
              </a:rPr>
              <a:t>(new FileInputStream(src)) 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 BufferedOutputStream out = new </a:t>
            </a: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BufferedOutputStream</a:t>
            </a:r>
            <a:r>
              <a:rPr lang="en-US" altLang="ko-KR" sz="1300" dirty="0">
                <a:latin typeface="Consolas" panose="020B0609020204030204" pitchFamily="49" charset="0"/>
              </a:rPr>
              <a:t>(new FileOutputStream(dst))) {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int data;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while(true) {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   data = in.read();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   if(data == -1)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      break;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   out.write(data);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}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catch(IOException e) {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e.printStackTrace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67C2F9-CF3D-462B-93DF-2526E3CA7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283" y="5063780"/>
            <a:ext cx="3552825" cy="12096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0081745-CE2C-492B-9BFB-AA106015C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654" y="1347213"/>
            <a:ext cx="3799026" cy="11619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AF15971-AA99-49B6-870B-DEA41A45B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654" y="3747212"/>
            <a:ext cx="3827626" cy="116195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F5E000-E61F-427A-BDBD-25D14FFC6706}"/>
              </a:ext>
            </a:extLst>
          </p:cNvPr>
          <p:cNvSpPr/>
          <p:nvPr/>
        </p:nvSpPr>
        <p:spPr>
          <a:xfrm>
            <a:off x="7541108" y="2487168"/>
            <a:ext cx="219483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BufferedInputStream</a:t>
            </a:r>
            <a:endParaRPr lang="ko-KR" altLang="en-US" sz="15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75B616-84F7-4CAA-939C-A8CCFD14BD0C}"/>
              </a:ext>
            </a:extLst>
          </p:cNvPr>
          <p:cNvSpPr/>
          <p:nvPr/>
        </p:nvSpPr>
        <p:spPr>
          <a:xfrm>
            <a:off x="7541108" y="4909170"/>
            <a:ext cx="230063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BufferedOutputStream</a:t>
            </a:r>
            <a:endParaRPr lang="ko-KR" altLang="en-US" sz="15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A63094-113C-4486-8E17-EC8CADB8E4A0}"/>
              </a:ext>
            </a:extLst>
          </p:cNvPr>
          <p:cNvSpPr/>
          <p:nvPr/>
        </p:nvSpPr>
        <p:spPr>
          <a:xfrm>
            <a:off x="3878932" y="3934188"/>
            <a:ext cx="34777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바이트 단위 복사가 진행되지만 </a:t>
            </a:r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버퍼링 되므로 속도는 빠르다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!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160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버퍼링 기능에 대한 대책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flush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메소드의 호출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DB3B2F-BBC7-4FDF-A054-CBA62D952B20}"/>
              </a:ext>
            </a:extLst>
          </p:cNvPr>
          <p:cNvSpPr/>
          <p:nvPr/>
        </p:nvSpPr>
        <p:spPr>
          <a:xfrm>
            <a:off x="1325217" y="2244444"/>
            <a:ext cx="9700592" cy="24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latin typeface="Consolas" panose="020B0609020204030204" pitchFamily="49" charset="0"/>
              </a:rPr>
              <a:t>출력 스트림 대상의 </a:t>
            </a:r>
            <a:r>
              <a:rPr lang="en-US" altLang="ko-KR" sz="1700" dirty="0">
                <a:latin typeface="Consolas" panose="020B0609020204030204" pitchFamily="49" charset="0"/>
              </a:rPr>
              <a:t>flush </a:t>
            </a:r>
            <a:r>
              <a:rPr lang="ko-KR" altLang="en-US" sz="1700" dirty="0">
                <a:latin typeface="Consolas" panose="020B0609020204030204" pitchFamily="49" charset="0"/>
              </a:rPr>
              <a:t>연산</a:t>
            </a:r>
            <a:r>
              <a:rPr lang="en-US" altLang="ko-KR" sz="1700" dirty="0">
                <a:latin typeface="Consolas" panose="020B0609020204030204" pitchFamily="49" charset="0"/>
              </a:rPr>
              <a:t>: </a:t>
            </a:r>
            <a:r>
              <a:rPr lang="ko-KR" altLang="en-US" sz="1700" dirty="0">
                <a:latin typeface="Consolas" panose="020B0609020204030204" pitchFamily="49" charset="0"/>
              </a:rPr>
              <a:t>목적지로 버퍼에 있는 데이터를 </a:t>
            </a:r>
            <a:r>
              <a:rPr lang="ko-KR" altLang="en-US" sz="1700" dirty="0" err="1">
                <a:latin typeface="Consolas" panose="020B0609020204030204" pitchFamily="49" charset="0"/>
              </a:rPr>
              <a:t>전송시킨다</a:t>
            </a:r>
            <a:r>
              <a:rPr lang="en-US" altLang="ko-KR" sz="1700" dirty="0">
                <a:latin typeface="Consolas" panose="020B0609020204030204" pitchFamily="49" charset="0"/>
              </a:rPr>
              <a:t>.</a:t>
            </a:r>
            <a:r>
              <a:rPr lang="ko-KR" altLang="en-US" sz="1700" dirty="0">
                <a:latin typeface="Consolas" panose="020B0609020204030204" pitchFamily="49" charset="0"/>
              </a:rPr>
              <a:t> </a:t>
            </a:r>
            <a:endParaRPr lang="en-US" altLang="ko-KR" sz="17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   public void flush() throws IOException    // </a:t>
            </a:r>
            <a:r>
              <a:rPr lang="en-US" altLang="ko-KR" sz="1500" dirty="0" err="1">
                <a:solidFill>
                  <a:srgbClr val="002060"/>
                </a:solidFill>
                <a:latin typeface="Consolas" panose="020B0609020204030204" pitchFamily="49" charset="0"/>
              </a:rPr>
              <a:t>java.io.OutputStream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의 메소드</a:t>
            </a:r>
            <a:endParaRPr lang="en-US" altLang="ko-KR" sz="15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7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7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700" dirty="0">
                <a:latin typeface="Consolas" panose="020B0609020204030204" pitchFamily="49" charset="0"/>
              </a:rPr>
              <a:t>입력 스트림을 대상으로는 </a:t>
            </a:r>
            <a:r>
              <a:rPr lang="en-US" altLang="ko-KR" sz="1700" dirty="0">
                <a:latin typeface="Consolas" panose="020B0609020204030204" pitchFamily="49" charset="0"/>
              </a:rPr>
              <a:t>flush </a:t>
            </a:r>
            <a:r>
              <a:rPr lang="ko-KR" altLang="en-US" sz="1700" dirty="0">
                <a:latin typeface="Consolas" panose="020B0609020204030204" pitchFamily="49" charset="0"/>
              </a:rPr>
              <a:t>기능이 정의되어 있지 않음</a:t>
            </a:r>
            <a:r>
              <a:rPr lang="en-US" altLang="ko-KR" sz="1700" dirty="0"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											</a:t>
            </a:r>
            <a:r>
              <a:rPr lang="ko-KR" altLang="en-US" sz="1700" dirty="0">
                <a:latin typeface="Consolas" panose="020B0609020204030204" pitchFamily="49" charset="0"/>
              </a:rPr>
              <a:t>이유는</a:t>
            </a:r>
            <a:r>
              <a:rPr lang="en-US" altLang="ko-KR" sz="1700" dirty="0">
                <a:latin typeface="Consolas" panose="020B0609020204030204" pitchFamily="49" charset="0"/>
              </a:rPr>
              <a:t>?</a:t>
            </a:r>
            <a:r>
              <a:rPr lang="ko-KR" altLang="en-US" sz="1700" dirty="0">
                <a:latin typeface="Consolas" panose="020B0609020204030204" pitchFamily="49" charset="0"/>
              </a:rPr>
              <a:t> 불필요하니까</a:t>
            </a:r>
            <a:r>
              <a:rPr lang="en-US" altLang="ko-KR" sz="1700" dirty="0">
                <a:latin typeface="Consolas" panose="020B0609020204030204" pitchFamily="49" charset="0"/>
              </a:rPr>
              <a:t>!</a:t>
            </a:r>
            <a:endParaRPr lang="ko-KR" altLang="en-US" sz="17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922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파일에 기본 자료형 데이터를 저장하고 싶은데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</a:p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버퍼링 기능도 추가하면 좋겠다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F446-B9EE-4EFB-BE60-44B8AD80B0DB}"/>
              </a:ext>
            </a:extLst>
          </p:cNvPr>
          <p:cNvSpPr/>
          <p:nvPr/>
        </p:nvSpPr>
        <p:spPr>
          <a:xfrm>
            <a:off x="1193531" y="1495557"/>
            <a:ext cx="800347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BufferedDataOutputStream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try(DataOutputStream out =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   new DataOutputStream(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      new BufferedOutputStream(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         new FileOutputStream("data.dat"))))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out.writeInt</a:t>
            </a:r>
            <a:r>
              <a:rPr lang="en-US" altLang="ko-KR" sz="1400" dirty="0">
                <a:latin typeface="Consolas" panose="020B0609020204030204" pitchFamily="49" charset="0"/>
              </a:rPr>
              <a:t>(370);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out.writeDouble</a:t>
            </a:r>
            <a:r>
              <a:rPr lang="en-US" altLang="ko-KR" sz="1400" dirty="0">
                <a:latin typeface="Consolas" panose="020B0609020204030204" pitchFamily="49" charset="0"/>
              </a:rPr>
              <a:t>(3.14);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catch(IOException e)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e.printStackTrace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51C6A8-6ECA-4B48-8300-0C9B3BCD2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052" y="3937966"/>
            <a:ext cx="50292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19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앞서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보인 예제에 대응하는 예제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C38DB0-1DD9-448F-AD6D-669F874CEACC}"/>
              </a:ext>
            </a:extLst>
          </p:cNvPr>
          <p:cNvSpPr/>
          <p:nvPr/>
        </p:nvSpPr>
        <p:spPr>
          <a:xfrm>
            <a:off x="1193531" y="1418129"/>
            <a:ext cx="6096000" cy="48641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BufferedDataInputStream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try(</a:t>
            </a:r>
            <a:r>
              <a:rPr lang="en-US" altLang="ko-KR" sz="1400" dirty="0" err="1">
                <a:latin typeface="Consolas" panose="020B0609020204030204" pitchFamily="49" charset="0"/>
              </a:rPr>
              <a:t>DataInputStream</a:t>
            </a:r>
            <a:r>
              <a:rPr lang="en-US" altLang="ko-KR" sz="1400" dirty="0">
                <a:latin typeface="Consolas" panose="020B0609020204030204" pitchFamily="49" charset="0"/>
              </a:rPr>
              <a:t> in =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new </a:t>
            </a:r>
            <a:r>
              <a:rPr lang="en-US" altLang="ko-KR" sz="1400" dirty="0" err="1">
                <a:latin typeface="Consolas" panose="020B0609020204030204" pitchFamily="49" charset="0"/>
              </a:rPr>
              <a:t>DataInputStream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  new BufferedInputStream(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     new FileInputStream("data.dat"))))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int num1 = </a:t>
            </a:r>
            <a:r>
              <a:rPr lang="en-US" altLang="ko-KR" sz="1400" dirty="0" err="1">
                <a:latin typeface="Consolas" panose="020B0609020204030204" pitchFamily="49" charset="0"/>
              </a:rPr>
              <a:t>in.readInt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double num2 = </a:t>
            </a:r>
            <a:r>
              <a:rPr lang="en-US" altLang="ko-KR" sz="1400" dirty="0" err="1">
                <a:latin typeface="Consolas" panose="020B0609020204030204" pitchFamily="49" charset="0"/>
              </a:rPr>
              <a:t>in.readDouble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System.out.println(num1);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System.out.println(num2);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catch(IOException e)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e.printStackTrace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4F330F-47DD-4805-938D-3DCB92540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618" y="4833730"/>
            <a:ext cx="36290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19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32-3. </a:t>
            </a:r>
            <a:r>
              <a:rPr lang="ko-KR" altLang="en-US" sz="4400" dirty="0">
                <a:solidFill>
                  <a:schemeClr val="tx2"/>
                </a:solidFill>
              </a:rPr>
              <a:t>문자</a:t>
            </a:r>
            <a:r>
              <a:rPr lang="en-US" altLang="ko-KR" sz="4400" dirty="0">
                <a:solidFill>
                  <a:schemeClr val="tx2"/>
                </a:solidFill>
              </a:rPr>
              <a:t> </a:t>
            </a:r>
            <a:r>
              <a:rPr lang="ko-KR" altLang="en-US" sz="4400" dirty="0">
                <a:solidFill>
                  <a:schemeClr val="tx2"/>
                </a:solidFill>
              </a:rPr>
              <a:t>스트림의 </a:t>
            </a:r>
            <a:br>
              <a:rPr lang="en-US" altLang="ko-KR" sz="4400" dirty="0">
                <a:solidFill>
                  <a:schemeClr val="tx2"/>
                </a:solidFill>
              </a:rPr>
            </a:br>
            <a:r>
              <a:rPr lang="en-US" altLang="ko-KR" sz="4400" dirty="0">
                <a:solidFill>
                  <a:schemeClr val="tx2"/>
                </a:solidFill>
              </a:rPr>
              <a:t>			      </a:t>
            </a:r>
            <a:r>
              <a:rPr lang="ko-KR" altLang="en-US" sz="4400" dirty="0">
                <a:solidFill>
                  <a:schemeClr val="tx2"/>
                </a:solidFill>
              </a:rPr>
              <a:t>이해와 활용</a:t>
            </a:r>
            <a:endParaRPr lang="ko-KR" altLang="en-US" sz="37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01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32-1. </a:t>
            </a:r>
            <a:r>
              <a:rPr lang="en-US" altLang="ko-KR" sz="4300" dirty="0">
                <a:solidFill>
                  <a:schemeClr val="tx2"/>
                </a:solidFill>
              </a:rPr>
              <a:t>I/O </a:t>
            </a:r>
            <a:r>
              <a:rPr lang="ko-KR" altLang="en-US" sz="4300" dirty="0">
                <a:solidFill>
                  <a:schemeClr val="tx2"/>
                </a:solidFill>
              </a:rPr>
              <a:t>스트림에 대한 이해</a:t>
            </a: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바이트 스트림과 문자 스트림의 차이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2440F7-96FB-405C-B5B6-96B107B075CF}"/>
              </a:ext>
            </a:extLst>
          </p:cNvPr>
          <p:cNvSpPr/>
          <p:nvPr/>
        </p:nvSpPr>
        <p:spPr>
          <a:xfrm>
            <a:off x="1137036" y="1522847"/>
            <a:ext cx="9978888" cy="74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문자를 입출력할 때에는 약간의 데이터 수정이 필요</a:t>
            </a:r>
            <a:r>
              <a:rPr lang="en-US" altLang="ko-KR" sz="1500" dirty="0">
                <a:latin typeface="Consolas" panose="020B0609020204030204" pitchFamily="49" charset="0"/>
              </a:rPr>
              <a:t>! 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그래서 자바에서는 ‘문자 스트림’ 이라는 것을 별도로 지원 </a:t>
            </a:r>
            <a:r>
              <a:rPr lang="en-US" altLang="ko-KR" sz="1500" dirty="0">
                <a:latin typeface="Consolas" panose="020B0609020204030204" pitchFamily="49" charset="0"/>
              </a:rPr>
              <a:t>(</a:t>
            </a:r>
            <a:r>
              <a:rPr lang="ko-KR" altLang="en-US" sz="1500" dirty="0">
                <a:latin typeface="Consolas" panose="020B0609020204030204" pitchFamily="49" charset="0"/>
              </a:rPr>
              <a:t>이 스트림은 데이터 수정을 자동화 해준다</a:t>
            </a:r>
            <a:r>
              <a:rPr lang="en-US" altLang="ko-KR" sz="1500" dirty="0">
                <a:latin typeface="Consolas" panose="020B0609020204030204" pitchFamily="49" charset="0"/>
              </a:rPr>
              <a:t>.)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C8764DC-D935-47B1-B581-802BBD92E5FE}"/>
              </a:ext>
            </a:extLst>
          </p:cNvPr>
          <p:cNvCxnSpPr/>
          <p:nvPr/>
        </p:nvCxnSpPr>
        <p:spPr>
          <a:xfrm>
            <a:off x="5698435" y="2796209"/>
            <a:ext cx="0" cy="3154017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B9E77D-5B72-4ACD-8CFC-F346AFEDD163}"/>
              </a:ext>
            </a:extLst>
          </p:cNvPr>
          <p:cNvSpPr/>
          <p:nvPr/>
        </p:nvSpPr>
        <p:spPr>
          <a:xfrm>
            <a:off x="2072692" y="3626025"/>
            <a:ext cx="3013587" cy="747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char ch1 = 'A';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char ch2 = '</a:t>
            </a:r>
            <a:r>
              <a:rPr lang="ko-KR" altLang="en-US" sz="1500" dirty="0">
                <a:latin typeface="YDVYMjOStd12"/>
              </a:rPr>
              <a:t>한</a:t>
            </a:r>
            <a:r>
              <a:rPr lang="en-US" altLang="ko-KR" sz="1500" dirty="0">
                <a:latin typeface="Consolas" panose="020B0609020204030204" pitchFamily="49" charset="0"/>
              </a:rPr>
              <a:t>';</a:t>
            </a:r>
            <a:endParaRPr lang="ko-KR" altLang="en-US" sz="15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95F610-2E72-4AED-9F1C-BE697D8934AE}"/>
              </a:ext>
            </a:extLst>
          </p:cNvPr>
          <p:cNvSpPr/>
          <p:nvPr/>
        </p:nvSpPr>
        <p:spPr>
          <a:xfrm>
            <a:off x="1221113" y="2996168"/>
            <a:ext cx="3865166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자바 영역에서의 문자 표현</a:t>
            </a:r>
            <a:r>
              <a:rPr lang="en-US" altLang="ko-KR" sz="1500" dirty="0">
                <a:latin typeface="Consolas" panose="020B0609020204030204" pitchFamily="49" charset="0"/>
              </a:rPr>
              <a:t>: </a:t>
            </a:r>
            <a:r>
              <a:rPr lang="ko-KR" altLang="en-US" sz="1500" dirty="0">
                <a:latin typeface="Consolas" panose="020B0609020204030204" pitchFamily="49" charset="0"/>
              </a:rPr>
              <a:t>유니코드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53C2A0-A2FD-4382-914A-C8A650E77AFB}"/>
              </a:ext>
            </a:extLst>
          </p:cNvPr>
          <p:cNvSpPr/>
          <p:nvPr/>
        </p:nvSpPr>
        <p:spPr>
          <a:xfrm>
            <a:off x="6126480" y="2796209"/>
            <a:ext cx="4251469" cy="39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한글 </a:t>
            </a:r>
            <a:r>
              <a:rPr lang="en-US" altLang="ko-KR" sz="1500" dirty="0">
                <a:latin typeface="Consolas" panose="020B0609020204030204" pitchFamily="49" charset="0"/>
              </a:rPr>
              <a:t>Windows</a:t>
            </a:r>
            <a:r>
              <a:rPr lang="ko-KR" altLang="en-US" sz="1500" dirty="0">
                <a:latin typeface="Consolas" panose="020B0609020204030204" pitchFamily="49" charset="0"/>
              </a:rPr>
              <a:t> 영역에서의 문자 표현</a:t>
            </a:r>
            <a:r>
              <a:rPr lang="en-US" altLang="ko-KR" sz="1500" dirty="0">
                <a:latin typeface="Consolas" panose="020B0609020204030204" pitchFamily="49" charset="0"/>
              </a:rPr>
              <a:t>: CP949 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398E7C0-1144-4E5A-9BE0-503335F70149}"/>
              </a:ext>
            </a:extLst>
          </p:cNvPr>
          <p:cNvCxnSpPr>
            <a:cxnSpLocks/>
          </p:cNvCxnSpPr>
          <p:nvPr/>
        </p:nvCxnSpPr>
        <p:spPr>
          <a:xfrm>
            <a:off x="5698435" y="4373217"/>
            <a:ext cx="4679514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2E2C01-2FDA-4CF5-B296-F9550134D271}"/>
              </a:ext>
            </a:extLst>
          </p:cNvPr>
          <p:cNvSpPr/>
          <p:nvPr/>
        </p:nvSpPr>
        <p:spPr>
          <a:xfrm>
            <a:off x="6052739" y="4573176"/>
            <a:ext cx="4757831" cy="39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다른</a:t>
            </a:r>
            <a:r>
              <a:rPr lang="en-US" altLang="ko-KR" sz="1500" dirty="0">
                <a:latin typeface="Consolas" panose="020B0609020204030204" pitchFamily="49" charset="0"/>
              </a:rPr>
              <a:t> OS </a:t>
            </a:r>
            <a:r>
              <a:rPr lang="ko-KR" altLang="en-US" sz="1500" dirty="0">
                <a:latin typeface="Consolas" panose="020B0609020204030204" pitchFamily="49" charset="0"/>
              </a:rPr>
              <a:t>영역에서의 문자 표현</a:t>
            </a:r>
            <a:r>
              <a:rPr lang="en-US" altLang="ko-KR" sz="1500" dirty="0">
                <a:latin typeface="Consolas" panose="020B0609020204030204" pitchFamily="49" charset="0"/>
              </a:rPr>
              <a:t>: OS</a:t>
            </a:r>
            <a:r>
              <a:rPr lang="ko-KR" altLang="en-US" sz="1500" dirty="0">
                <a:latin typeface="Consolas" panose="020B0609020204030204" pitchFamily="49" charset="0"/>
              </a:rPr>
              <a:t>마다 다르다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  <a:r>
              <a:rPr lang="ko-KR" altLang="en-US" sz="15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E151E442-E6AE-4359-BE59-BAA161B86308}"/>
              </a:ext>
            </a:extLst>
          </p:cNvPr>
          <p:cNvSpPr/>
          <p:nvPr/>
        </p:nvSpPr>
        <p:spPr>
          <a:xfrm rot="625197">
            <a:off x="4396840" y="3510465"/>
            <a:ext cx="1991033" cy="566508"/>
          </a:xfrm>
          <a:custGeom>
            <a:avLst/>
            <a:gdLst>
              <a:gd name="connsiteX0" fmla="*/ 0 w 1991033"/>
              <a:gd name="connsiteY0" fmla="*/ 566508 h 566508"/>
              <a:gd name="connsiteX1" fmla="*/ 855407 w 1991033"/>
              <a:gd name="connsiteY1" fmla="*/ 79811 h 566508"/>
              <a:gd name="connsiteX2" fmla="*/ 1991033 w 1991033"/>
              <a:gd name="connsiteY2" fmla="*/ 6069 h 56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1033" h="566508">
                <a:moveTo>
                  <a:pt x="0" y="566508"/>
                </a:moveTo>
                <a:cubicBezTo>
                  <a:pt x="261784" y="369863"/>
                  <a:pt x="523568" y="173218"/>
                  <a:pt x="855407" y="79811"/>
                </a:cubicBezTo>
                <a:cubicBezTo>
                  <a:pt x="1187246" y="-13596"/>
                  <a:pt x="1589139" y="-3764"/>
                  <a:pt x="1991033" y="6069"/>
                </a:cubicBezTo>
              </a:path>
            </a:pathLst>
          </a:custGeom>
          <a:noFill/>
          <a:ln w="254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24708BA4-7CD2-4B0D-916B-D40260D39A3C}"/>
              </a:ext>
            </a:extLst>
          </p:cNvPr>
          <p:cNvSpPr/>
          <p:nvPr/>
        </p:nvSpPr>
        <p:spPr>
          <a:xfrm>
            <a:off x="3952568" y="4572000"/>
            <a:ext cx="2507226" cy="1076632"/>
          </a:xfrm>
          <a:custGeom>
            <a:avLst/>
            <a:gdLst>
              <a:gd name="connsiteX0" fmla="*/ 0 w 2507226"/>
              <a:gd name="connsiteY0" fmla="*/ 0 h 1076632"/>
              <a:gd name="connsiteX1" fmla="*/ 943897 w 2507226"/>
              <a:gd name="connsiteY1" fmla="*/ 811161 h 1076632"/>
              <a:gd name="connsiteX2" fmla="*/ 2507226 w 2507226"/>
              <a:gd name="connsiteY2" fmla="*/ 1076632 h 107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7226" h="1076632">
                <a:moveTo>
                  <a:pt x="0" y="0"/>
                </a:moveTo>
                <a:cubicBezTo>
                  <a:pt x="263013" y="315861"/>
                  <a:pt x="526026" y="631722"/>
                  <a:pt x="943897" y="811161"/>
                </a:cubicBezTo>
                <a:cubicBezTo>
                  <a:pt x="1361768" y="990600"/>
                  <a:pt x="1934497" y="1033616"/>
                  <a:pt x="2507226" y="1076632"/>
                </a:cubicBezTo>
              </a:path>
            </a:pathLst>
          </a:custGeom>
          <a:noFill/>
          <a:ln w="254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97B3756-4266-4022-86A9-8767D69C0324}"/>
              </a:ext>
            </a:extLst>
          </p:cNvPr>
          <p:cNvSpPr/>
          <p:nvPr/>
        </p:nvSpPr>
        <p:spPr>
          <a:xfrm>
            <a:off x="6459794" y="3491641"/>
            <a:ext cx="505422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B0F0"/>
                </a:solidFill>
                <a:latin typeface="Consolas" panose="020B0609020204030204" pitchFamily="49" charset="0"/>
              </a:rPr>
              <a:t>CP949</a:t>
            </a:r>
            <a:r>
              <a:rPr lang="ko-KR" altLang="en-US" sz="1500" dirty="0">
                <a:solidFill>
                  <a:srgbClr val="00B0F0"/>
                </a:solidFill>
                <a:latin typeface="Consolas" panose="020B0609020204030204" pitchFamily="49" charset="0"/>
              </a:rPr>
              <a:t>에 맞춰서 문자를 변환한 후에 저장해야 한다</a:t>
            </a:r>
            <a:r>
              <a:rPr lang="en-US" altLang="ko-KR" sz="1500" dirty="0">
                <a:solidFill>
                  <a:srgbClr val="00B0F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B0F0"/>
                </a:solidFill>
                <a:latin typeface="Consolas" panose="020B0609020204030204" pitchFamily="49" charset="0"/>
              </a:rPr>
              <a:t>그래야 </a:t>
            </a:r>
            <a:r>
              <a:rPr lang="en-US" altLang="ko-KR" sz="1500" dirty="0">
                <a:solidFill>
                  <a:srgbClr val="00B0F0"/>
                </a:solidFill>
                <a:latin typeface="Consolas" panose="020B0609020204030204" pitchFamily="49" charset="0"/>
              </a:rPr>
              <a:t>Windows </a:t>
            </a:r>
            <a:r>
              <a:rPr lang="ko-KR" altLang="en-US" sz="1500" dirty="0">
                <a:solidFill>
                  <a:srgbClr val="00B0F0"/>
                </a:solidFill>
                <a:latin typeface="Consolas" panose="020B0609020204030204" pitchFamily="49" charset="0"/>
              </a:rPr>
              <a:t>관련 프로그램에서 인식 가능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7AEB4B-F821-4136-80DF-7A3E32970473}"/>
              </a:ext>
            </a:extLst>
          </p:cNvPr>
          <p:cNvSpPr/>
          <p:nvPr/>
        </p:nvSpPr>
        <p:spPr>
          <a:xfrm>
            <a:off x="6459793" y="5425545"/>
            <a:ext cx="5530645" cy="74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B0F0"/>
                </a:solidFill>
                <a:latin typeface="Consolas" panose="020B0609020204030204" pitchFamily="49" charset="0"/>
              </a:rPr>
              <a:t>OS</a:t>
            </a:r>
            <a:r>
              <a:rPr lang="ko-KR" altLang="en-US" sz="1500" dirty="0">
                <a:solidFill>
                  <a:srgbClr val="00B0F0"/>
                </a:solidFill>
                <a:latin typeface="Consolas" panose="020B0609020204030204" pitchFamily="49" charset="0"/>
              </a:rPr>
              <a:t>의 인코딩 방식에 따라서 문자를 변환한 후에 저장해야 한다</a:t>
            </a:r>
            <a:r>
              <a:rPr lang="en-US" altLang="ko-KR" sz="1500" dirty="0">
                <a:solidFill>
                  <a:srgbClr val="00B0F0"/>
                </a:solidFill>
                <a:latin typeface="Consolas" panose="020B0609020204030204" pitchFamily="49" charset="0"/>
              </a:rPr>
              <a:t>.</a:t>
            </a:r>
            <a:r>
              <a:rPr lang="ko-KR" altLang="en-US" sz="1500" dirty="0">
                <a:solidFill>
                  <a:srgbClr val="00B0F0"/>
                </a:solidFill>
                <a:latin typeface="Consolas" panose="020B0609020204030204" pitchFamily="49" charset="0"/>
              </a:rPr>
              <a:t>그래야 해당 운영체제 기반 프로그램에서 인식 가능</a:t>
            </a:r>
          </a:p>
        </p:txBody>
      </p:sp>
    </p:spTree>
    <p:extLst>
      <p:ext uri="{BB962C8B-B14F-4D97-AF65-F5344CB8AC3E}">
        <p14:creationId xmlns:p14="http://schemas.microsoft.com/office/powerpoint/2010/main" val="1677791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 스트림 기반에서 문자를 저장하면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3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C9EDED-3205-4C6E-9B81-F9C056AD1611}"/>
              </a:ext>
            </a:extLst>
          </p:cNvPr>
          <p:cNvSpPr/>
          <p:nvPr/>
        </p:nvSpPr>
        <p:spPr>
          <a:xfrm>
            <a:off x="1193531" y="1720840"/>
            <a:ext cx="9454804" cy="331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SimpleWriter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try(Writer out = new FileWriter("data.txt")) { // </a:t>
            </a:r>
            <a:r>
              <a:rPr lang="ko-KR" altLang="en-US" sz="1500" dirty="0">
                <a:latin typeface="Consolas" panose="020B0609020204030204" pitchFamily="49" charset="0"/>
              </a:rPr>
              <a:t>문자 출력 스트림 생성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  out.write('A');  // </a:t>
            </a:r>
            <a:r>
              <a:rPr lang="ko-KR" altLang="en-US" sz="1500" dirty="0">
                <a:latin typeface="Consolas" panose="020B0609020204030204" pitchFamily="49" charset="0"/>
              </a:rPr>
              <a:t>문자 </a:t>
            </a:r>
            <a:r>
              <a:rPr lang="en-US" altLang="ko-KR" sz="1500" dirty="0">
                <a:latin typeface="Consolas" panose="020B0609020204030204" pitchFamily="49" charset="0"/>
              </a:rPr>
              <a:t>'A' </a:t>
            </a:r>
            <a:r>
              <a:rPr lang="ko-KR" altLang="en-US" sz="1500" dirty="0">
                <a:latin typeface="Consolas" panose="020B0609020204030204" pitchFamily="49" charset="0"/>
              </a:rPr>
              <a:t>저장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  out.write('</a:t>
            </a:r>
            <a:r>
              <a:rPr lang="ko-KR" altLang="en-US" sz="1500" dirty="0">
                <a:latin typeface="Consolas" panose="020B0609020204030204" pitchFamily="49" charset="0"/>
              </a:rPr>
              <a:t>한</a:t>
            </a:r>
            <a:r>
              <a:rPr lang="en-US" altLang="ko-KR" sz="1500" dirty="0">
                <a:latin typeface="Consolas" panose="020B0609020204030204" pitchFamily="49" charset="0"/>
              </a:rPr>
              <a:t>’);  // </a:t>
            </a:r>
            <a:r>
              <a:rPr lang="ko-KR" altLang="en-US" sz="1500" dirty="0">
                <a:latin typeface="Consolas" panose="020B0609020204030204" pitchFamily="49" charset="0"/>
              </a:rPr>
              <a:t>문자 </a:t>
            </a:r>
            <a:r>
              <a:rPr lang="en-US" altLang="ko-KR" sz="1500" dirty="0">
                <a:latin typeface="Consolas" panose="020B0609020204030204" pitchFamily="49" charset="0"/>
              </a:rPr>
              <a:t>'</a:t>
            </a:r>
            <a:r>
              <a:rPr lang="ko-KR" altLang="en-US" sz="1500" dirty="0">
                <a:latin typeface="Consolas" panose="020B0609020204030204" pitchFamily="49" charset="0"/>
              </a:rPr>
              <a:t>한</a:t>
            </a:r>
            <a:r>
              <a:rPr lang="en-US" altLang="ko-KR" sz="1500" dirty="0">
                <a:latin typeface="Consolas" panose="020B0609020204030204" pitchFamily="49" charset="0"/>
              </a:rPr>
              <a:t>' </a:t>
            </a:r>
            <a:r>
              <a:rPr lang="ko-KR" altLang="en-US" sz="1500" dirty="0">
                <a:latin typeface="Consolas" panose="020B0609020204030204" pitchFamily="49" charset="0"/>
              </a:rPr>
              <a:t>저장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catch(IOException e) {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  </a:t>
            </a:r>
            <a:r>
              <a:rPr lang="en-US" altLang="ko-KR" sz="1500" dirty="0" err="1">
                <a:latin typeface="Consolas" panose="020B0609020204030204" pitchFamily="49" charset="0"/>
              </a:rPr>
              <a:t>e.printStackTrace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F68EBE-29D0-43B6-9E16-F4D2D549E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413" y="3616452"/>
            <a:ext cx="41624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00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FileReader &amp; FileWriter</a:t>
            </a:r>
            <a:endParaRPr lang="ko-KR" altLang="en-US" sz="3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98EFA4F-E5B5-49A9-A955-24BFF408069A}"/>
              </a:ext>
            </a:extLst>
          </p:cNvPr>
          <p:cNvSpPr/>
          <p:nvPr/>
        </p:nvSpPr>
        <p:spPr>
          <a:xfrm>
            <a:off x="1193532" y="1493611"/>
            <a:ext cx="7817734" cy="2153265"/>
          </a:xfrm>
          <a:prstGeom prst="roundRect">
            <a:avLst>
              <a:gd name="adj" fmla="val 365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C3C8CCF-7189-4B61-B0D1-026E6A06077C}"/>
              </a:ext>
            </a:extLst>
          </p:cNvPr>
          <p:cNvSpPr/>
          <p:nvPr/>
        </p:nvSpPr>
        <p:spPr>
          <a:xfrm>
            <a:off x="1193531" y="3840747"/>
            <a:ext cx="7817734" cy="2153265"/>
          </a:xfrm>
          <a:prstGeom prst="roundRect">
            <a:avLst>
              <a:gd name="adj" fmla="val 365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4AEA84-F161-4A4E-AFB6-552D34DE6C2B}"/>
              </a:ext>
            </a:extLst>
          </p:cNvPr>
          <p:cNvSpPr/>
          <p:nvPr/>
        </p:nvSpPr>
        <p:spPr>
          <a:xfrm>
            <a:off x="1267271" y="1527764"/>
            <a:ext cx="6096000" cy="7461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InputStream 	</a:t>
            </a:r>
            <a:r>
              <a:rPr lang="ko-KR" altLang="en-US" sz="1500" dirty="0">
                <a:latin typeface="Consolas" panose="020B0609020204030204" pitchFamily="49" charset="0"/>
              </a:rPr>
              <a:t>바이트 입력 스트림의 상위 클래스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OutputStream 	</a:t>
            </a:r>
            <a:r>
              <a:rPr lang="ko-KR" altLang="en-US" sz="1500" dirty="0">
                <a:latin typeface="Consolas" panose="020B0609020204030204" pitchFamily="49" charset="0"/>
              </a:rPr>
              <a:t>바이트 출력 스트림의 상위 클래스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C91BEF-CBF3-4BE7-942E-8615DCE1847F}"/>
              </a:ext>
            </a:extLst>
          </p:cNvPr>
          <p:cNvSpPr/>
          <p:nvPr/>
        </p:nvSpPr>
        <p:spPr>
          <a:xfrm>
            <a:off x="1267271" y="2795356"/>
            <a:ext cx="6096000" cy="7461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Reader 	</a:t>
            </a:r>
            <a:r>
              <a:rPr lang="ko-KR" altLang="en-US" sz="1500" dirty="0">
                <a:latin typeface="Consolas" panose="020B0609020204030204" pitchFamily="49" charset="0"/>
              </a:rPr>
              <a:t>문자 입력 스트림의 상위 클래스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Writer 	</a:t>
            </a:r>
            <a:r>
              <a:rPr lang="ko-KR" altLang="en-US" sz="1500" dirty="0">
                <a:latin typeface="Consolas" panose="020B0609020204030204" pitchFamily="49" charset="0"/>
              </a:rPr>
              <a:t>문자 출력 스트림의 상위 클래스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C85148-1650-4E2B-8201-73822AC62C91}"/>
              </a:ext>
            </a:extLst>
          </p:cNvPr>
          <p:cNvSpPr/>
          <p:nvPr/>
        </p:nvSpPr>
        <p:spPr>
          <a:xfrm>
            <a:off x="1267271" y="3885972"/>
            <a:ext cx="6096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FileInputStream 	</a:t>
            </a:r>
            <a:r>
              <a:rPr lang="ko-KR" altLang="en-US" sz="1500" dirty="0">
                <a:latin typeface="Consolas" panose="020B0609020204030204" pitchFamily="49" charset="0"/>
              </a:rPr>
              <a:t>파일 대상 바이트 입력 스트림 생성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FileOutputStream 	</a:t>
            </a:r>
            <a:r>
              <a:rPr lang="ko-KR" altLang="en-US" sz="1500" dirty="0">
                <a:latin typeface="Consolas" panose="020B0609020204030204" pitchFamily="49" charset="0"/>
              </a:rPr>
              <a:t>파일 대상 바이트 출력 스트림 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473817-B8ED-4849-ACD6-6BC36D80094C}"/>
              </a:ext>
            </a:extLst>
          </p:cNvPr>
          <p:cNvSpPr/>
          <p:nvPr/>
        </p:nvSpPr>
        <p:spPr>
          <a:xfrm>
            <a:off x="1267271" y="5183060"/>
            <a:ext cx="6096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FileReader 		</a:t>
            </a:r>
            <a:r>
              <a:rPr lang="ko-KR" altLang="en-US" sz="1500" dirty="0">
                <a:latin typeface="Consolas" panose="020B0609020204030204" pitchFamily="49" charset="0"/>
              </a:rPr>
              <a:t>파일 대상 문자 입력 스트림 생성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FileWriter 		</a:t>
            </a:r>
            <a:r>
              <a:rPr lang="ko-KR" altLang="en-US" sz="1500" dirty="0">
                <a:latin typeface="Consolas" panose="020B0609020204030204" pitchFamily="49" charset="0"/>
              </a:rPr>
              <a:t>파일 대상 문자 출력 스트림 생성</a:t>
            </a:r>
          </a:p>
        </p:txBody>
      </p:sp>
      <p:sp>
        <p:nvSpPr>
          <p:cNvPr id="9" name="화살표: 왼쪽/오른쪽 8">
            <a:extLst>
              <a:ext uri="{FF2B5EF4-FFF2-40B4-BE49-F238E27FC236}">
                <a16:creationId xmlns:a16="http://schemas.microsoft.com/office/drawing/2014/main" id="{5515D928-B9D4-4F43-8E6F-76C00BBBCFB1}"/>
              </a:ext>
            </a:extLst>
          </p:cNvPr>
          <p:cNvSpPr/>
          <p:nvPr/>
        </p:nvSpPr>
        <p:spPr>
          <a:xfrm rot="16200000">
            <a:off x="1706170" y="2436750"/>
            <a:ext cx="346377" cy="2528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/오른쪽 15">
            <a:extLst>
              <a:ext uri="{FF2B5EF4-FFF2-40B4-BE49-F238E27FC236}">
                <a16:creationId xmlns:a16="http://schemas.microsoft.com/office/drawing/2014/main" id="{13C6C736-6B25-4CDA-8DC0-8D404758DB7C}"/>
              </a:ext>
            </a:extLst>
          </p:cNvPr>
          <p:cNvSpPr/>
          <p:nvPr/>
        </p:nvSpPr>
        <p:spPr>
          <a:xfrm rot="16200000">
            <a:off x="1706169" y="4803268"/>
            <a:ext cx="346377" cy="2528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542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FileReader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245368E-E0CF-4DB7-A5DF-45298D5AD960}"/>
              </a:ext>
            </a:extLst>
          </p:cNvPr>
          <p:cNvSpPr/>
          <p:nvPr/>
        </p:nvSpPr>
        <p:spPr>
          <a:xfrm>
            <a:off x="1193530" y="1374001"/>
            <a:ext cx="9174585" cy="4707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Scanner </a:t>
            </a:r>
            <a:r>
              <a:rPr lang="en-US" altLang="ko-KR" sz="1400" dirty="0" err="1">
                <a:latin typeface="Consolas" panose="020B0609020204030204" pitchFamily="49" charset="0"/>
              </a:rPr>
              <a:t>sc</a:t>
            </a:r>
            <a:r>
              <a:rPr lang="en-US" altLang="ko-KR" sz="1400" dirty="0">
                <a:latin typeface="Consolas" panose="020B0609020204030204" pitchFamily="49" charset="0"/>
              </a:rPr>
              <a:t> = new Scanner(System.in);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System.out.print("</a:t>
            </a:r>
            <a:r>
              <a:rPr lang="ko-KR" altLang="en-US" sz="1400" dirty="0">
                <a:latin typeface="Consolas" panose="020B0609020204030204" pitchFamily="49" charset="0"/>
              </a:rPr>
              <a:t>읽을 파일</a:t>
            </a:r>
            <a:r>
              <a:rPr lang="en-US" altLang="ko-KR" sz="1400" dirty="0">
                <a:latin typeface="Consolas" panose="020B0609020204030204" pitchFamily="49" charset="0"/>
              </a:rPr>
              <a:t>: ");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src = </a:t>
            </a:r>
            <a:r>
              <a:rPr lang="en-US" altLang="ko-KR" sz="1400" dirty="0" err="1">
                <a:latin typeface="Consolas" panose="020B0609020204030204" pitchFamily="49" charset="0"/>
              </a:rPr>
              <a:t>sc.nextLine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try(Reader in = new FileReader(src)) { // </a:t>
            </a:r>
            <a:r>
              <a:rPr lang="ko-KR" altLang="en-US" sz="1400" dirty="0">
                <a:latin typeface="Consolas" panose="020B0609020204030204" pitchFamily="49" charset="0"/>
              </a:rPr>
              <a:t>문자 입력 스트림 생성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int </a:t>
            </a:r>
            <a:r>
              <a:rPr lang="en-US" altLang="ko-KR" sz="1400" dirty="0" err="1">
                <a:latin typeface="Consolas" panose="020B0609020204030204" pitchFamily="49" charset="0"/>
              </a:rPr>
              <a:t>ch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while(true)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ch</a:t>
            </a:r>
            <a:r>
              <a:rPr lang="en-US" altLang="ko-KR" sz="1400" dirty="0">
                <a:latin typeface="Consolas" panose="020B0609020204030204" pitchFamily="49" charset="0"/>
              </a:rPr>
              <a:t> = in.read(); // </a:t>
            </a:r>
            <a:r>
              <a:rPr lang="ko-KR" altLang="en-US" sz="1400" dirty="0">
                <a:latin typeface="Consolas" panose="020B0609020204030204" pitchFamily="49" charset="0"/>
              </a:rPr>
              <a:t>문자를 하나씩 읽는다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if(</a:t>
            </a:r>
            <a:r>
              <a:rPr lang="en-US" altLang="ko-KR" sz="1400" dirty="0" err="1">
                <a:latin typeface="Consolas" panose="020B0609020204030204" pitchFamily="49" charset="0"/>
              </a:rPr>
              <a:t>ch</a:t>
            </a:r>
            <a:r>
              <a:rPr lang="en-US" altLang="ko-KR" sz="1400" dirty="0">
                <a:latin typeface="Consolas" panose="020B0609020204030204" pitchFamily="49" charset="0"/>
              </a:rPr>
              <a:t> == -1) // </a:t>
            </a:r>
            <a:r>
              <a:rPr lang="ko-KR" altLang="en-US" sz="1400" dirty="0">
                <a:latin typeface="Consolas" panose="020B0609020204030204" pitchFamily="49" charset="0"/>
              </a:rPr>
              <a:t>더 이상 읽을 문자가 없다면</a:t>
            </a:r>
            <a:r>
              <a:rPr lang="en-US" altLang="ko-KR" sz="14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  break;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System.out.print((char)</a:t>
            </a:r>
            <a:r>
              <a:rPr lang="en-US" altLang="ko-KR" sz="1400" dirty="0" err="1">
                <a:latin typeface="Consolas" panose="020B0609020204030204" pitchFamily="49" charset="0"/>
              </a:rPr>
              <a:t>ch</a:t>
            </a:r>
            <a:r>
              <a:rPr lang="en-US" altLang="ko-KR" sz="1400" dirty="0">
                <a:latin typeface="Consolas" panose="020B0609020204030204" pitchFamily="49" charset="0"/>
              </a:rPr>
              <a:t>); // </a:t>
            </a:r>
            <a:r>
              <a:rPr lang="ko-KR" altLang="en-US" sz="1400" dirty="0">
                <a:latin typeface="Consolas" panose="020B0609020204030204" pitchFamily="49" charset="0"/>
              </a:rPr>
              <a:t>문자를 하나씩 출력한다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catch(IOException e)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e.printStackTrace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36B8BB-7E22-4197-B60E-777EF9088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091" y="4616218"/>
            <a:ext cx="57340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18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FileWriter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1A64A3-9026-4B95-A2BA-07F3C2713289}"/>
              </a:ext>
            </a:extLst>
          </p:cNvPr>
          <p:cNvSpPr/>
          <p:nvPr/>
        </p:nvSpPr>
        <p:spPr>
          <a:xfrm>
            <a:off x="1097280" y="1582341"/>
            <a:ext cx="9506810" cy="3451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TextWriter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try(Writer out = new FileWriter("data.txt")) { // </a:t>
            </a:r>
            <a:r>
              <a:rPr lang="ko-KR" altLang="en-US" sz="1500" dirty="0">
                <a:latin typeface="YDVYMjOStd12"/>
              </a:rPr>
              <a:t>문자 출력 스트림 생성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  for(int </a:t>
            </a:r>
            <a:r>
              <a:rPr lang="en-US" altLang="ko-KR" sz="1500" dirty="0" err="1">
                <a:latin typeface="Consolas" panose="020B0609020204030204" pitchFamily="49" charset="0"/>
              </a:rPr>
              <a:t>ch</a:t>
            </a:r>
            <a:r>
              <a:rPr lang="en-US" altLang="ko-KR" sz="1500" dirty="0">
                <a:latin typeface="Consolas" panose="020B0609020204030204" pitchFamily="49" charset="0"/>
              </a:rPr>
              <a:t> = (int)'A'; </a:t>
            </a:r>
            <a:r>
              <a:rPr lang="en-US" altLang="ko-KR" sz="1500" dirty="0" err="1">
                <a:latin typeface="Consolas" panose="020B0609020204030204" pitchFamily="49" charset="0"/>
              </a:rPr>
              <a:t>ch</a:t>
            </a:r>
            <a:r>
              <a:rPr lang="en-US" altLang="ko-KR" sz="1500" dirty="0">
                <a:latin typeface="Consolas" panose="020B0609020204030204" pitchFamily="49" charset="0"/>
              </a:rPr>
              <a:t> &lt; (int)('Z'+1); </a:t>
            </a:r>
            <a:r>
              <a:rPr lang="en-US" altLang="ko-KR" sz="1500" dirty="0" err="1">
                <a:latin typeface="Consolas" panose="020B0609020204030204" pitchFamily="49" charset="0"/>
              </a:rPr>
              <a:t>ch</a:t>
            </a:r>
            <a:r>
              <a:rPr lang="en-US" altLang="ko-KR" sz="1500" dirty="0">
                <a:latin typeface="Consolas" panose="020B0609020204030204" pitchFamily="49" charset="0"/>
              </a:rPr>
              <a:t>++)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     out.write(</a:t>
            </a:r>
            <a:r>
              <a:rPr lang="en-US" altLang="ko-KR" sz="1500" dirty="0" err="1">
                <a:latin typeface="Consolas" panose="020B0609020204030204" pitchFamily="49" charset="0"/>
              </a:rPr>
              <a:t>ch</a:t>
            </a:r>
            <a:r>
              <a:rPr lang="en-US" altLang="ko-KR" sz="15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catch(IOException e) {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  </a:t>
            </a:r>
            <a:r>
              <a:rPr lang="en-US" altLang="ko-KR" sz="1500" dirty="0" err="1">
                <a:latin typeface="Consolas" panose="020B0609020204030204" pitchFamily="49" charset="0"/>
              </a:rPr>
              <a:t>e.printStackTrace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F51CA2-7F4E-43FE-9F55-885633988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729" y="3516439"/>
            <a:ext cx="41148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54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BufferedReader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BufferedWriter</a:t>
            </a:r>
            <a:endParaRPr lang="ko-KR" altLang="en-US" sz="3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334194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8DF0E70-0FA4-4428-BFFC-B94C9BAE5494}"/>
              </a:ext>
            </a:extLst>
          </p:cNvPr>
          <p:cNvSpPr/>
          <p:nvPr/>
        </p:nvSpPr>
        <p:spPr>
          <a:xfrm>
            <a:off x="1193532" y="1537855"/>
            <a:ext cx="7817734" cy="2153265"/>
          </a:xfrm>
          <a:prstGeom prst="roundRect">
            <a:avLst>
              <a:gd name="adj" fmla="val 365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F0CFFFE1-D471-48CF-892D-A7FCD9BF579F}"/>
              </a:ext>
            </a:extLst>
          </p:cNvPr>
          <p:cNvSpPr/>
          <p:nvPr/>
        </p:nvSpPr>
        <p:spPr>
          <a:xfrm rot="16200000">
            <a:off x="1706170" y="2436750"/>
            <a:ext cx="346377" cy="2528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A49D72-428B-435E-999B-669B4ECE00CA}"/>
              </a:ext>
            </a:extLst>
          </p:cNvPr>
          <p:cNvSpPr/>
          <p:nvPr/>
        </p:nvSpPr>
        <p:spPr>
          <a:xfrm>
            <a:off x="1193530" y="1542513"/>
            <a:ext cx="71835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• BufferedInputStream </a:t>
            </a:r>
            <a:r>
              <a:rPr lang="ko-KR" altLang="en-US" sz="1600" dirty="0">
                <a:latin typeface="Consolas" panose="020B0609020204030204" pitchFamily="49" charset="0"/>
              </a:rPr>
              <a:t>바이트 기반 버퍼 입력 스트림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• BufferedOutputStream </a:t>
            </a:r>
            <a:r>
              <a:rPr lang="ko-KR" altLang="en-US" sz="1600" dirty="0">
                <a:latin typeface="Consolas" panose="020B0609020204030204" pitchFamily="49" charset="0"/>
              </a:rPr>
              <a:t>바이트 기반 버퍼 출력 스트림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9DBA63-5A3C-4B63-99E4-984BE4EB5F54}"/>
              </a:ext>
            </a:extLst>
          </p:cNvPr>
          <p:cNvSpPr/>
          <p:nvPr/>
        </p:nvSpPr>
        <p:spPr>
          <a:xfrm>
            <a:off x="1193531" y="2810106"/>
            <a:ext cx="73605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• </a:t>
            </a:r>
            <a:r>
              <a:rPr lang="en-US" altLang="ko-KR" sz="1600" dirty="0" err="1">
                <a:latin typeface="Consolas" panose="020B0609020204030204" pitchFamily="49" charset="0"/>
              </a:rPr>
              <a:t>BufferedReader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문자 기반 버퍼 입력 스트림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• BufferedWriter </a:t>
            </a:r>
            <a:r>
              <a:rPr lang="ko-KR" altLang="en-US" sz="1600" dirty="0">
                <a:latin typeface="Consolas" panose="020B0609020204030204" pitchFamily="49" charset="0"/>
              </a:rPr>
              <a:t>문자 기반 버퍼 출력 스트림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016918C-FBDC-4500-B2B9-C2E631FF5A8C}"/>
              </a:ext>
            </a:extLst>
          </p:cNvPr>
          <p:cNvSpPr/>
          <p:nvPr/>
        </p:nvSpPr>
        <p:spPr>
          <a:xfrm>
            <a:off x="1193530" y="4127716"/>
            <a:ext cx="9962150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String </a:t>
            </a:r>
            <a:r>
              <a:rPr lang="en-US" altLang="ko-KR" sz="1500" dirty="0" err="1">
                <a:latin typeface="Consolas" panose="020B0609020204030204" pitchFamily="49" charset="0"/>
              </a:rPr>
              <a:t>readLine</a:t>
            </a:r>
            <a:r>
              <a:rPr lang="en-US" altLang="ko-KR" sz="1500" dirty="0">
                <a:latin typeface="Consolas" panose="020B0609020204030204" pitchFamily="49" charset="0"/>
              </a:rPr>
              <a:t>() throws IOException    // </a:t>
            </a:r>
            <a:r>
              <a:rPr lang="en-US" altLang="ko-KR" sz="1500" dirty="0" err="1">
                <a:latin typeface="Consolas" panose="020B0609020204030204" pitchFamily="49" charset="0"/>
              </a:rPr>
              <a:t>BufferedReader</a:t>
            </a:r>
            <a:r>
              <a:rPr lang="ko-KR" altLang="en-US" sz="1500" dirty="0">
                <a:latin typeface="Consolas" panose="020B0609020204030204" pitchFamily="49" charset="0"/>
              </a:rPr>
              <a:t>의 메소드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→ 문자열 반환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latin typeface="Consolas" panose="020B0609020204030204" pitchFamily="49" charset="0"/>
              </a:rPr>
              <a:t>반환할 문자열 없으면 </a:t>
            </a:r>
            <a:r>
              <a:rPr lang="en-US" altLang="ko-KR" sz="1500" dirty="0">
                <a:latin typeface="Consolas" panose="020B0609020204030204" pitchFamily="49" charset="0"/>
              </a:rPr>
              <a:t>null </a:t>
            </a:r>
            <a:r>
              <a:rPr lang="ko-KR" altLang="en-US" sz="1500" dirty="0">
                <a:latin typeface="Consolas" panose="020B0609020204030204" pitchFamily="49" charset="0"/>
              </a:rPr>
              <a:t>반환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ko-KR" altLang="en-US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void write(String s, int off, int </a:t>
            </a:r>
            <a:r>
              <a:rPr lang="en-US" altLang="ko-KR" sz="1500" dirty="0" err="1">
                <a:latin typeface="Consolas" panose="020B0609020204030204" pitchFamily="49" charset="0"/>
              </a:rPr>
              <a:t>len</a:t>
            </a:r>
            <a:r>
              <a:rPr lang="en-US" altLang="ko-KR" sz="1500" dirty="0">
                <a:latin typeface="Consolas" panose="020B0609020204030204" pitchFamily="49" charset="0"/>
              </a:rPr>
              <a:t>) throws IOException    // BufferedWriter</a:t>
            </a:r>
            <a:r>
              <a:rPr lang="ko-KR" altLang="en-US" sz="1500" dirty="0">
                <a:latin typeface="Consolas" panose="020B0609020204030204" pitchFamily="49" charset="0"/>
              </a:rPr>
              <a:t>의 메소드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→ 문자열 </a:t>
            </a:r>
            <a:r>
              <a:rPr lang="en-US" altLang="ko-KR" sz="1500" dirty="0">
                <a:latin typeface="Consolas" panose="020B0609020204030204" pitchFamily="49" charset="0"/>
              </a:rPr>
              <a:t>s</a:t>
            </a:r>
            <a:r>
              <a:rPr lang="ko-KR" altLang="en-US" sz="1500" dirty="0">
                <a:latin typeface="Consolas" panose="020B0609020204030204" pitchFamily="49" charset="0"/>
              </a:rPr>
              <a:t>를 인덱스 </a:t>
            </a:r>
            <a:r>
              <a:rPr lang="en-US" altLang="ko-KR" sz="1500" dirty="0">
                <a:latin typeface="Consolas" panose="020B0609020204030204" pitchFamily="49" charset="0"/>
              </a:rPr>
              <a:t>off</a:t>
            </a:r>
            <a:r>
              <a:rPr lang="ko-KR" altLang="en-US" sz="1500" dirty="0">
                <a:latin typeface="Consolas" panose="020B0609020204030204" pitchFamily="49" charset="0"/>
              </a:rPr>
              <a:t>에서부터 </a:t>
            </a:r>
            <a:r>
              <a:rPr lang="en-US" altLang="ko-KR" sz="1500" dirty="0" err="1">
                <a:latin typeface="Consolas" panose="020B0609020204030204" pitchFamily="49" charset="0"/>
              </a:rPr>
              <a:t>len</a:t>
            </a:r>
            <a:r>
              <a:rPr lang="ko-KR" altLang="en-US" sz="1500" dirty="0">
                <a:latin typeface="Consolas" panose="020B0609020204030204" pitchFamily="49" charset="0"/>
              </a:rPr>
              <a:t>개의 문자까지 저장</a:t>
            </a:r>
          </a:p>
        </p:txBody>
      </p:sp>
    </p:spTree>
    <p:extLst>
      <p:ext uri="{BB962C8B-B14F-4D97-AF65-F5344CB8AC3E}">
        <p14:creationId xmlns:p14="http://schemas.microsoft.com/office/powerpoint/2010/main" val="3257976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BufferedWriter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5C969A-215A-448C-B2BF-97DBDE8D8344}"/>
              </a:ext>
            </a:extLst>
          </p:cNvPr>
          <p:cNvSpPr/>
          <p:nvPr/>
        </p:nvSpPr>
        <p:spPr>
          <a:xfrm>
            <a:off x="1193531" y="1577254"/>
            <a:ext cx="8909114" cy="429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StringWriter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ks</a:t>
            </a:r>
            <a:r>
              <a:rPr lang="en-US" altLang="ko-KR" sz="1400" dirty="0">
                <a:latin typeface="Consolas" panose="020B0609020204030204" pitchFamily="49" charset="0"/>
              </a:rPr>
              <a:t> = "</a:t>
            </a:r>
            <a:r>
              <a:rPr lang="ko-KR" altLang="en-US" sz="1400" dirty="0">
                <a:latin typeface="Consolas" panose="020B0609020204030204" pitchFamily="49" charset="0"/>
              </a:rPr>
              <a:t>공부에 있어서 돈이 꼭 필요한 것은 아니다</a:t>
            </a:r>
            <a:r>
              <a:rPr lang="en-US" altLang="ko-KR" sz="1400" dirty="0">
                <a:latin typeface="Consolas" panose="020B0609020204030204" pitchFamily="49" charset="0"/>
              </a:rPr>
              <a:t>.";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es</a:t>
            </a:r>
            <a:r>
              <a:rPr lang="en-US" altLang="ko-KR" sz="1400" dirty="0">
                <a:latin typeface="Consolas" panose="020B0609020204030204" pitchFamily="49" charset="0"/>
              </a:rPr>
              <a:t> = "Life is long if you know how to use it.";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try(BufferedWriter bw = new BufferedWriter(new FileWriter("String.txt")))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bw.write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ks</a:t>
            </a:r>
            <a:r>
              <a:rPr lang="en-US" altLang="ko-KR" sz="1400" dirty="0">
                <a:latin typeface="Consolas" panose="020B0609020204030204" pitchFamily="49" charset="0"/>
              </a:rPr>
              <a:t>, 0, </a:t>
            </a:r>
            <a:r>
              <a:rPr lang="en-US" altLang="ko-KR" sz="1400" dirty="0" err="1">
                <a:latin typeface="Consolas" panose="020B0609020204030204" pitchFamily="49" charset="0"/>
              </a:rPr>
              <a:t>ks.length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bw.newLine</a:t>
            </a:r>
            <a:r>
              <a:rPr lang="en-US" altLang="ko-KR" sz="1400" dirty="0">
                <a:latin typeface="Consolas" panose="020B0609020204030204" pitchFamily="49" charset="0"/>
              </a:rPr>
              <a:t>();   // </a:t>
            </a:r>
            <a:r>
              <a:rPr lang="ko-KR" altLang="en-US" sz="1400" dirty="0">
                <a:latin typeface="Consolas" panose="020B0609020204030204" pitchFamily="49" charset="0"/>
              </a:rPr>
              <a:t>줄 바꿈 문자를 삽입 </a:t>
            </a:r>
            <a:r>
              <a:rPr lang="en-US" altLang="ko-KR" sz="1400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운영체제 별 줄 바꿈의 표시 방법이 다름</a:t>
            </a:r>
            <a:r>
              <a:rPr lang="en-US" altLang="ko-KR" sz="140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endParaRPr lang="ko-KR" alt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s-ES" altLang="ko-KR" sz="1400" dirty="0">
                <a:latin typeface="Consolas" panose="020B0609020204030204" pitchFamily="49" charset="0"/>
              </a:rPr>
              <a:t>         bw.write(es, 0, es.length());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catch(IOException e)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e.printStackTrace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446748-C8B9-4557-A41B-50E15197A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966" y="4335652"/>
            <a:ext cx="41243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9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BufferedReader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F4BD1F-02C7-42AF-B740-7BCD18FA67F4}"/>
              </a:ext>
            </a:extLst>
          </p:cNvPr>
          <p:cNvSpPr/>
          <p:nvPr/>
        </p:nvSpPr>
        <p:spPr>
          <a:xfrm>
            <a:off x="1193531" y="1500293"/>
            <a:ext cx="9366314" cy="4585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StringReader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try(</a:t>
            </a:r>
            <a:r>
              <a:rPr lang="en-US" altLang="ko-KR" sz="1500" dirty="0" err="1">
                <a:latin typeface="Consolas" panose="020B0609020204030204" pitchFamily="49" charset="0"/>
              </a:rPr>
              <a:t>BufferedReader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latin typeface="Consolas" panose="020B0609020204030204" pitchFamily="49" charset="0"/>
              </a:rPr>
              <a:t>br</a:t>
            </a:r>
            <a:r>
              <a:rPr lang="en-US" altLang="ko-KR" sz="1500" dirty="0">
                <a:latin typeface="Consolas" panose="020B0609020204030204" pitchFamily="49" charset="0"/>
              </a:rPr>
              <a:t> = new </a:t>
            </a:r>
            <a:r>
              <a:rPr lang="en-US" altLang="ko-KR" sz="1500" dirty="0" err="1">
                <a:latin typeface="Consolas" panose="020B0609020204030204" pitchFamily="49" charset="0"/>
              </a:rPr>
              <a:t>BufferedReader</a:t>
            </a:r>
            <a:r>
              <a:rPr lang="en-US" altLang="ko-KR" sz="1500" dirty="0">
                <a:latin typeface="Consolas" panose="020B0609020204030204" pitchFamily="49" charset="0"/>
              </a:rPr>
              <a:t>(new FileReader("String.txt")))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  String str;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  while(true)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     str = </a:t>
            </a:r>
            <a:r>
              <a:rPr lang="en-US" altLang="ko-KR" sz="1500" dirty="0" err="1">
                <a:latin typeface="Consolas" panose="020B0609020204030204" pitchFamily="49" charset="0"/>
              </a:rPr>
              <a:t>br.readLine</a:t>
            </a:r>
            <a:r>
              <a:rPr lang="en-US" altLang="ko-KR" sz="1500" dirty="0">
                <a:latin typeface="Consolas" panose="020B0609020204030204" pitchFamily="49" charset="0"/>
              </a:rPr>
              <a:t>();   // </a:t>
            </a:r>
            <a:r>
              <a:rPr lang="ko-KR" altLang="en-US" sz="1500" dirty="0">
                <a:latin typeface="Consolas" panose="020B0609020204030204" pitchFamily="49" charset="0"/>
              </a:rPr>
              <a:t>한 문장 읽어 들이기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     if(str == null)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        break;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     System.out.println(str);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catch(IOException e)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  </a:t>
            </a:r>
            <a:r>
              <a:rPr lang="en-US" altLang="ko-KR" sz="1500" dirty="0" err="1">
                <a:latin typeface="Consolas" panose="020B0609020204030204" pitchFamily="49" charset="0"/>
              </a:rPr>
              <a:t>e.printStackTrace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65D955-40EC-47B1-AC19-1FB33A177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252" y="4638213"/>
            <a:ext cx="39052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47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32-4. IO </a:t>
            </a:r>
            <a:r>
              <a:rPr lang="ko-KR" altLang="en-US" sz="4400" dirty="0">
                <a:solidFill>
                  <a:schemeClr val="tx2"/>
                </a:solidFill>
              </a:rPr>
              <a:t>스트림 기반의 </a:t>
            </a:r>
            <a:br>
              <a:rPr lang="en-US" altLang="ko-KR" sz="4400" dirty="0">
                <a:solidFill>
                  <a:schemeClr val="tx2"/>
                </a:solidFill>
              </a:rPr>
            </a:br>
            <a:r>
              <a:rPr lang="en-US" altLang="ko-KR" sz="4400" dirty="0">
                <a:solidFill>
                  <a:schemeClr val="tx2"/>
                </a:solidFill>
              </a:rPr>
              <a:t>                       </a:t>
            </a:r>
            <a:r>
              <a:rPr lang="ko-KR" altLang="en-US" sz="4400" dirty="0">
                <a:solidFill>
                  <a:schemeClr val="tx2"/>
                </a:solidFill>
              </a:rPr>
              <a:t>인스턴스 저장</a:t>
            </a:r>
            <a:endParaRPr lang="ko-KR" altLang="en-US" sz="37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268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ObjectInputStream &amp; ObjectOutputStream</a:t>
            </a:r>
            <a:endParaRPr lang="ko-KR" altLang="en-US" sz="3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66CC4A8-007C-4922-81B3-E251694C2613}"/>
              </a:ext>
            </a:extLst>
          </p:cNvPr>
          <p:cNvSpPr/>
          <p:nvPr/>
        </p:nvSpPr>
        <p:spPr>
          <a:xfrm>
            <a:off x="1193531" y="1767006"/>
            <a:ext cx="985878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ObjectInputStream 	  </a:t>
            </a:r>
            <a:r>
              <a:rPr lang="ko-KR" altLang="en-US" sz="1500" dirty="0">
                <a:latin typeface="Consolas" panose="020B0609020204030204" pitchFamily="49" charset="0"/>
              </a:rPr>
              <a:t>인스턴스를 입력하는 스트림 </a:t>
            </a:r>
            <a:r>
              <a:rPr lang="en-US" altLang="ko-KR" sz="1500" dirty="0">
                <a:latin typeface="Consolas" panose="020B0609020204030204" pitchFamily="49" charset="0"/>
              </a:rPr>
              <a:t>: </a:t>
            </a:r>
            <a:r>
              <a:rPr lang="ko-KR" altLang="en-US" sz="1500" dirty="0">
                <a:latin typeface="Consolas" panose="020B0609020204030204" pitchFamily="49" charset="0"/>
              </a:rPr>
              <a:t>인스턴스 직렬화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ObjectInputStream oi = new ObjectInputStream(new FileInputStream("Object.bin"))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			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public final Object </a:t>
            </a:r>
            <a:r>
              <a:rPr lang="en-US" altLang="ko-KR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readObject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() throws IOException, </a:t>
            </a:r>
            <a:r>
              <a:rPr lang="en-US" altLang="ko-KR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ClassNotFoundException</a:t>
            </a:r>
            <a:endParaRPr lang="en-US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endParaRPr lang="ko-KR" altLang="en-US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ObjectOutputStream 	  </a:t>
            </a:r>
            <a:r>
              <a:rPr lang="ko-KR" altLang="en-US" sz="1500" dirty="0">
                <a:latin typeface="Consolas" panose="020B0609020204030204" pitchFamily="49" charset="0"/>
              </a:rPr>
              <a:t>인스턴스를 출력하는 스트림 </a:t>
            </a:r>
            <a:r>
              <a:rPr lang="en-US" altLang="ko-KR" sz="1500" dirty="0">
                <a:latin typeface="Consolas" panose="020B0609020204030204" pitchFamily="49" charset="0"/>
              </a:rPr>
              <a:t>: </a:t>
            </a:r>
            <a:r>
              <a:rPr lang="ko-KR" altLang="en-US" sz="1500" dirty="0">
                <a:latin typeface="Consolas" panose="020B0609020204030204" pitchFamily="49" charset="0"/>
              </a:rPr>
              <a:t>인스턴스 역직렬화 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ObjectOutputStream oo = new ObjectOutputStream(new FileOutputStream("Object.bin"))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     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public final void </a:t>
            </a:r>
            <a:r>
              <a:rPr lang="en-US" altLang="ko-KR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writeObject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(Object </a:t>
            </a:r>
            <a:r>
              <a:rPr lang="en-US" altLang="ko-KR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) throws IOException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34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그냥 </a:t>
            </a:r>
            <a:r>
              <a:rPr lang="en-US" altLang="ko-KR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ko-KR" altLang="en-US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스트림</a:t>
            </a:r>
            <a:r>
              <a:rPr lang="en-US" altLang="ko-KR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lang="ko-KR" altLang="en-US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</a:t>
            </a:r>
            <a:r>
              <a:rPr lang="en-US" altLang="ko-KR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‘I/O </a:t>
            </a:r>
            <a:r>
              <a:rPr lang="ko-KR" altLang="en-US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스트림</a:t>
            </a:r>
            <a:r>
              <a:rPr lang="en-US" altLang="ko-KR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lang="ko-KR" altLang="en-US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차이는</a:t>
            </a:r>
            <a:r>
              <a:rPr lang="en-US" altLang="ko-KR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31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D793B9-E593-462E-B4D2-AE114977B613}"/>
              </a:ext>
            </a:extLst>
          </p:cNvPr>
          <p:cNvSpPr/>
          <p:nvPr/>
        </p:nvSpPr>
        <p:spPr>
          <a:xfrm>
            <a:off x="1193531" y="1740863"/>
            <a:ext cx="7447722" cy="633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</a:t>
            </a:r>
            <a:r>
              <a:rPr lang="ko-KR" altLang="en-US" sz="1500" dirty="0">
                <a:latin typeface="Consolas" panose="020B0609020204030204" pitchFamily="49" charset="0"/>
              </a:rPr>
              <a:t>스트림의 주제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</a:t>
            </a:r>
            <a:r>
              <a:rPr lang="ko-KR" altLang="en-US" sz="1500" dirty="0">
                <a:latin typeface="Consolas" panose="020B0609020204030204" pitchFamily="49" charset="0"/>
              </a:rPr>
              <a:t>데이터를 어떻게 원하는 형태로 걸러내고 가공할 것인가</a:t>
            </a:r>
            <a:r>
              <a:rPr lang="en-US" altLang="ko-KR" sz="1500" dirty="0">
                <a:latin typeface="Consolas" panose="020B0609020204030204" pitchFamily="49" charset="0"/>
              </a:rPr>
              <a:t>?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02FE09-DFFD-468B-836A-62B6FA19ECCB}"/>
              </a:ext>
            </a:extLst>
          </p:cNvPr>
          <p:cNvSpPr/>
          <p:nvPr/>
        </p:nvSpPr>
        <p:spPr>
          <a:xfrm>
            <a:off x="1193531" y="2535257"/>
            <a:ext cx="7447722" cy="633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I/O </a:t>
            </a:r>
            <a:r>
              <a:rPr lang="ko-KR" altLang="en-US" sz="1500" dirty="0">
                <a:latin typeface="Consolas" panose="020B0609020204030204" pitchFamily="49" charset="0"/>
              </a:rPr>
              <a:t>스트림의 주제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</a:t>
            </a:r>
            <a:r>
              <a:rPr lang="ko-KR" altLang="en-US" sz="1500" dirty="0">
                <a:latin typeface="Consolas" panose="020B0609020204030204" pitchFamily="49" charset="0"/>
              </a:rPr>
              <a:t>어떻게 데이터를 입력하고 출력할 것인가</a:t>
            </a:r>
            <a:r>
              <a:rPr lang="en-US" altLang="ko-KR" sz="1500" dirty="0">
                <a:latin typeface="Consolas" panose="020B0609020204030204" pitchFamily="49" charset="0"/>
              </a:rPr>
              <a:t>?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E1D38A-889B-4E70-91B6-D1F7222AF12B}"/>
              </a:ext>
            </a:extLst>
          </p:cNvPr>
          <p:cNvSpPr/>
          <p:nvPr/>
        </p:nvSpPr>
        <p:spPr>
          <a:xfrm>
            <a:off x="1193531" y="3949294"/>
            <a:ext cx="8851617" cy="17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</a:t>
            </a:r>
            <a:r>
              <a:rPr lang="ko-KR" altLang="en-US" sz="1500" dirty="0">
                <a:latin typeface="Consolas" panose="020B0609020204030204" pitchFamily="49" charset="0"/>
              </a:rPr>
              <a:t>파일에 저장된 문자열을 꺼내어 컬렉션 인스턴스에 저장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 → ‘</a:t>
            </a:r>
            <a:r>
              <a:rPr lang="en-US" altLang="ko-KR" sz="1500" dirty="0">
                <a:latin typeface="Consolas" panose="020B0609020204030204" pitchFamily="49" charset="0"/>
              </a:rPr>
              <a:t>I/O </a:t>
            </a:r>
            <a:r>
              <a:rPr lang="ko-KR" altLang="en-US" sz="1500" dirty="0" err="1">
                <a:latin typeface="Consolas" panose="020B0609020204030204" pitchFamily="49" charset="0"/>
              </a:rPr>
              <a:t>스트림’으로</a:t>
            </a:r>
            <a:r>
              <a:rPr lang="ko-KR" altLang="en-US" sz="1500" dirty="0">
                <a:latin typeface="Consolas" panose="020B0609020204030204" pitchFamily="49" charset="0"/>
              </a:rPr>
              <a:t> 해결해야 할 부분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ko-KR" altLang="en-US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</a:t>
            </a:r>
            <a:r>
              <a:rPr lang="ko-KR" altLang="en-US" sz="1500" dirty="0">
                <a:latin typeface="Consolas" panose="020B0609020204030204" pitchFamily="49" charset="0"/>
              </a:rPr>
              <a:t>컬렉션 인스턴스에 저장된 문자열 중 길이가 </a:t>
            </a:r>
            <a:r>
              <a:rPr lang="en-US" altLang="ko-KR" sz="1500" dirty="0">
                <a:latin typeface="Consolas" panose="020B0609020204030204" pitchFamily="49" charset="0"/>
              </a:rPr>
              <a:t>5 </a:t>
            </a:r>
            <a:r>
              <a:rPr lang="ko-KR" altLang="en-US" sz="1500" dirty="0">
                <a:latin typeface="Consolas" panose="020B0609020204030204" pitchFamily="49" charset="0"/>
              </a:rPr>
              <a:t>이상인 문자열만 출력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 → ‘</a:t>
            </a:r>
            <a:r>
              <a:rPr lang="ko-KR" altLang="en-US" sz="1500" dirty="0" err="1">
                <a:latin typeface="Consolas" panose="020B0609020204030204" pitchFamily="49" charset="0"/>
              </a:rPr>
              <a:t>스트림’으로</a:t>
            </a:r>
            <a:r>
              <a:rPr lang="ko-KR" altLang="en-US" sz="1500" dirty="0">
                <a:latin typeface="Consolas" panose="020B0609020204030204" pitchFamily="49" charset="0"/>
              </a:rPr>
              <a:t> 해결해야 할 부분</a:t>
            </a:r>
          </a:p>
        </p:txBody>
      </p:sp>
    </p:spTree>
    <p:extLst>
      <p:ext uri="{BB962C8B-B14F-4D97-AF65-F5344CB8AC3E}">
        <p14:creationId xmlns:p14="http://schemas.microsoft.com/office/powerpoint/2010/main" val="21827541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dirty="0">
                <a:latin typeface="Consolas" panose="020B0609020204030204" pitchFamily="49" charset="0"/>
              </a:rPr>
              <a:t>ObjectOutputStream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8775EF6-50C7-45B5-8C5E-27F7E3436BFD}"/>
              </a:ext>
            </a:extLst>
          </p:cNvPr>
          <p:cNvSpPr/>
          <p:nvPr/>
        </p:nvSpPr>
        <p:spPr>
          <a:xfrm>
            <a:off x="1193531" y="1343371"/>
            <a:ext cx="6096000" cy="12359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class </a:t>
            </a:r>
            <a:r>
              <a:rPr lang="en-US" altLang="ko-KR" sz="1400" dirty="0" err="1">
                <a:latin typeface="Consolas" panose="020B0609020204030204" pitchFamily="49" charset="0"/>
              </a:rPr>
              <a:t>SBox</a:t>
            </a:r>
            <a:r>
              <a:rPr lang="en-US" altLang="ko-KR" sz="1400" dirty="0">
                <a:latin typeface="Consolas" panose="020B0609020204030204" pitchFamily="49" charset="0"/>
              </a:rPr>
              <a:t> implements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java.io.Serializable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s;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</a:t>
            </a:r>
            <a:r>
              <a:rPr lang="en-US" altLang="ko-KR" sz="1400" dirty="0" err="1">
                <a:latin typeface="Consolas" panose="020B0609020204030204" pitchFamily="49" charset="0"/>
              </a:rPr>
              <a:t>SBox</a:t>
            </a:r>
            <a:r>
              <a:rPr lang="en-US" altLang="ko-KR" sz="1400" dirty="0">
                <a:latin typeface="Consolas" panose="020B0609020204030204" pitchFamily="49" charset="0"/>
              </a:rPr>
              <a:t>(String s) { </a:t>
            </a:r>
            <a:r>
              <a:rPr lang="en-US" altLang="ko-KR" sz="1400" dirty="0" err="1">
                <a:latin typeface="Consolas" panose="020B0609020204030204" pitchFamily="49" charset="0"/>
              </a:rPr>
              <a:t>this.s</a:t>
            </a:r>
            <a:r>
              <a:rPr lang="en-US" altLang="ko-KR" sz="1400" dirty="0">
                <a:latin typeface="Consolas" panose="020B0609020204030204" pitchFamily="49" charset="0"/>
              </a:rPr>
              <a:t> = s; }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String get() { return s; }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5FBF16-918A-4396-B964-AF4F89883185}"/>
              </a:ext>
            </a:extLst>
          </p:cNvPr>
          <p:cNvSpPr/>
          <p:nvPr/>
        </p:nvSpPr>
        <p:spPr>
          <a:xfrm>
            <a:off x="1193531" y="2819085"/>
            <a:ext cx="8414295" cy="3259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SBox</a:t>
            </a:r>
            <a:r>
              <a:rPr lang="en-US" altLang="ko-KR" sz="1400" dirty="0">
                <a:latin typeface="Consolas" panose="020B0609020204030204" pitchFamily="49" charset="0"/>
              </a:rPr>
              <a:t> box1 = new </a:t>
            </a:r>
            <a:r>
              <a:rPr lang="en-US" altLang="ko-KR" sz="1400" dirty="0" err="1">
                <a:latin typeface="Consolas" panose="020B0609020204030204" pitchFamily="49" charset="0"/>
              </a:rPr>
              <a:t>SBox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Robot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SBox</a:t>
            </a:r>
            <a:r>
              <a:rPr lang="en-US" altLang="ko-KR" sz="1400" dirty="0">
                <a:latin typeface="Consolas" panose="020B0609020204030204" pitchFamily="49" charset="0"/>
              </a:rPr>
              <a:t> box2 = new </a:t>
            </a:r>
            <a:r>
              <a:rPr lang="en-US" altLang="ko-KR" sz="1400" dirty="0" err="1">
                <a:latin typeface="Consolas" panose="020B0609020204030204" pitchFamily="49" charset="0"/>
              </a:rPr>
              <a:t>SBox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Strawberry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try(ObjectOutputStream oo =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        new ObjectOutputStream(new FileOutputStream("Object.bin")))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oo.writeObject</a:t>
            </a:r>
            <a:r>
              <a:rPr lang="en-US" altLang="ko-KR" sz="1400" dirty="0">
                <a:latin typeface="Consolas" panose="020B0609020204030204" pitchFamily="49" charset="0"/>
              </a:rPr>
              <a:t>(box1); // box1</a:t>
            </a:r>
            <a:r>
              <a:rPr lang="ko-KR" altLang="en-US" sz="1400" dirty="0">
                <a:latin typeface="Consolas" panose="020B0609020204030204" pitchFamily="49" charset="0"/>
              </a:rPr>
              <a:t>이 참조하는 인스턴스 저장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oo.writeObject</a:t>
            </a:r>
            <a:r>
              <a:rPr lang="en-US" altLang="ko-KR" sz="1400" dirty="0">
                <a:latin typeface="Consolas" panose="020B0609020204030204" pitchFamily="49" charset="0"/>
              </a:rPr>
              <a:t>(box2); // obx2</a:t>
            </a:r>
            <a:r>
              <a:rPr lang="ko-KR" altLang="en-US" sz="1400" dirty="0">
                <a:latin typeface="Consolas" panose="020B0609020204030204" pitchFamily="49" charset="0"/>
              </a:rPr>
              <a:t>가 참조하는 인스턴스 저장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catch(IOException e)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e.printStackTrace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0FC0D1-889F-4D95-8E5D-F51CC57ED286}"/>
              </a:ext>
            </a:extLst>
          </p:cNvPr>
          <p:cNvSpPr/>
          <p:nvPr/>
        </p:nvSpPr>
        <p:spPr>
          <a:xfrm>
            <a:off x="5655249" y="1643897"/>
            <a:ext cx="3674281" cy="703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인스턴스 직렬화를 위한 기본 조건인</a:t>
            </a:r>
            <a:endParaRPr lang="en-US" altLang="ko-K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Serializable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인터페이스의 구현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894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ObjectInputStream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예제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5CA8AF-9923-41EB-B690-288304DE8F8B}"/>
              </a:ext>
            </a:extLst>
          </p:cNvPr>
          <p:cNvSpPr/>
          <p:nvPr/>
        </p:nvSpPr>
        <p:spPr>
          <a:xfrm>
            <a:off x="1193530" y="1524652"/>
            <a:ext cx="8878121" cy="3921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try(ObjectInputStream oi =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  new ObjectInputStream(new FileInputStream("Object.bin")))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SBox</a:t>
            </a:r>
            <a:r>
              <a:rPr lang="en-US" altLang="ko-KR" sz="1400" dirty="0">
                <a:latin typeface="Consolas" panose="020B0609020204030204" pitchFamily="49" charset="0"/>
              </a:rPr>
              <a:t> box1 = (</a:t>
            </a:r>
            <a:r>
              <a:rPr lang="en-US" altLang="ko-KR" sz="1400" dirty="0" err="1">
                <a:latin typeface="Consolas" panose="020B0609020204030204" pitchFamily="49" charset="0"/>
              </a:rPr>
              <a:t>SBox</a:t>
            </a:r>
            <a:r>
              <a:rPr lang="en-US" altLang="ko-KR" sz="1400" dirty="0">
                <a:latin typeface="Consolas" panose="020B0609020204030204" pitchFamily="49" charset="0"/>
              </a:rPr>
              <a:t>) </a:t>
            </a:r>
            <a:r>
              <a:rPr lang="en-US" altLang="ko-KR" sz="1400" dirty="0" err="1">
                <a:latin typeface="Consolas" panose="020B0609020204030204" pitchFamily="49" charset="0"/>
              </a:rPr>
              <a:t>oi.readObject</a:t>
            </a:r>
            <a:r>
              <a:rPr lang="en-US" altLang="ko-KR" sz="1400" dirty="0">
                <a:latin typeface="Consolas" panose="020B0609020204030204" pitchFamily="49" charset="0"/>
              </a:rPr>
              <a:t>(); // </a:t>
            </a:r>
            <a:r>
              <a:rPr lang="ko-KR" altLang="en-US" sz="1400" dirty="0">
                <a:latin typeface="Consolas" panose="020B0609020204030204" pitchFamily="49" charset="0"/>
              </a:rPr>
              <a:t>인스턴스 복원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System.out.println(box1.get());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SBox</a:t>
            </a:r>
            <a:r>
              <a:rPr lang="en-US" altLang="ko-KR" sz="1400" dirty="0">
                <a:latin typeface="Consolas" panose="020B0609020204030204" pitchFamily="49" charset="0"/>
              </a:rPr>
              <a:t> box2 = (</a:t>
            </a:r>
            <a:r>
              <a:rPr lang="en-US" altLang="ko-KR" sz="1400" dirty="0" err="1">
                <a:latin typeface="Consolas" panose="020B0609020204030204" pitchFamily="49" charset="0"/>
              </a:rPr>
              <a:t>SBox</a:t>
            </a:r>
            <a:r>
              <a:rPr lang="en-US" altLang="ko-KR" sz="1400" dirty="0">
                <a:latin typeface="Consolas" panose="020B0609020204030204" pitchFamily="49" charset="0"/>
              </a:rPr>
              <a:t>) </a:t>
            </a:r>
            <a:r>
              <a:rPr lang="en-US" altLang="ko-KR" sz="1400" dirty="0" err="1">
                <a:latin typeface="Consolas" panose="020B0609020204030204" pitchFamily="49" charset="0"/>
              </a:rPr>
              <a:t>oi.readObject</a:t>
            </a:r>
            <a:r>
              <a:rPr lang="en-US" altLang="ko-KR" sz="1400" dirty="0">
                <a:latin typeface="Consolas" panose="020B0609020204030204" pitchFamily="49" charset="0"/>
              </a:rPr>
              <a:t>(); // </a:t>
            </a:r>
            <a:r>
              <a:rPr lang="ko-KR" altLang="en-US" sz="1400" dirty="0">
                <a:latin typeface="Consolas" panose="020B0609020204030204" pitchFamily="49" charset="0"/>
              </a:rPr>
              <a:t>인스턴스 복원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System.out.println(box2.get());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catch(</a:t>
            </a:r>
            <a:r>
              <a:rPr lang="en-US" altLang="ko-KR" sz="1400" dirty="0" err="1">
                <a:latin typeface="Consolas" panose="020B0609020204030204" pitchFamily="49" charset="0"/>
              </a:rPr>
              <a:t>ClassNotFoundException</a:t>
            </a:r>
            <a:r>
              <a:rPr lang="en-US" altLang="ko-KR" sz="1400" dirty="0">
                <a:latin typeface="Consolas" panose="020B0609020204030204" pitchFamily="49" charset="0"/>
              </a:rPr>
              <a:t> e)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e.printStackTrace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catch(IOException e)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e.printStackTrace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DC7F52-698C-404D-9CE3-0289BA447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480" y="4841400"/>
            <a:ext cx="35052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073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줄줄이 사탕으로 엮여 들어갑니다</a:t>
            </a:r>
            <a:r>
              <a:rPr lang="en-US" altLang="ko-KR" sz="3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3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그리고 </a:t>
            </a:r>
            <a:r>
              <a:rPr lang="en-US" altLang="ko-KR" sz="3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transient</a:t>
            </a:r>
            <a:endParaRPr lang="ko-KR" altLang="en-US" sz="3000" spc="-5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5A2EAE2-293C-4D82-A719-474BBA3A1B41}"/>
              </a:ext>
            </a:extLst>
          </p:cNvPr>
          <p:cNvSpPr/>
          <p:nvPr/>
        </p:nvSpPr>
        <p:spPr>
          <a:xfrm>
            <a:off x="1193530" y="1515650"/>
            <a:ext cx="7062573" cy="1673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class </a:t>
            </a:r>
            <a:r>
              <a:rPr lang="en-US" altLang="ko-KR" sz="1400" dirty="0" err="1">
                <a:latin typeface="Consolas" panose="020B0609020204030204" pitchFamily="49" charset="0"/>
              </a:rPr>
              <a:t>SBox</a:t>
            </a:r>
            <a:r>
              <a:rPr lang="en-US" altLang="ko-KR" sz="1400" dirty="0">
                <a:latin typeface="Consolas" panose="020B0609020204030204" pitchFamily="49" charset="0"/>
              </a:rPr>
              <a:t> implements </a:t>
            </a:r>
            <a:r>
              <a:rPr lang="en-US" altLang="ko-KR" sz="1400" dirty="0" err="1">
                <a:latin typeface="Consolas" panose="020B0609020204030204" pitchFamily="49" charset="0"/>
              </a:rPr>
              <a:t>java.io.Serializable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String s;   // s</a:t>
            </a:r>
            <a:r>
              <a:rPr lang="ko-KR" altLang="en-US" sz="1400" dirty="0">
                <a:latin typeface="Consolas" panose="020B0609020204030204" pitchFamily="49" charset="0"/>
              </a:rPr>
              <a:t>가 참조하는 인스턴스까지 함께 저장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public </a:t>
            </a:r>
            <a:r>
              <a:rPr lang="en-US" altLang="ko-KR" sz="1400" dirty="0" err="1">
                <a:latin typeface="Consolas" panose="020B0609020204030204" pitchFamily="49" charset="0"/>
              </a:rPr>
              <a:t>SBox</a:t>
            </a:r>
            <a:r>
              <a:rPr lang="en-US" altLang="ko-KR" sz="1400" dirty="0">
                <a:latin typeface="Consolas" panose="020B0609020204030204" pitchFamily="49" charset="0"/>
              </a:rPr>
              <a:t>(String s) { </a:t>
            </a:r>
            <a:r>
              <a:rPr lang="en-US" altLang="ko-KR" sz="1400" dirty="0" err="1">
                <a:latin typeface="Consolas" panose="020B0609020204030204" pitchFamily="49" charset="0"/>
              </a:rPr>
              <a:t>this.s</a:t>
            </a:r>
            <a:r>
              <a:rPr lang="en-US" altLang="ko-KR" sz="1400" dirty="0">
                <a:latin typeface="Consolas" panose="020B0609020204030204" pitchFamily="49" charset="0"/>
              </a:rPr>
              <a:t> = s; 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public String get() { return s; 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2400C1-9646-4682-AD86-0A9F9DB66AB5}"/>
              </a:ext>
            </a:extLst>
          </p:cNvPr>
          <p:cNvSpPr/>
          <p:nvPr/>
        </p:nvSpPr>
        <p:spPr>
          <a:xfrm>
            <a:off x="1193530" y="3207616"/>
            <a:ext cx="9182922" cy="38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참조변수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s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가 참조하는 인스턴스가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Serializable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을 구현하는 클래스의 인스턴스이면 함께 직렬화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!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7AD72A-E259-49A6-BADF-652A3F8F9D56}"/>
              </a:ext>
            </a:extLst>
          </p:cNvPr>
          <p:cNvSpPr/>
          <p:nvPr/>
        </p:nvSpPr>
        <p:spPr>
          <a:xfrm>
            <a:off x="1193530" y="4196726"/>
            <a:ext cx="877210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class </a:t>
            </a:r>
            <a:r>
              <a:rPr lang="en-US" altLang="ko-KR" sz="1400" dirty="0" err="1">
                <a:latin typeface="Consolas" panose="020B0609020204030204" pitchFamily="49" charset="0"/>
              </a:rPr>
              <a:t>SBox</a:t>
            </a:r>
            <a:r>
              <a:rPr lang="en-US" altLang="ko-KR" sz="1400" dirty="0">
                <a:latin typeface="Consolas" panose="020B0609020204030204" pitchFamily="49" charset="0"/>
              </a:rPr>
              <a:t> implements </a:t>
            </a:r>
            <a:r>
              <a:rPr lang="en-US" altLang="ko-KR" sz="1400" dirty="0" err="1">
                <a:latin typeface="Consolas" panose="020B0609020204030204" pitchFamily="49" charset="0"/>
              </a:rPr>
              <a:t>java.io.Serializable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transient</a:t>
            </a:r>
            <a:r>
              <a:rPr lang="en-US" altLang="ko-KR" sz="1400" dirty="0">
                <a:latin typeface="Consolas" panose="020B0609020204030204" pitchFamily="49" charset="0"/>
              </a:rPr>
              <a:t> String s;    // </a:t>
            </a:r>
            <a:r>
              <a:rPr lang="ko-KR" altLang="en-US" sz="1400" dirty="0">
                <a:solidFill>
                  <a:srgbClr val="0070C0"/>
                </a:solidFill>
                <a:latin typeface="YDVYMjOStd12"/>
              </a:rPr>
              <a:t>이 참조변수가 참조하는 대상은 저장하지 않겠다는 선언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public </a:t>
            </a:r>
            <a:r>
              <a:rPr lang="en-US" altLang="ko-KR" sz="1400" dirty="0" err="1">
                <a:latin typeface="Consolas" panose="020B0609020204030204" pitchFamily="49" charset="0"/>
              </a:rPr>
              <a:t>SBox</a:t>
            </a:r>
            <a:r>
              <a:rPr lang="en-US" altLang="ko-KR" sz="1400" dirty="0">
                <a:latin typeface="Consolas" panose="020B0609020204030204" pitchFamily="49" charset="0"/>
              </a:rPr>
              <a:t>(String s) { </a:t>
            </a:r>
            <a:r>
              <a:rPr lang="en-US" altLang="ko-KR" sz="1400" dirty="0" err="1">
                <a:latin typeface="Consolas" panose="020B0609020204030204" pitchFamily="49" charset="0"/>
              </a:rPr>
              <a:t>this.s</a:t>
            </a:r>
            <a:r>
              <a:rPr lang="en-US" altLang="ko-KR" sz="1400" dirty="0">
                <a:latin typeface="Consolas" panose="020B0609020204030204" pitchFamily="49" charset="0"/>
              </a:rPr>
              <a:t> = s; 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public String get() { return s; 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19817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/>
              <a:t>Chapter 32</a:t>
            </a:r>
            <a:r>
              <a:rPr lang="ko-KR" altLang="en-US" sz="3400"/>
              <a:t>의 </a:t>
            </a:r>
            <a:r>
              <a:rPr lang="ko-KR" altLang="en-US" sz="3400" dirty="0"/>
              <a:t>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 </a:t>
            </a:r>
            <a:r>
              <a:rPr lang="ko-KR" altLang="en-US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스트림 모델의 소개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122D85-1141-4ED0-BDC5-59CE02B0088D}"/>
              </a:ext>
            </a:extLst>
          </p:cNvPr>
          <p:cNvSpPr/>
          <p:nvPr/>
        </p:nvSpPr>
        <p:spPr>
          <a:xfrm>
            <a:off x="1195936" y="1704995"/>
            <a:ext cx="9962149" cy="3256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프로그램의 상당 부분은 다음 대상의 입출력과 관련이 있다</a:t>
            </a:r>
            <a:r>
              <a:rPr lang="en-US" altLang="ko-KR" sz="1500" dirty="0">
                <a:latin typeface="Consolas" panose="020B0609020204030204" pitchFamily="49" charset="0"/>
              </a:rPr>
              <a:t>. </a:t>
            </a:r>
            <a:r>
              <a:rPr lang="ko-KR" altLang="en-US" sz="1500" dirty="0">
                <a:latin typeface="Consolas" panose="020B0609020204030204" pitchFamily="49" charset="0"/>
              </a:rPr>
              <a:t>그리고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이들에 대한 자바의 입출력 방식을 가리켜 </a:t>
            </a:r>
            <a:r>
              <a:rPr lang="en-US" altLang="ko-KR" sz="1500" dirty="0">
                <a:latin typeface="Consolas" panose="020B0609020204030204" pitchFamily="49" charset="0"/>
              </a:rPr>
              <a:t>I/O </a:t>
            </a:r>
            <a:r>
              <a:rPr lang="ko-KR" altLang="en-US" sz="1500" dirty="0">
                <a:latin typeface="Consolas" panose="020B0609020204030204" pitchFamily="49" charset="0"/>
              </a:rPr>
              <a:t>모델이라 한다</a:t>
            </a:r>
            <a:r>
              <a:rPr lang="en-US" altLang="ko-KR" sz="1500" dirty="0"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• </a:t>
            </a:r>
            <a:r>
              <a:rPr lang="ko-KR" altLang="en-US" sz="1500" dirty="0">
                <a:latin typeface="Consolas" panose="020B0609020204030204" pitchFamily="49" charset="0"/>
              </a:rPr>
              <a:t>파일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• </a:t>
            </a:r>
            <a:r>
              <a:rPr lang="ko-KR" altLang="en-US" sz="1500" dirty="0">
                <a:latin typeface="Consolas" panose="020B0609020204030204" pitchFamily="49" charset="0"/>
              </a:rPr>
              <a:t>키보드와 모니터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• </a:t>
            </a:r>
            <a:r>
              <a:rPr lang="ko-KR" altLang="en-US" sz="1500" dirty="0">
                <a:latin typeface="Consolas" panose="020B0609020204030204" pitchFamily="49" charset="0"/>
              </a:rPr>
              <a:t>그래픽카드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latin typeface="Consolas" panose="020B0609020204030204" pitchFamily="49" charset="0"/>
              </a:rPr>
              <a:t>사운드카드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• </a:t>
            </a:r>
            <a:r>
              <a:rPr lang="ko-KR" altLang="en-US" sz="1500" dirty="0">
                <a:latin typeface="Consolas" panose="020B0609020204030204" pitchFamily="49" charset="0"/>
              </a:rPr>
              <a:t>프린터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latin typeface="Consolas" panose="020B0609020204030204" pitchFamily="49" charset="0"/>
              </a:rPr>
              <a:t>팩스와 같은 출력장치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• </a:t>
            </a:r>
            <a:r>
              <a:rPr lang="ko-KR" altLang="en-US" sz="1500" dirty="0">
                <a:latin typeface="Consolas" panose="020B0609020204030204" pitchFamily="49" charset="0"/>
              </a:rPr>
              <a:t>인터넷으로 연결되어 있는 서버 또는 클라이언트</a:t>
            </a:r>
          </a:p>
        </p:txBody>
      </p:sp>
    </p:spTree>
    <p:extLst>
      <p:ext uri="{BB962C8B-B14F-4D97-AF65-F5344CB8AC3E}">
        <p14:creationId xmlns:p14="http://schemas.microsoft.com/office/powerpoint/2010/main" val="224656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 </a:t>
            </a:r>
            <a:r>
              <a:rPr lang="ko-KR" altLang="en-US" sz="2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모델과 스트림</a:t>
            </a:r>
            <a:r>
              <a:rPr lang="en-US" altLang="ko-KR" sz="2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(Stream)</a:t>
            </a:r>
            <a:r>
              <a:rPr lang="ko-KR" altLang="en-US" sz="2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이해</a:t>
            </a:r>
            <a:r>
              <a:rPr lang="en-US" altLang="ko-KR" sz="2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그리고 파일 대상의 입력 스트림 생성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78F1F5-3739-40A9-B9F7-F7C9CE6154B7}"/>
              </a:ext>
            </a:extLst>
          </p:cNvPr>
          <p:cNvSpPr/>
          <p:nvPr/>
        </p:nvSpPr>
        <p:spPr>
          <a:xfrm>
            <a:off x="1193531" y="1544673"/>
            <a:ext cx="98455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</a:t>
            </a:r>
            <a:r>
              <a:rPr lang="ko-KR" altLang="en-US" sz="1500" dirty="0">
                <a:latin typeface="Consolas" panose="020B0609020204030204" pitchFamily="49" charset="0"/>
              </a:rPr>
              <a:t>입력 스트림 </a:t>
            </a:r>
            <a:r>
              <a:rPr lang="en-US" altLang="ko-KR" sz="1500" dirty="0">
                <a:latin typeface="Consolas" panose="020B0609020204030204" pitchFamily="49" charset="0"/>
              </a:rPr>
              <a:t>(Input Stream): </a:t>
            </a:r>
            <a:r>
              <a:rPr lang="ko-KR" altLang="en-US" sz="1500" dirty="0">
                <a:latin typeface="Consolas" panose="020B0609020204030204" pitchFamily="49" charset="0"/>
              </a:rPr>
              <a:t>실행 중인 자바 프로그램으로 데이터를 읽어 들이는 스트림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</a:t>
            </a:r>
            <a:r>
              <a:rPr lang="ko-KR" altLang="en-US" sz="1500" dirty="0">
                <a:latin typeface="Consolas" panose="020B0609020204030204" pitchFamily="49" charset="0"/>
              </a:rPr>
              <a:t>출력 스트림 </a:t>
            </a:r>
            <a:r>
              <a:rPr lang="en-US" altLang="ko-KR" sz="1500" dirty="0">
                <a:latin typeface="Consolas" panose="020B0609020204030204" pitchFamily="49" charset="0"/>
              </a:rPr>
              <a:t>(Output Stream):</a:t>
            </a:r>
            <a:r>
              <a:rPr lang="ko-KR" altLang="en-US" sz="1500" dirty="0">
                <a:latin typeface="Consolas" panose="020B0609020204030204" pitchFamily="49" charset="0"/>
              </a:rPr>
              <a:t> 실행 중인 자바 프로그램으로부터 데이터를 내보내는 스트림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231A28-2606-4D6E-964E-3AB491793917}"/>
              </a:ext>
            </a:extLst>
          </p:cNvPr>
          <p:cNvSpPr/>
          <p:nvPr/>
        </p:nvSpPr>
        <p:spPr>
          <a:xfrm>
            <a:off x="1246539" y="2861318"/>
            <a:ext cx="9673252" cy="74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InputStream in = new FileInputStream("date.dat"); // </a:t>
            </a:r>
            <a:r>
              <a:rPr lang="ko-KR" altLang="en-US" sz="1500" dirty="0">
                <a:latin typeface="Consolas" panose="020B0609020204030204" pitchFamily="49" charset="0"/>
              </a:rPr>
              <a:t>입력 스트림 생성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int data = in.read(); // </a:t>
            </a:r>
            <a:r>
              <a:rPr lang="ko-KR" altLang="en-US" sz="1500" dirty="0">
                <a:latin typeface="Consolas" panose="020B0609020204030204" pitchFamily="49" charset="0"/>
              </a:rPr>
              <a:t>데이터 읽어 들임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C95D81-FD85-4C7B-AAD9-561A2B14168D}"/>
              </a:ext>
            </a:extLst>
          </p:cNvPr>
          <p:cNvSpPr/>
          <p:nvPr/>
        </p:nvSpPr>
        <p:spPr>
          <a:xfrm>
            <a:off x="1246539" y="4703369"/>
            <a:ext cx="9673252" cy="74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OutputStream out = new FileOutputStream("date.dat"); // </a:t>
            </a:r>
            <a:r>
              <a:rPr lang="ko-KR" altLang="en-US" sz="1500" dirty="0">
                <a:latin typeface="Consolas" panose="020B0609020204030204" pitchFamily="49" charset="0"/>
              </a:rPr>
              <a:t>출력 스트림 생성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out.write(7); // </a:t>
            </a:r>
            <a:r>
              <a:rPr lang="ko-KR" altLang="en-US" sz="1500" dirty="0">
                <a:latin typeface="Consolas" panose="020B0609020204030204" pitchFamily="49" charset="0"/>
              </a:rPr>
              <a:t>데이터 </a:t>
            </a:r>
            <a:r>
              <a:rPr lang="en-US" altLang="ko-KR" sz="1500" dirty="0">
                <a:latin typeface="Consolas" panose="020B0609020204030204" pitchFamily="49" charset="0"/>
              </a:rPr>
              <a:t>7</a:t>
            </a:r>
            <a:r>
              <a:rPr lang="ko-KR" altLang="en-US" sz="1500" dirty="0">
                <a:latin typeface="Consolas" panose="020B0609020204030204" pitchFamily="49" charset="0"/>
              </a:rPr>
              <a:t>을 파일에 전달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D56C8D4-5D81-41B0-8A48-E84BD96E9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446" y="3275319"/>
            <a:ext cx="3099249" cy="12783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8A5A034-24E2-44D6-906C-C6399C767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446" y="5052839"/>
            <a:ext cx="3099249" cy="118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0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 대상 입출력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스트림 생성의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26CD4FA-CCC0-40AC-AE3C-0FCF48328ACE}"/>
              </a:ext>
            </a:extLst>
          </p:cNvPr>
          <p:cNvSpPr/>
          <p:nvPr/>
        </p:nvSpPr>
        <p:spPr>
          <a:xfrm>
            <a:off x="1097279" y="1619504"/>
            <a:ext cx="9318930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Write7ToFile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throws IOException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OutputStream out = new FileOutputStream("data.dat");   // </a:t>
            </a:r>
            <a:r>
              <a:rPr lang="ko-KR" altLang="en-US" sz="1400" dirty="0">
                <a:latin typeface="Consolas" panose="020B0609020204030204" pitchFamily="49" charset="0"/>
              </a:rPr>
              <a:t>출력 스트림 생성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out.write(7);</a:t>
            </a:r>
            <a:r>
              <a:rPr lang="en-US" altLang="ko-KR" sz="1400" dirty="0">
                <a:latin typeface="Consolas" panose="020B0609020204030204" pitchFamily="49" charset="0"/>
              </a:rPr>
              <a:t>   // 7</a:t>
            </a:r>
            <a:r>
              <a:rPr lang="ko-KR" altLang="en-US" sz="1400" dirty="0">
                <a:latin typeface="Consolas" panose="020B0609020204030204" pitchFamily="49" charset="0"/>
              </a:rPr>
              <a:t>을 저장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out.close</a:t>
            </a:r>
            <a:r>
              <a:rPr lang="en-US" altLang="ko-KR" sz="1400" dirty="0">
                <a:latin typeface="Consolas" panose="020B0609020204030204" pitchFamily="49" charset="0"/>
              </a:rPr>
              <a:t>();   // </a:t>
            </a:r>
            <a:r>
              <a:rPr lang="ko-KR" altLang="en-US" sz="1400" dirty="0">
                <a:latin typeface="Consolas" panose="020B0609020204030204" pitchFamily="49" charset="0"/>
              </a:rPr>
              <a:t>스트림 종료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A544FC-0B8C-44E3-A62F-7311C3BCB183}"/>
              </a:ext>
            </a:extLst>
          </p:cNvPr>
          <p:cNvSpPr/>
          <p:nvPr/>
        </p:nvSpPr>
        <p:spPr>
          <a:xfrm>
            <a:off x="1097279" y="3833914"/>
            <a:ext cx="9318930" cy="2126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Read7FromFile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throws IOException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InputStream in = new FileInputStream("data.dat");   // </a:t>
            </a:r>
            <a:r>
              <a:rPr lang="ko-KR" altLang="en-US" sz="1400" dirty="0">
                <a:latin typeface="Consolas" panose="020B0609020204030204" pitchFamily="49" charset="0"/>
              </a:rPr>
              <a:t>입력 스트림 생성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dat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= in.read();</a:t>
            </a: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데이터 읽음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in.close</a:t>
            </a:r>
            <a:r>
              <a:rPr lang="en-US" altLang="ko-KR" sz="1400" dirty="0">
                <a:latin typeface="Consolas" panose="020B0609020204030204" pitchFamily="49" charset="0"/>
              </a:rPr>
              <a:t>();   // </a:t>
            </a:r>
            <a:r>
              <a:rPr lang="ko-KR" altLang="en-US" sz="1400" dirty="0">
                <a:latin typeface="Consolas" panose="020B0609020204030204" pitchFamily="49" charset="0"/>
              </a:rPr>
              <a:t>입력 스트림 종료</a:t>
            </a: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ts val="2000"/>
              </a:lnSpc>
            </a:pPr>
            <a:r>
              <a:rPr lang="nl-NL" altLang="ko-KR" sz="1400" dirty="0">
                <a:latin typeface="Consolas" panose="020B0609020204030204" pitchFamily="49" charset="0"/>
              </a:rPr>
              <a:t>      System.out.println(dat);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A128E5-2B44-41F9-9D1A-3EFE91338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744" y="4751074"/>
            <a:ext cx="28194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8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입출력 스트림 관련 코드의 개선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finally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기반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close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8D85E7-A9DA-4180-92D2-FD5EE6887A76}"/>
              </a:ext>
            </a:extLst>
          </p:cNvPr>
          <p:cNvSpPr/>
          <p:nvPr/>
        </p:nvSpPr>
        <p:spPr>
          <a:xfrm>
            <a:off x="1193531" y="1377075"/>
            <a:ext cx="748664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Write7ToFile2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throws IOException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OutputStream out = null;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try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out = new FileOutputStream("data.dat");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out.write(7);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finally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if(out != null)  // </a:t>
            </a:r>
            <a:r>
              <a:rPr lang="ko-KR" altLang="en-US" sz="1400" dirty="0">
                <a:latin typeface="Consolas" panose="020B0609020204030204" pitchFamily="49" charset="0"/>
              </a:rPr>
              <a:t>출력 스트림 생성 성공했다면</a:t>
            </a:r>
            <a:r>
              <a:rPr lang="en-US" altLang="ko-KR" sz="14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out.close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1C6734C-85CB-4F43-A64A-E9A4CDEBA85C}"/>
              </a:ext>
            </a:extLst>
          </p:cNvPr>
          <p:cNvSpPr/>
          <p:nvPr/>
        </p:nvSpPr>
        <p:spPr>
          <a:xfrm>
            <a:off x="4936852" y="3432460"/>
            <a:ext cx="644676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Read7FromFile2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throws IOException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InputStream in = null;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try{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in = new FileInputStream("data.dat");</a:t>
            </a:r>
          </a:p>
          <a:p>
            <a:r>
              <a:rPr lang="nl-NL" altLang="ko-KR" sz="1400" dirty="0">
                <a:latin typeface="Consolas" panose="020B0609020204030204" pitchFamily="49" charset="0"/>
              </a:rPr>
              <a:t>         int dat = in.read();</a:t>
            </a:r>
          </a:p>
          <a:p>
            <a:r>
              <a:rPr lang="nl-NL" altLang="ko-KR" sz="1400" dirty="0">
                <a:latin typeface="Consolas" panose="020B0609020204030204" pitchFamily="49" charset="0"/>
              </a:rPr>
              <a:t>         System.out.println(dat);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finally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if(in != null)  // </a:t>
            </a:r>
            <a:r>
              <a:rPr lang="ko-KR" altLang="en-US" sz="1400" dirty="0">
                <a:latin typeface="Consolas" panose="020B0609020204030204" pitchFamily="49" charset="0"/>
              </a:rPr>
              <a:t>입력 스트림 생성 성공했다면</a:t>
            </a:r>
            <a:r>
              <a:rPr lang="en-US" altLang="ko-KR" sz="14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in.close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62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입출력 스트림 관련 코드의 개선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try-with-resource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A17D89-82BA-4071-9C5E-5FA905E910A6}"/>
              </a:ext>
            </a:extLst>
          </p:cNvPr>
          <p:cNvSpPr/>
          <p:nvPr/>
        </p:nvSpPr>
        <p:spPr>
          <a:xfrm>
            <a:off x="1193531" y="1461777"/>
            <a:ext cx="6704765" cy="2765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Write7ToFile3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try(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OutputStream out = new FileOutputStream("data.dat")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out.write(7);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catch(IOException e)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e.printStackTrace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903A8A-0EE0-4C41-88B2-75C837042D2A}"/>
              </a:ext>
            </a:extLst>
          </p:cNvPr>
          <p:cNvSpPr/>
          <p:nvPr/>
        </p:nvSpPr>
        <p:spPr>
          <a:xfrm>
            <a:off x="4837043" y="2881541"/>
            <a:ext cx="6318637" cy="3034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Read7FromFile3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try(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InputStream in = new FileInputStream("data.dat")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100"/>
              </a:lnSpc>
            </a:pPr>
            <a:r>
              <a:rPr lang="nl-NL" altLang="ko-KR" sz="1400" dirty="0">
                <a:latin typeface="Consolas" panose="020B0609020204030204" pitchFamily="49" charset="0"/>
              </a:rPr>
              <a:t>         int dat = in.read();</a:t>
            </a:r>
          </a:p>
          <a:p>
            <a:pPr>
              <a:lnSpc>
                <a:spcPts val="2100"/>
              </a:lnSpc>
            </a:pPr>
            <a:r>
              <a:rPr lang="nl-NL" altLang="ko-KR" sz="1400" dirty="0">
                <a:latin typeface="Consolas" panose="020B0609020204030204" pitchFamily="49" charset="0"/>
              </a:rPr>
              <a:t>         System.out.println(dat);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catch(IOException e)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e.printStackTrace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73520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바이트 단위 입출 및 출력 스트림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DBF710-9F45-45B0-9384-7F8BA267DB2F}"/>
              </a:ext>
            </a:extLst>
          </p:cNvPr>
          <p:cNvSpPr/>
          <p:nvPr/>
        </p:nvSpPr>
        <p:spPr>
          <a:xfrm>
            <a:off x="1298712" y="1329762"/>
            <a:ext cx="8574157" cy="4925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Scanner </a:t>
            </a:r>
            <a:r>
              <a:rPr lang="en-US" altLang="ko-KR" sz="1300" dirty="0" err="1">
                <a:latin typeface="Consolas" panose="020B0609020204030204" pitchFamily="49" charset="0"/>
              </a:rPr>
              <a:t>sc</a:t>
            </a:r>
            <a:r>
              <a:rPr lang="en-US" altLang="ko-KR" sz="1300" dirty="0">
                <a:latin typeface="Consolas" panose="020B0609020204030204" pitchFamily="49" charset="0"/>
              </a:rPr>
              <a:t> = new Scanner(System.in);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System.out.print("</a:t>
            </a:r>
            <a:r>
              <a:rPr lang="ko-KR" altLang="en-US" sz="1300" dirty="0">
                <a:latin typeface="Consolas" panose="020B0609020204030204" pitchFamily="49" charset="0"/>
              </a:rPr>
              <a:t>대상 파일</a:t>
            </a:r>
            <a:r>
              <a:rPr lang="en-US" altLang="ko-KR" sz="1300" dirty="0">
                <a:latin typeface="Consolas" panose="020B0609020204030204" pitchFamily="49" charset="0"/>
              </a:rPr>
              <a:t>: ");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String src = </a:t>
            </a:r>
            <a:r>
              <a:rPr lang="en-US" altLang="ko-KR" sz="1300" dirty="0" err="1">
                <a:latin typeface="Consolas" panose="020B0609020204030204" pitchFamily="49" charset="0"/>
              </a:rPr>
              <a:t>sc.nextLine</a:t>
            </a:r>
            <a:r>
              <a:rPr lang="en-US" altLang="ko-KR" sz="1300" dirty="0">
                <a:latin typeface="Consolas" panose="020B0609020204030204" pitchFamily="49" charset="0"/>
              </a:rPr>
              <a:t>();   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System.out.print("</a:t>
            </a:r>
            <a:r>
              <a:rPr lang="ko-KR" altLang="en-US" sz="1300" dirty="0">
                <a:latin typeface="Consolas" panose="020B0609020204030204" pitchFamily="49" charset="0"/>
              </a:rPr>
              <a:t>사본 이름</a:t>
            </a:r>
            <a:r>
              <a:rPr lang="en-US" altLang="ko-KR" sz="1300" dirty="0">
                <a:latin typeface="Consolas" panose="020B0609020204030204" pitchFamily="49" charset="0"/>
              </a:rPr>
              <a:t>: ");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String dst = </a:t>
            </a:r>
            <a:r>
              <a:rPr lang="en-US" altLang="ko-KR" sz="1300" dirty="0" err="1">
                <a:latin typeface="Consolas" panose="020B0609020204030204" pitchFamily="49" charset="0"/>
              </a:rPr>
              <a:t>sc.nextLine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try(InputStream in = new FileInputStream(src) 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 OutputStream out = new FileOutputStream(dst))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int data;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while(true)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data = in.read(); // </a:t>
            </a:r>
            <a:r>
              <a:rPr lang="ko-KR" altLang="en-US" sz="1300" dirty="0">
                <a:latin typeface="Consolas" panose="020B0609020204030204" pitchFamily="49" charset="0"/>
              </a:rPr>
              <a:t>파일로부터 </a:t>
            </a:r>
            <a:r>
              <a:rPr lang="en-US" altLang="ko-KR" sz="1300" dirty="0">
                <a:latin typeface="Consolas" panose="020B0609020204030204" pitchFamily="49" charset="0"/>
              </a:rPr>
              <a:t>1 </a:t>
            </a:r>
            <a:r>
              <a:rPr lang="ko-KR" altLang="en-US" sz="1300" dirty="0">
                <a:latin typeface="Consolas" panose="020B0609020204030204" pitchFamily="49" charset="0"/>
              </a:rPr>
              <a:t>바이트를 읽는다</a:t>
            </a:r>
            <a:r>
              <a:rPr lang="en-US" altLang="ko-KR" sz="13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if(data == -1) // </a:t>
            </a:r>
            <a:r>
              <a:rPr lang="ko-KR" altLang="en-US" sz="1300" dirty="0">
                <a:latin typeface="Consolas" panose="020B0609020204030204" pitchFamily="49" charset="0"/>
              </a:rPr>
              <a:t>더 이상 읽어 들일 데이터가 없다면</a:t>
            </a:r>
            <a:r>
              <a:rPr lang="en-US" altLang="ko-KR" sz="13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   break;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out.write(data); // </a:t>
            </a:r>
            <a:r>
              <a:rPr lang="ko-KR" altLang="en-US" sz="1300" dirty="0">
                <a:latin typeface="Consolas" panose="020B0609020204030204" pitchFamily="49" charset="0"/>
              </a:rPr>
              <a:t>파일에 </a:t>
            </a:r>
            <a:r>
              <a:rPr lang="en-US" altLang="ko-KR" sz="1300" dirty="0">
                <a:latin typeface="Consolas" panose="020B0609020204030204" pitchFamily="49" charset="0"/>
              </a:rPr>
              <a:t>1</a:t>
            </a:r>
            <a:r>
              <a:rPr lang="ko-KR" altLang="en-US" sz="1300" dirty="0">
                <a:latin typeface="Consolas" panose="020B0609020204030204" pitchFamily="49" charset="0"/>
              </a:rPr>
              <a:t>바이트를 쓴다</a:t>
            </a:r>
            <a:r>
              <a:rPr lang="en-US" altLang="ko-KR" sz="13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catch(IOException e)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e.printStackTrace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38B71A-F405-4E4C-806E-D0B3BE0E1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011" y="4739930"/>
            <a:ext cx="2971800" cy="12477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3FCD2B1-4A39-48A7-9CE0-CBE1430EA75E}"/>
              </a:ext>
            </a:extLst>
          </p:cNvPr>
          <p:cNvSpPr/>
          <p:nvPr/>
        </p:nvSpPr>
        <p:spPr>
          <a:xfrm>
            <a:off x="7011587" y="2111940"/>
            <a:ext cx="3945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바이트</a:t>
            </a:r>
            <a:r>
              <a:rPr lang="en-US" altLang="ko-KR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단위 파일 복사 프로그램</a:t>
            </a:r>
            <a:r>
              <a:rPr lang="en-US" altLang="ko-KR" dirty="0">
                <a:solidFill>
                  <a:srgbClr val="002060"/>
                </a:solidFill>
                <a:latin typeface="Consolas" panose="020B0609020204030204" pitchFamily="49" charset="0"/>
              </a:rPr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724044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12148</TotalTime>
  <Words>2891</Words>
  <Application>Microsoft Office PowerPoint</Application>
  <PresentationFormat>와이드스크린</PresentationFormat>
  <Paragraphs>426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YDVYMjOStd12</vt:lpstr>
      <vt:lpstr>YDVYMjOStd125</vt:lpstr>
      <vt:lpstr>YDVYMjOStd23</vt:lpstr>
      <vt:lpstr>맑은 고딕</vt:lpstr>
      <vt:lpstr>Calibri</vt:lpstr>
      <vt:lpstr>Calibri Light</vt:lpstr>
      <vt:lpstr>Consolas</vt:lpstr>
      <vt:lpstr>추억</vt:lpstr>
      <vt:lpstr> 열혈 Java 프로그래밍</vt:lpstr>
      <vt:lpstr>32-1. I/O 스트림에 대한 이해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32-2. 필터 스트림의 이해와 활용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32-3. 문자 스트림의           이해와 활용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32-4. IO 스트림 기반의                         인스턴스 저장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윤성우</cp:lastModifiedBy>
  <cp:revision>3451</cp:revision>
  <dcterms:created xsi:type="dcterms:W3CDTF">2017-07-09T08:11:09Z</dcterms:created>
  <dcterms:modified xsi:type="dcterms:W3CDTF">2017-11-23T06:33:05Z</dcterms:modified>
</cp:coreProperties>
</file>