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2"/>
  </p:notesMasterIdLst>
  <p:sldIdLst>
    <p:sldId id="256" r:id="rId5"/>
    <p:sldId id="263" r:id="rId6"/>
    <p:sldId id="258" r:id="rId7"/>
    <p:sldId id="259" r:id="rId8"/>
    <p:sldId id="260" r:id="rId9"/>
    <p:sldId id="262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6" r:id="rId21"/>
    <p:sldId id="275" r:id="rId22"/>
    <p:sldId id="277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86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8" r:id="rId45"/>
    <p:sldId id="310" r:id="rId46"/>
    <p:sldId id="311" r:id="rId47"/>
    <p:sldId id="309" r:id="rId48"/>
    <p:sldId id="308" r:id="rId49"/>
    <p:sldId id="307" r:id="rId50"/>
    <p:sldId id="306" r:id="rId51"/>
    <p:sldId id="305" r:id="rId52"/>
    <p:sldId id="304" r:id="rId53"/>
    <p:sldId id="303" r:id="rId54"/>
    <p:sldId id="299" r:id="rId55"/>
    <p:sldId id="312" r:id="rId56"/>
    <p:sldId id="313" r:id="rId57"/>
    <p:sldId id="315" r:id="rId58"/>
    <p:sldId id="316" r:id="rId59"/>
    <p:sldId id="318" r:id="rId60"/>
    <p:sldId id="321" r:id="rId61"/>
    <p:sldId id="319" r:id="rId62"/>
    <p:sldId id="320" r:id="rId63"/>
    <p:sldId id="323" r:id="rId64"/>
    <p:sldId id="324" r:id="rId65"/>
    <p:sldId id="325" r:id="rId66"/>
    <p:sldId id="317" r:id="rId67"/>
    <p:sldId id="326" r:id="rId68"/>
    <p:sldId id="327" r:id="rId69"/>
    <p:sldId id="329" r:id="rId70"/>
    <p:sldId id="330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83276" autoAdjust="0"/>
  </p:normalViewPr>
  <p:slideViewPr>
    <p:cSldViewPr snapToGrid="0">
      <p:cViewPr>
        <p:scale>
          <a:sx n="66" d="100"/>
          <a:sy n="66" d="100"/>
        </p:scale>
        <p:origin x="48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9AC7A-85EF-4573-91CE-0F02C71BD4E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CE030-F9F3-4127-B135-CD56E5D1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0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1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TCP : FTP,</a:t>
            </a:r>
            <a:r>
              <a:rPr lang="en-US" altLang="ko-KR" baseline="0" dirty="0"/>
              <a:t> Telnet, Http, SMTP, POP, IMAP </a:t>
            </a:r>
            <a:r>
              <a:rPr lang="ko-KR" altLang="en-US" baseline="0" dirty="0"/>
              <a:t>등</a:t>
            </a:r>
            <a:endParaRPr lang="en-US" altLang="ko-KR" baseline="0" dirty="0"/>
          </a:p>
          <a:p>
            <a:r>
              <a:rPr lang="en-US" altLang="ko-KR" baseline="0" dirty="0"/>
              <a:t>UDP : SNMP, DNS, TFTP NFC, NETBIOS, </a:t>
            </a:r>
            <a:r>
              <a:rPr lang="ko-KR" altLang="en-US" baseline="0" dirty="0"/>
              <a:t>인터넷 게임</a:t>
            </a:r>
            <a:r>
              <a:rPr lang="en-US" altLang="ko-KR" baseline="0" dirty="0"/>
              <a:t>/</a:t>
            </a:r>
            <a:r>
              <a:rPr lang="ko-KR" altLang="en-US" baseline="0" dirty="0"/>
              <a:t>방송</a:t>
            </a:r>
            <a:r>
              <a:rPr lang="en-US" altLang="ko-KR" baseline="0" dirty="0"/>
              <a:t>/</a:t>
            </a:r>
            <a:r>
              <a:rPr lang="ko-KR" altLang="en-US" baseline="0" dirty="0"/>
              <a:t>증권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1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RIP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최초의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프로토콜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거리 벡터 알고리즘 활용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- 30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주기로 전체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정보 갱신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변화 업데이트 시 많은 시간 소요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라우팅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루프 발생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37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 중에서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시작하는 네트워크는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클래스라고 생각하면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호스트 주소가 가질 수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(2^24) - 2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(-2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이유는 모두가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주소로 사용하고 모두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인경우엔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주소로 사용하기 때문입니다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송신 호스트가 전송한 데이터가 네트워크에 연결된 모든 호스트에 전송되는 방식을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47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브로드캐스팅은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송신 호스트가 전송한 데이터가 네트워크에 연결된 모든 호스트에 전송되는 방식을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8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3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54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7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0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https://hyoje420.tistory.com/32</a:t>
            </a:r>
          </a:p>
          <a:p>
            <a:endParaRPr lang="en-US" altLang="ko-KR" dirty="0"/>
          </a:p>
          <a:p>
            <a:r>
              <a:rPr lang="ko-KR" altLang="en-US" dirty="0" err="1"/>
              <a:t>서브넷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1"/>
            <a:r>
              <a:rPr lang="ko-KR" altLang="en-US" dirty="0"/>
              <a:t>네트워크 주소 중복을 방지하고자 나타난 개념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6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9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0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4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9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계층마다 헤더를 붙여서 캡슐화를 진행</a:t>
            </a:r>
            <a:r>
              <a:rPr lang="en-US" altLang="ko-KR" dirty="0"/>
              <a:t>(=</a:t>
            </a:r>
            <a:r>
              <a:rPr lang="ko-KR" altLang="en-US" dirty="0"/>
              <a:t>각 계층마다 정보를 붙여나감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수신측에서는</a:t>
            </a:r>
            <a:r>
              <a:rPr lang="ko-KR" altLang="en-US" dirty="0"/>
              <a:t> 하나씩 </a:t>
            </a:r>
            <a:r>
              <a:rPr lang="ko-KR" altLang="en-US" dirty="0" err="1"/>
              <a:t>디캡슐레이션</a:t>
            </a:r>
            <a:r>
              <a:rPr lang="en-US" altLang="ko-KR" dirty="0"/>
              <a:t>(</a:t>
            </a:r>
            <a:r>
              <a:rPr lang="ko-KR" altLang="en-US" dirty="0"/>
              <a:t>각 계층에 필요한 정보들을 하나씩 떼어나감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CE030-F9F3-4127-B135-CD56E5D1FBD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7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8C%A8%ED%82%B7_%EA%B5%90%ED%99%9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0FCD6-F14C-4713-BAC0-3FB097CF6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</a:t>
            </a:r>
            <a:r>
              <a:rPr lang="en-US" altLang="ko-KR" dirty="0"/>
              <a:t>SW</a:t>
            </a:r>
            <a:r>
              <a:rPr lang="ko-KR" altLang="en-US" dirty="0"/>
              <a:t>기초기술활용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FD19D0-76AD-4A57-B41F-97F87A3A4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386645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949909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운영체제란</a:t>
            </a:r>
            <a:r>
              <a:rPr lang="en-US" altLang="ko-KR" sz="1700" dirty="0"/>
              <a:t>? </a:t>
            </a:r>
            <a:r>
              <a:rPr lang="ko-KR" altLang="en-US" sz="1700" dirty="0">
                <a:highlight>
                  <a:srgbClr val="FFFF00"/>
                </a:highlight>
              </a:rPr>
              <a:t>사용자로 하여금 컴퓨터의 하드웨어를 보다 쉽게 사용할 수 있도록</a:t>
            </a:r>
            <a:r>
              <a:rPr lang="ko-KR" altLang="en-US" sz="1700" dirty="0"/>
              <a:t> 인터페이스를 제공해 주는 소프트웨어이다</a:t>
            </a:r>
            <a:r>
              <a:rPr lang="en-US" altLang="ko-KR" sz="1700" dirty="0"/>
              <a:t>. </a:t>
            </a:r>
            <a:r>
              <a:rPr lang="ko-KR" altLang="en-US" sz="1700" dirty="0"/>
              <a:t>즉</a:t>
            </a:r>
            <a:r>
              <a:rPr lang="en-US" altLang="ko-KR" sz="1700" dirty="0"/>
              <a:t>, </a:t>
            </a:r>
            <a:r>
              <a:rPr lang="ko-KR" altLang="en-US" sz="1700" dirty="0"/>
              <a:t>운영체제는 사용자의 편의성을 위한 인터페이스인 동시에 </a:t>
            </a:r>
            <a:r>
              <a:rPr lang="ko-KR" altLang="en-US" sz="1700" dirty="0">
                <a:highlight>
                  <a:srgbClr val="FFFF00"/>
                </a:highlight>
              </a:rPr>
              <a:t>다양한 자원을 관리하는 자원 관리자</a:t>
            </a:r>
            <a:r>
              <a:rPr lang="ko-KR" altLang="en-US" sz="1700" dirty="0"/>
              <a:t>이다</a:t>
            </a:r>
            <a:r>
              <a:rPr lang="en-US" altLang="ko-KR" sz="1700" dirty="0"/>
              <a:t>.</a:t>
            </a:r>
          </a:p>
          <a:p>
            <a:pPr lvl="1"/>
            <a:r>
              <a:rPr lang="ko-KR" altLang="en-US" sz="1700" dirty="0"/>
              <a:t>인터페이스</a:t>
            </a:r>
            <a:r>
              <a:rPr lang="en-US" altLang="ko-KR" sz="1700" dirty="0"/>
              <a:t>?</a:t>
            </a:r>
          </a:p>
          <a:p>
            <a:pPr lvl="2"/>
            <a:r>
              <a:rPr lang="ko-KR" altLang="en-US" sz="1700" dirty="0"/>
              <a:t>중간자 혹은 규칙</a:t>
            </a:r>
            <a:endParaRPr lang="en-US" altLang="ko-KR" sz="1700" dirty="0"/>
          </a:p>
          <a:p>
            <a:pPr lvl="2"/>
            <a:r>
              <a:rPr lang="ko-KR" altLang="en-US" sz="1700" dirty="0"/>
              <a:t>정보를 교환하는 방법</a:t>
            </a:r>
            <a:endParaRPr lang="en-US" altLang="ko-KR" sz="1700" dirty="0"/>
          </a:p>
        </p:txBody>
      </p:sp>
      <p:pic>
        <p:nvPicPr>
          <p:cNvPr id="1026" name="Picture 2" descr="운영 체제 - 위키백과, 우리 모두의 백과사전">
            <a:extLst>
              <a:ext uri="{FF2B5EF4-FFF2-40B4-BE49-F238E27FC236}">
                <a16:creationId xmlns:a16="http://schemas.microsoft.com/office/drawing/2014/main" id="{47AE25AA-BAAF-43F7-8BA2-D6BC4AEFE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0050" y="805583"/>
            <a:ext cx="3149163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2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1FA1F9-A25C-48FB-9BC2-B8F3591B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latinLnBrk="0"/>
            <a:r>
              <a:rPr lang="ko-KR" altLang="en-US" sz="3600" dirty="0"/>
              <a:t>운영체제 기초 활용하기</a:t>
            </a:r>
            <a:endParaRPr lang="en-US" altLang="ko-KR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19F43D-4888-4A18-9953-9AD00B4C9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447287"/>
            <a:ext cx="6282919" cy="32042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3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운영체제는 통상적으로 </a:t>
            </a:r>
            <a:r>
              <a:rPr lang="en-US" altLang="ko-KR" dirty="0"/>
              <a:t>OS(Operating System)</a:t>
            </a:r>
            <a:r>
              <a:rPr lang="ko-KR" altLang="en-US" dirty="0"/>
              <a:t>라고 불린다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PC 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OS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리눅스와 </a:t>
            </a:r>
            <a:r>
              <a:rPr lang="en-US" altLang="ko-KR" dirty="0"/>
              <a:t>OS X</a:t>
            </a:r>
            <a:r>
              <a:rPr lang="ko-KR" altLang="en-US" dirty="0"/>
              <a:t>는 둘 다 유닉스라는 운영체제에서 파생되었음</a:t>
            </a:r>
            <a:endParaRPr lang="en-US" altLang="ko-KR" dirty="0"/>
          </a:p>
          <a:p>
            <a:r>
              <a:rPr lang="ko-KR" altLang="en-US" dirty="0"/>
              <a:t>대표적인 모바일 운영체제</a:t>
            </a:r>
            <a:endParaRPr lang="en-US" altLang="ko-KR" dirty="0"/>
          </a:p>
          <a:p>
            <a:pPr lvl="1"/>
            <a:r>
              <a:rPr lang="ko-KR" altLang="en-US" dirty="0"/>
              <a:t>안드로이드</a:t>
            </a:r>
            <a:r>
              <a:rPr lang="en-US" altLang="ko-KR" dirty="0"/>
              <a:t>, iOS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290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848636-40A5-4B89-A429-4F06FB07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75171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0385C-8E0F-41F3-BD48-13FD3F66D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윈도우 계열 운영체제의 특징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유료이다</a:t>
            </a:r>
            <a:r>
              <a:rPr lang="en-US" altLang="ko-KR" dirty="0"/>
              <a:t>.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마이크로소프트사만이 수정 및 배포 가능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고객 지원이 체계적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원드라이브라는 클라우드 저장소 사용 가능</a:t>
            </a:r>
            <a:endParaRPr lang="en-US" altLang="ko-KR"/>
          </a:p>
          <a:p>
            <a:pPr lvl="1">
              <a:lnSpc>
                <a:spcPct val="110000"/>
              </a:lnSpc>
            </a:pPr>
            <a:r>
              <a:rPr lang="ko-KR" altLang="en-US" dirty="0"/>
              <a:t>문제점 발생시 시간이 걸리고</a:t>
            </a:r>
            <a:r>
              <a:rPr lang="en-US" altLang="ko-KR" dirty="0"/>
              <a:t>, </a:t>
            </a:r>
            <a:r>
              <a:rPr lang="ko-KR" altLang="en-US" dirty="0"/>
              <a:t>유닉스 계열의 운영체제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)</a:t>
            </a:r>
            <a:r>
              <a:rPr lang="ko-KR" altLang="en-US" dirty="0"/>
              <a:t>에 비하여 보안에 취약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598AE-79B3-4F6C-A7A8-248FF4FBE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747040"/>
            <a:ext cx="4960442" cy="277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6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06557E-AE9C-4966-BC7D-E19EDCFE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0" y="804520"/>
            <a:ext cx="4724355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379A2-7B25-4443-96DB-A61CDB20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43997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/>
              <a:t>리눅스 계열 운영체제의 특징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무료이다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유닉스에서 파생된 운영체제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en-US" altLang="ko-KR" sz="1100" dirty="0"/>
              <a:t>1991</a:t>
            </a:r>
            <a:r>
              <a:rPr lang="ko-KR" altLang="en-US" sz="1100" dirty="0"/>
              <a:t>년 </a:t>
            </a:r>
            <a:r>
              <a:rPr lang="ko-KR" altLang="en-US" sz="1100" dirty="0" err="1"/>
              <a:t>리누즈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토발즈가</a:t>
            </a:r>
            <a:r>
              <a:rPr lang="ko-KR" altLang="en-US" sz="1100" dirty="0"/>
              <a:t> </a:t>
            </a:r>
            <a:r>
              <a:rPr lang="en-US" altLang="ko-KR" sz="1100" dirty="0"/>
              <a:t>Free Software </a:t>
            </a:r>
            <a:r>
              <a:rPr lang="ko-KR" altLang="en-US" sz="1100" dirty="0"/>
              <a:t>정책 하에서 만든 운영 체제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소스가 </a:t>
            </a:r>
            <a:r>
              <a:rPr lang="ko-KR" altLang="en-US" sz="1100" dirty="0" err="1"/>
              <a:t>오픈되어</a:t>
            </a:r>
            <a:r>
              <a:rPr lang="ko-KR" altLang="en-US" sz="1100" dirty="0"/>
              <a:t> 있고</a:t>
            </a:r>
            <a:r>
              <a:rPr lang="en-US" altLang="ko-KR" sz="1100" dirty="0"/>
              <a:t>, </a:t>
            </a:r>
            <a:r>
              <a:rPr lang="ko-KR" altLang="en-US" sz="1100" dirty="0"/>
              <a:t>자유롭게 </a:t>
            </a:r>
            <a:r>
              <a:rPr lang="ko-KR" altLang="en-US" sz="1100" dirty="0" err="1"/>
              <a:t>재배포</a:t>
            </a:r>
            <a:r>
              <a:rPr lang="ko-KR" altLang="en-US" sz="1100" dirty="0"/>
              <a:t> 가능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원하는 대로의 실행</a:t>
            </a:r>
            <a:r>
              <a:rPr lang="en-US" altLang="ko-KR" sz="1100" dirty="0"/>
              <a:t>, </a:t>
            </a:r>
            <a:r>
              <a:rPr lang="ko-KR" altLang="en-US" sz="1100" dirty="0"/>
              <a:t>무료나 유료로 복제물 </a:t>
            </a:r>
            <a:r>
              <a:rPr lang="ko-KR" altLang="en-US" sz="1100" dirty="0" err="1"/>
              <a:t>재배포</a:t>
            </a:r>
            <a:r>
              <a:rPr lang="en-US" altLang="ko-KR" sz="1100" dirty="0"/>
              <a:t>, </a:t>
            </a:r>
            <a:r>
              <a:rPr lang="ko-KR" altLang="en-US" sz="1100" dirty="0"/>
              <a:t>필요에 따른 개작 등 가능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오픈 소스이므로 수많은 개발자들에 의해 매우 많은 </a:t>
            </a:r>
            <a:r>
              <a:rPr lang="ko-KR" altLang="en-US" sz="1100" dirty="0" err="1"/>
              <a:t>파생작들이</a:t>
            </a:r>
            <a:r>
              <a:rPr lang="ko-KR" altLang="en-US" sz="1100" dirty="0"/>
              <a:t> 존재</a:t>
            </a:r>
            <a:endParaRPr lang="en-US" altLang="ko-KR" sz="1100" dirty="0"/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Ubuntu(</a:t>
            </a:r>
            <a:r>
              <a:rPr lang="ko-KR" altLang="en-US" sz="1100" dirty="0"/>
              <a:t>우분투</a:t>
            </a:r>
            <a:r>
              <a:rPr lang="en-US" altLang="ko-KR" sz="1100" dirty="0"/>
              <a:t>), Cent OS, Red Hat, Fedora </a:t>
            </a:r>
            <a:r>
              <a:rPr lang="ko-KR" altLang="en-US" sz="1100" dirty="0"/>
              <a:t>등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업데이트는 빠르지만 다수의 개인이 업데이트하는 형태이므로 윈도우에 비하여 비체계적</a:t>
            </a:r>
            <a:endParaRPr lang="en-US" altLang="ko-KR" sz="1100" dirty="0"/>
          </a:p>
          <a:p>
            <a:pPr>
              <a:lnSpc>
                <a:spcPct val="110000"/>
              </a:lnSpc>
            </a:pPr>
            <a:endParaRPr lang="ko-KR" altLang="en-US" sz="1100" dirty="0"/>
          </a:p>
        </p:txBody>
      </p:sp>
      <p:pic>
        <p:nvPicPr>
          <p:cNvPr id="3074" name="Picture 2" descr="WEBDIR :: 리눅스 ls - 파일리스팅">
            <a:extLst>
              <a:ext uri="{FF2B5EF4-FFF2-40B4-BE49-F238E27FC236}">
                <a16:creationId xmlns:a16="http://schemas.microsoft.com/office/drawing/2014/main" id="{33F30277-B84E-4026-B3E6-6424B747A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6351" y="1547514"/>
            <a:ext cx="5650305" cy="324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CA21B3-3110-49CC-B928-EADA0714CC82}"/>
              </a:ext>
            </a:extLst>
          </p:cNvPr>
          <p:cNvSpPr txBox="1"/>
          <p:nvPr/>
        </p:nvSpPr>
        <p:spPr>
          <a:xfrm>
            <a:off x="6259139" y="4798158"/>
            <a:ext cx="6103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리눅스계열은</a:t>
            </a:r>
            <a:r>
              <a:rPr lang="ko-KR" altLang="en-US" dirty="0"/>
              <a:t> </a:t>
            </a:r>
            <a:r>
              <a:rPr lang="en-US" altLang="ko-KR" dirty="0"/>
              <a:t>CLI(Command Line Interface)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 까만 화면에 흰색 명령어들을 이용하여 사용한다</a:t>
            </a:r>
            <a:r>
              <a:rPr lang="en-US" altLang="ko-KR" dirty="0"/>
              <a:t>.(GUI</a:t>
            </a:r>
            <a:r>
              <a:rPr lang="ko-KR" altLang="en-US" dirty="0"/>
              <a:t>로도 사용은 가능하나 개선점이 많음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47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57058-FEE9-491A-86DA-30E552C6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3C3A5-B126-40FC-87E3-1053E08F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6"/>
            <a:ext cx="4475580" cy="453856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100" dirty="0"/>
              <a:t>매킨토시 운영체제 </a:t>
            </a:r>
            <a:r>
              <a:rPr lang="en-US" altLang="ko-KR" sz="1100" dirty="0"/>
              <a:t>OS X(</a:t>
            </a:r>
            <a:r>
              <a:rPr lang="ko-KR" altLang="en-US" sz="1100" dirty="0"/>
              <a:t>애플계열</a:t>
            </a:r>
            <a:r>
              <a:rPr lang="en-US" altLang="ko-KR" sz="1100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운영체제만 따로 팔지 않는다</a:t>
            </a:r>
            <a:r>
              <a:rPr lang="en-US" altLang="ko-KR" sz="1100" dirty="0"/>
              <a:t>. </a:t>
            </a:r>
            <a:r>
              <a:rPr lang="ko-KR" altLang="en-US" sz="1100" dirty="0"/>
              <a:t>즉</a:t>
            </a:r>
            <a:r>
              <a:rPr lang="en-US" altLang="ko-KR" sz="1100" dirty="0"/>
              <a:t>, </a:t>
            </a:r>
            <a:r>
              <a:rPr lang="ko-KR" altLang="en-US" sz="1100" dirty="0"/>
              <a:t>맥을 사야 해당 운영체제를 볼 수 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애플사의 제품군에서만 사용이 가능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리눅스와 더불어 유닉스 계열 운영체제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최초의 상용 </a:t>
            </a:r>
            <a:r>
              <a:rPr lang="en-US" altLang="ko-KR" sz="1100" dirty="0"/>
              <a:t>GUI </a:t>
            </a:r>
            <a:r>
              <a:rPr lang="ko-KR" altLang="en-US" sz="1100" dirty="0"/>
              <a:t>운영체제</a:t>
            </a:r>
            <a:r>
              <a:rPr lang="en-US" altLang="ko-KR" sz="1100" dirty="0"/>
              <a:t>(Graphic User Interface)</a:t>
            </a:r>
          </a:p>
          <a:p>
            <a:pPr lvl="1">
              <a:lnSpc>
                <a:spcPct val="110000"/>
              </a:lnSpc>
            </a:pPr>
            <a:r>
              <a:rPr lang="ko-KR" altLang="en-US" sz="1100" dirty="0"/>
              <a:t>그래픽 관련 업무 종사자들이 주로 사용하였으나 최근에는 개발자용 노트북으로 각광받고 있음</a:t>
            </a:r>
            <a:endParaRPr lang="en-US" altLang="ko-KR" sz="900" dirty="0"/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익숙해지면 편하다고는 하나</a:t>
            </a:r>
            <a:r>
              <a:rPr lang="en-US" altLang="ko-KR" sz="1100" dirty="0"/>
              <a:t>, </a:t>
            </a:r>
            <a:r>
              <a:rPr lang="ko-KR" altLang="en-US" sz="1100" dirty="0"/>
              <a:t>기본적인 한글 입력</a:t>
            </a:r>
            <a:r>
              <a:rPr lang="en-US" altLang="ko-KR" sz="1100" dirty="0"/>
              <a:t>, </a:t>
            </a:r>
            <a:r>
              <a:rPr lang="ko-KR" altLang="en-US" sz="1100" dirty="0"/>
              <a:t>한영키의 부재 등으로 인하여 윈도우사용자의 경우에는 적응에 시간이 많이 필요한 편이다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 err="1"/>
              <a:t>유닉스로부터</a:t>
            </a:r>
            <a:r>
              <a:rPr lang="ko-KR" altLang="en-US" sz="1100" dirty="0"/>
              <a:t> 파생되어서 개발환경 구축에 필요한</a:t>
            </a:r>
            <a:r>
              <a:rPr lang="en-US" altLang="ko-KR" sz="1100" dirty="0"/>
              <a:t>SW</a:t>
            </a:r>
            <a:r>
              <a:rPr lang="ko-KR" altLang="en-US" sz="1100" dirty="0"/>
              <a:t>설치를 단 몇 줄의 명령어들로 끝낼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윈도우의경우에는 해당하는 파일들의 설치 파일을 다 클릭해서 설치해줘야 한다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다른 운영체제로는 </a:t>
            </a:r>
            <a:r>
              <a:rPr lang="en-US" altLang="ko-KR" sz="1100" dirty="0"/>
              <a:t>iOS </a:t>
            </a:r>
            <a:r>
              <a:rPr lang="ko-KR" altLang="en-US" sz="1100" dirty="0"/>
              <a:t>개발이 불가능하다</a:t>
            </a:r>
            <a:r>
              <a:rPr lang="en-US" altLang="ko-KR" sz="11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100" dirty="0"/>
              <a:t>기기와 </a:t>
            </a:r>
            <a:r>
              <a:rPr lang="en-US" altLang="ko-KR" sz="1100" dirty="0"/>
              <a:t>OS</a:t>
            </a:r>
            <a:r>
              <a:rPr lang="ko-KR" altLang="en-US" sz="1100" dirty="0"/>
              <a:t>를 한 회사에서 제작하므로 최적화가 잘 되어 있어 속도면에서 우수하다</a:t>
            </a:r>
            <a:r>
              <a:rPr lang="en-US" altLang="ko-KR" sz="1100" dirty="0"/>
              <a:t>.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100" dirty="0"/>
          </a:p>
        </p:txBody>
      </p:sp>
      <p:pic>
        <p:nvPicPr>
          <p:cNvPr id="4098" name="Picture 2" descr="맥 OS X 레퍼드 - 위키백과, 우리 모두의 백과사전">
            <a:extLst>
              <a:ext uri="{FF2B5EF4-FFF2-40B4-BE49-F238E27FC236}">
                <a16:creationId xmlns:a16="http://schemas.microsoft.com/office/drawing/2014/main" id="{5C9B9B9E-07F6-4E99-B579-EE8E38D6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257" y="2332353"/>
            <a:ext cx="4777596" cy="29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A090-72CC-4DD6-A762-0ED351C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250C-E6F2-4B88-9F56-D3B14684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기본 명령어</a:t>
            </a:r>
            <a:endParaRPr lang="en-US" altLang="ko-KR" dirty="0"/>
          </a:p>
          <a:p>
            <a:pPr lvl="1"/>
            <a:r>
              <a:rPr lang="ko-KR" altLang="en-US" dirty="0"/>
              <a:t>직접 수행한 것들을 캡처해서 남겨놓기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44570-5035-40DB-A77D-4B3216BB8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7"/>
          <a:stretch/>
        </p:blipFill>
        <p:spPr>
          <a:xfrm>
            <a:off x="1659513" y="2950447"/>
            <a:ext cx="4772459" cy="2515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AA3E50-7769-4B1B-A0CB-9781D7173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72" y="804519"/>
            <a:ext cx="5760028" cy="1856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C24179-9FD4-45DF-A8A7-56AAED9867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89" r="46910"/>
          <a:stretch/>
        </p:blipFill>
        <p:spPr>
          <a:xfrm>
            <a:off x="6711022" y="3521947"/>
            <a:ext cx="4646242" cy="3302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7CAA63-706A-4583-BEEC-70E2E2D25A73}"/>
              </a:ext>
            </a:extLst>
          </p:cNvPr>
          <p:cNvSpPr txBox="1"/>
          <p:nvPr/>
        </p:nvSpPr>
        <p:spPr>
          <a:xfrm>
            <a:off x="6711022" y="3152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892894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54D5B-9715-494D-A949-690458DA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8158-18DB-4EA3-B5ED-4EA7988A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 </a:t>
            </a:r>
            <a:r>
              <a:rPr lang="ko-KR" altLang="en-US" dirty="0"/>
              <a:t>기본 명령어</a:t>
            </a:r>
            <a:r>
              <a:rPr lang="en-US" altLang="ko-KR" dirty="0"/>
              <a:t>(ping, ipconfig)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Packet Internet Groper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의 약어이며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컴퓨터 네트워크 상태를 점검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Barun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BarunGothic"/>
              </a:rPr>
              <a:t>진단하는 명령</a:t>
            </a:r>
            <a:endParaRPr lang="en-US" altLang="ko-KR" b="0" i="0" dirty="0">
              <a:solidFill>
                <a:srgbClr val="000000"/>
              </a:solidFill>
              <a:effectLst/>
              <a:latin typeface="NanumBarunGothic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127.0.0.1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ping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을 보냄 </a:t>
            </a:r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= </a:t>
            </a:r>
            <a:r>
              <a:rPr lang="ko-KR" altLang="en-US" dirty="0">
                <a:solidFill>
                  <a:srgbClr val="000000"/>
                </a:solidFill>
                <a:latin typeface="NanumBarunGothic"/>
              </a:rPr>
              <a:t>자기 자신에게 보냄</a:t>
            </a:r>
            <a:endParaRPr lang="en-US" altLang="ko-KR" dirty="0">
              <a:solidFill>
                <a:srgbClr val="000000"/>
              </a:solidFill>
              <a:latin typeface="NanumBarunGothic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NanumBarunGothic"/>
              </a:rPr>
              <a:t>ipconfig</a:t>
            </a:r>
          </a:p>
          <a:p>
            <a:pPr marL="914400" lvl="2" indent="0">
              <a:buNone/>
            </a:pPr>
            <a:endParaRPr lang="en-US" altLang="ko-KR" dirty="0">
              <a:solidFill>
                <a:srgbClr val="000000"/>
              </a:solidFill>
              <a:latin typeface="NanumBarun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A148F-86A3-4884-A8ED-34878E3C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64" y="3875723"/>
            <a:ext cx="4191000" cy="175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369C7D-57D6-4798-9092-741467CD6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832" y="2898075"/>
            <a:ext cx="3381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5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A090-72CC-4DD6-A762-0ED351CF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250C-E6F2-4B88-9F56-D3B14684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작업우선순위 조정해보고</a:t>
            </a:r>
            <a:r>
              <a:rPr lang="en-US" altLang="ko-KR" dirty="0"/>
              <a:t>, </a:t>
            </a:r>
            <a:r>
              <a:rPr lang="ko-KR" altLang="en-US" dirty="0"/>
              <a:t>해당하는 과정을 캡처해서 정리하기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564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345061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현실 세계에서 수집한 값이나 수치</a:t>
            </a:r>
            <a:endParaRPr lang="en-US" altLang="ko-KR" dirty="0"/>
          </a:p>
          <a:p>
            <a:pPr lvl="2"/>
            <a:r>
              <a:rPr lang="ko-KR" altLang="en-US" dirty="0"/>
              <a:t>질적 데이터 </a:t>
            </a:r>
            <a:r>
              <a:rPr lang="en-US" altLang="ko-KR" dirty="0"/>
              <a:t>: </a:t>
            </a:r>
            <a:r>
              <a:rPr lang="ko-KR" altLang="en-US" b="1" dirty="0"/>
              <a:t>취미</a:t>
            </a:r>
            <a:r>
              <a:rPr lang="en-US" altLang="ko-KR" b="1" dirty="0"/>
              <a:t>, </a:t>
            </a:r>
            <a:r>
              <a:rPr lang="ko-KR" altLang="en-US" b="1" dirty="0"/>
              <a:t>특기 </a:t>
            </a:r>
            <a:r>
              <a:rPr lang="ko-KR" altLang="en-US" dirty="0"/>
              <a:t>등과 같이</a:t>
            </a:r>
            <a:r>
              <a:rPr lang="ko-KR" altLang="en-US" b="1" dirty="0"/>
              <a:t> 수치로 나타낼 수</a:t>
            </a:r>
            <a:r>
              <a:rPr lang="ko-KR" altLang="en-US" b="1" u="sng" dirty="0"/>
              <a:t> 없는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2"/>
            <a:r>
              <a:rPr lang="ko-KR" altLang="en-US" dirty="0"/>
              <a:t>양적 데이터 </a:t>
            </a:r>
            <a:r>
              <a:rPr lang="en-US" altLang="ko-KR" dirty="0"/>
              <a:t>: </a:t>
            </a:r>
            <a:r>
              <a:rPr lang="ko-KR" altLang="en-US" b="1" dirty="0"/>
              <a:t>온도</a:t>
            </a:r>
            <a:r>
              <a:rPr lang="en-US" altLang="ko-KR" b="1" dirty="0"/>
              <a:t>, </a:t>
            </a:r>
            <a:r>
              <a:rPr lang="ko-KR" altLang="en-US" b="1" dirty="0"/>
              <a:t>키 </a:t>
            </a:r>
            <a:r>
              <a:rPr lang="ko-KR" altLang="en-US" dirty="0"/>
              <a:t>등과 같이 </a:t>
            </a:r>
            <a:r>
              <a:rPr lang="ko-KR" altLang="en-US" b="1" dirty="0"/>
              <a:t>수치로 나타낼 수 </a:t>
            </a:r>
            <a:r>
              <a:rPr lang="ko-KR" altLang="en-US" b="1" u="sng" dirty="0"/>
              <a:t>있는</a:t>
            </a:r>
            <a:r>
              <a:rPr lang="ko-KR" altLang="en-US" b="1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필요에 따라 데이터를 </a:t>
            </a:r>
            <a:r>
              <a:rPr lang="ko-KR" altLang="en-US" b="1" dirty="0">
                <a:highlight>
                  <a:srgbClr val="FFFF00"/>
                </a:highlight>
              </a:rPr>
              <a:t>의미 있게</a:t>
            </a:r>
            <a:r>
              <a:rPr lang="ko-KR" altLang="en-US" dirty="0"/>
              <a:t> 사용할 수 있도록 처리한 결과물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vs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2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설악산의 높이를 측정한 값 </a:t>
            </a:r>
            <a:r>
              <a:rPr lang="en-US" altLang="ko-KR" dirty="0"/>
              <a:t>=&gt; </a:t>
            </a:r>
            <a:r>
              <a:rPr lang="ko-KR" altLang="en-US" dirty="0"/>
              <a:t>가공되지 않은 상태</a:t>
            </a:r>
            <a:endParaRPr lang="en-US" altLang="ko-KR" dirty="0"/>
          </a:p>
          <a:p>
            <a:pPr lvl="2"/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설악산을 소개하기 위해 여행 안내 책자에 실린 설악산의 높이 </a:t>
            </a:r>
            <a:r>
              <a:rPr lang="en-US" altLang="ko-KR" dirty="0"/>
              <a:t>=&gt; </a:t>
            </a:r>
            <a:r>
              <a:rPr lang="ko-KR" altLang="en-US" dirty="0"/>
              <a:t>데이터를 처리하여 얻은 결과물</a:t>
            </a:r>
            <a:endParaRPr lang="en-US" altLang="ko-KR" dirty="0"/>
          </a:p>
          <a:p>
            <a:pPr lvl="2"/>
            <a:r>
              <a:rPr lang="ko-KR" altLang="en-US" dirty="0"/>
              <a:t>수집된 데이터를 효율적으로 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8647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5A576-6309-486C-A5FB-2E1C7A28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D3354-022A-46F9-85D4-64D28721D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개발환경 구축하기</a:t>
            </a:r>
            <a:endParaRPr lang="en-US" altLang="ko-KR" dirty="0"/>
          </a:p>
          <a:p>
            <a:r>
              <a:rPr lang="ko-KR" altLang="en-US" dirty="0"/>
              <a:t>운영체제 기초활용하기</a:t>
            </a:r>
            <a:endParaRPr lang="en-US" altLang="ko-KR" dirty="0"/>
          </a:p>
          <a:p>
            <a:r>
              <a:rPr lang="ko-KR" altLang="en-US" dirty="0"/>
              <a:t>데이터베이스 기초활용하기</a:t>
            </a:r>
            <a:endParaRPr lang="en-US" altLang="ko-KR" dirty="0"/>
          </a:p>
          <a:p>
            <a:r>
              <a:rPr lang="ko-KR" altLang="en-US" dirty="0"/>
              <a:t>네트워크 기초활용하기</a:t>
            </a:r>
          </a:p>
        </p:txBody>
      </p:sp>
    </p:spTree>
    <p:extLst>
      <p:ext uri="{BB962C8B-B14F-4D97-AF65-F5344CB8AC3E}">
        <p14:creationId xmlns:p14="http://schemas.microsoft.com/office/powerpoint/2010/main" val="329691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A491-18DA-4677-B89C-ED6519D8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2EE3E-FC75-4F24-A5D3-3EF02240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238599" cy="3450613"/>
          </a:xfrm>
        </p:spPr>
        <p:txBody>
          <a:bodyPr/>
          <a:lstStyle/>
          <a:p>
            <a:r>
              <a:rPr lang="ko-KR" altLang="en-US" dirty="0"/>
              <a:t>데이터베이스의 필요성</a:t>
            </a:r>
            <a:endParaRPr lang="en-US" altLang="ko-KR" dirty="0"/>
          </a:p>
          <a:p>
            <a:pPr lvl="1"/>
            <a:r>
              <a:rPr lang="ko-KR" altLang="en-US" dirty="0"/>
              <a:t>엑셀 파일에서 사전 평가 점수를 관리하다가</a:t>
            </a:r>
            <a:r>
              <a:rPr lang="en-US" altLang="ko-KR" dirty="0"/>
              <a:t>, </a:t>
            </a:r>
            <a:r>
              <a:rPr lang="ko-KR" altLang="en-US" dirty="0"/>
              <a:t>워드 파일에 새로운 인원을 추가하고 영어타자 기록도 관리할 경우</a:t>
            </a:r>
            <a:endParaRPr lang="en-US" altLang="ko-KR" dirty="0"/>
          </a:p>
          <a:p>
            <a:pPr lvl="2"/>
            <a:r>
              <a:rPr lang="ko-KR" altLang="en-US" dirty="0"/>
              <a:t>일관되게 워드 파일을 계속 사용하면 괜찮겠지만</a:t>
            </a:r>
            <a:r>
              <a:rPr lang="en-US" altLang="ko-KR" dirty="0"/>
              <a:t>, </a:t>
            </a:r>
            <a:r>
              <a:rPr lang="ko-KR" altLang="en-US" dirty="0"/>
              <a:t>만약에 추후에 데이터 변동이 있을 때 엑셀 파일을 수정하게 된다면</a:t>
            </a:r>
            <a:r>
              <a:rPr lang="en-US" altLang="ko-KR" dirty="0"/>
              <a:t>?</a:t>
            </a:r>
            <a:r>
              <a:rPr lang="ko-KR" altLang="en-US" dirty="0"/>
              <a:t> 동일한 데이터가 중복되어 저장되고</a:t>
            </a:r>
            <a:r>
              <a:rPr lang="en-US" altLang="ko-KR" dirty="0"/>
              <a:t>, </a:t>
            </a:r>
            <a:r>
              <a:rPr lang="ko-KR" altLang="en-US" dirty="0"/>
              <a:t>데이터 파일마다 데이터가 달라져서 일관성이 유지 되지 않음</a:t>
            </a:r>
            <a:endParaRPr lang="en-US" altLang="ko-KR" dirty="0"/>
          </a:p>
          <a:p>
            <a:pPr lvl="1"/>
            <a:r>
              <a:rPr lang="ko-KR" altLang="en-US" dirty="0"/>
              <a:t>데이터를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관리하기 </a:t>
            </a:r>
            <a:r>
              <a:rPr lang="ko-KR" altLang="en-US" dirty="0">
                <a:highlight>
                  <a:srgbClr val="FFFF00"/>
                </a:highlight>
              </a:rPr>
              <a:t>위해서는 데이터를 한 곳에 모아서 관리해야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수집된 데이터를 이와 같이 </a:t>
            </a:r>
            <a:r>
              <a:rPr lang="en-US" altLang="ko-KR" dirty="0"/>
              <a:t>‘</a:t>
            </a:r>
            <a:r>
              <a:rPr lang="ko-KR" altLang="en-US" dirty="0"/>
              <a:t>효율적으로</a:t>
            </a:r>
            <a:r>
              <a:rPr lang="en-US" altLang="ko-KR" dirty="0"/>
              <a:t>’ </a:t>
            </a:r>
            <a:r>
              <a:rPr lang="ko-KR" altLang="en-US" dirty="0"/>
              <a:t>저장하는 것이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데이터베이스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395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EF36E-323A-4433-8C70-A6CF8BCC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F8DB7-2731-46B8-B881-F189BF17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4262286" cy="328199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데이터베이스 관리 시스템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DataBase</a:t>
            </a:r>
            <a:r>
              <a:rPr lang="en-US" altLang="ko-KR" sz="1400" dirty="0"/>
              <a:t> Management System)</a:t>
            </a:r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다수의 사용자들이 데이터베이스 내의 데이터에 접근하여 관리할 수 있도록 해주는 </a:t>
            </a:r>
            <a:r>
              <a:rPr lang="en-US" altLang="ko-KR" sz="1400" dirty="0"/>
              <a:t>SW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/>
              <a:t>DBMS</a:t>
            </a:r>
            <a:r>
              <a:rPr lang="ko-KR" altLang="en-US" sz="1400" dirty="0"/>
              <a:t>라고 약칭하여 부름</a:t>
            </a:r>
            <a:endParaRPr lang="en-US" altLang="ko-KR" sz="1400" dirty="0"/>
          </a:p>
          <a:p>
            <a:pPr lvl="1">
              <a:lnSpc>
                <a:spcPct val="110000"/>
              </a:lnSpc>
            </a:pPr>
            <a:r>
              <a:rPr lang="ko-KR" altLang="en-US" sz="1400" dirty="0"/>
              <a:t>가장 대표적인 </a:t>
            </a:r>
            <a:r>
              <a:rPr lang="en-US" altLang="ko-KR" sz="1400" dirty="0"/>
              <a:t>DBMS</a:t>
            </a:r>
            <a:r>
              <a:rPr lang="ko-KR" altLang="en-US" sz="1400" dirty="0"/>
              <a:t>는 관계형 데이터베이스 관리시스템</a:t>
            </a:r>
            <a:r>
              <a:rPr lang="en-US" altLang="ko-KR" sz="1400" dirty="0"/>
              <a:t>(RDBMS: Relational Database Management System)</a:t>
            </a:r>
          </a:p>
          <a:p>
            <a:pPr lvl="2">
              <a:lnSpc>
                <a:spcPct val="110000"/>
              </a:lnSpc>
            </a:pPr>
            <a:r>
              <a:rPr lang="ko-KR" altLang="en-US" sz="1400" dirty="0"/>
              <a:t>데이터베이스를 </a:t>
            </a:r>
            <a:r>
              <a:rPr lang="ko-KR" altLang="en-US" sz="1400" dirty="0">
                <a:highlight>
                  <a:srgbClr val="FFFF00"/>
                </a:highlight>
              </a:rPr>
              <a:t>테이블 형태로 구성</a:t>
            </a:r>
            <a:r>
              <a:rPr lang="ko-KR" altLang="en-US" sz="1400" dirty="0"/>
              <a:t>하여 이해하기 쉬움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SQL(Structured Query Language) </a:t>
            </a:r>
            <a:r>
              <a:rPr lang="ko-KR" altLang="en-US" sz="1400" dirty="0"/>
              <a:t>언어를 사용하여 데이터 조작을 쉽게 할 수 있음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2C39A-31E5-4C5C-B222-AAA293C0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57" y="3013160"/>
            <a:ext cx="4777596" cy="1624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69114-3F2C-46D8-BD9A-B62BDE461BA9}"/>
              </a:ext>
            </a:extLst>
          </p:cNvPr>
          <p:cNvSpPr txBox="1"/>
          <p:nvPr/>
        </p:nvSpPr>
        <p:spPr>
          <a:xfrm>
            <a:off x="6294775" y="463754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RDBMS </a:t>
            </a:r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36399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FBC3-DF9B-46E5-9B55-FC7723AE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A6E8-DBD0-4126-BC63-C7794C03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대표적인 </a:t>
            </a:r>
            <a:r>
              <a:rPr lang="en-US" altLang="ko-KR" dirty="0"/>
              <a:t>RDBMS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en-US" altLang="ko-KR" dirty="0"/>
              <a:t>Oracle</a:t>
            </a:r>
          </a:p>
          <a:p>
            <a:pPr lvl="2"/>
            <a:r>
              <a:rPr lang="ko-KR" altLang="en-US" dirty="0"/>
              <a:t>가장 대표적인 상용 </a:t>
            </a:r>
            <a:r>
              <a:rPr lang="en-US" altLang="ko-KR" dirty="0"/>
              <a:t>DBMS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학습용으로 사용할 수 있는 무료버전이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Microsoft SQL Server(=MS-SQL)</a:t>
            </a:r>
          </a:p>
          <a:p>
            <a:pPr lvl="2"/>
            <a:r>
              <a:rPr lang="ko-KR" altLang="en-US" dirty="0"/>
              <a:t>마이크로소프트사에서 개발한 </a:t>
            </a:r>
            <a:r>
              <a:rPr lang="en-US" altLang="ko-KR" dirty="0"/>
              <a:t>RDBMS</a:t>
            </a:r>
            <a:r>
              <a:rPr lang="ko-KR" altLang="en-US" dirty="0"/>
              <a:t>이고 </a:t>
            </a:r>
            <a:r>
              <a:rPr lang="en-US" altLang="ko-KR" dirty="0"/>
              <a:t>C#</a:t>
            </a:r>
            <a:r>
              <a:rPr lang="ko-KR" altLang="en-US" dirty="0"/>
              <a:t>과 가장 호환이 잘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점점 점유율이 올라가고 있는 추세이다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MySQL</a:t>
            </a:r>
          </a:p>
          <a:p>
            <a:pPr lvl="2"/>
            <a:r>
              <a:rPr lang="ko-KR" altLang="en-US" dirty="0"/>
              <a:t>대표적인 무료 </a:t>
            </a:r>
            <a:r>
              <a:rPr lang="en-US" altLang="ko-KR" dirty="0"/>
              <a:t>DBMS</a:t>
            </a:r>
            <a:r>
              <a:rPr lang="ko-KR" altLang="en-US" dirty="0"/>
              <a:t>이고 오라클에서 인수하였다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그외</a:t>
            </a:r>
            <a:endParaRPr lang="en-US" altLang="ko-KR" dirty="0"/>
          </a:p>
          <a:p>
            <a:pPr lvl="2"/>
            <a:r>
              <a:rPr lang="en-US" altLang="ko-KR" dirty="0" err="1"/>
              <a:t>Tibero</a:t>
            </a:r>
            <a:r>
              <a:rPr lang="en-US" altLang="ko-KR" dirty="0"/>
              <a:t>(Oracle </a:t>
            </a:r>
            <a:r>
              <a:rPr lang="ko-KR" altLang="en-US" dirty="0"/>
              <a:t>베이스의 국산 </a:t>
            </a:r>
            <a:r>
              <a:rPr lang="en-US" altLang="ko-KR" dirty="0"/>
              <a:t>DB), Maria DB(MySQL</a:t>
            </a:r>
            <a:r>
              <a:rPr lang="ko-KR" altLang="en-US" dirty="0"/>
              <a:t>에서 파생된 </a:t>
            </a:r>
            <a:r>
              <a:rPr lang="en-US" altLang="ko-KR" dirty="0"/>
              <a:t>DB)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01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7C4C-E8E5-4E93-84DE-E065C021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7CB7-3568-4864-A161-B458CB3D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현실 세계의 개체와 개체들간의 관계를 이용해 개념적 구조로 표현하는 방법을 통하여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그려낸 다이어그램</a:t>
            </a:r>
            <a:endParaRPr lang="en-US" altLang="ko-KR" dirty="0"/>
          </a:p>
          <a:p>
            <a:pPr lvl="1"/>
            <a:r>
              <a:rPr lang="ko-KR" altLang="en-US" dirty="0"/>
              <a:t>개체</a:t>
            </a:r>
            <a:r>
              <a:rPr lang="en-US" altLang="ko-KR" dirty="0"/>
              <a:t>(Entity, </a:t>
            </a:r>
            <a:r>
              <a:rPr lang="ko-KR" altLang="en-US" dirty="0" err="1"/>
              <a:t>엔티티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고유한 이름과 하나 이상의 속성을 가짐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b="1" u="sng" dirty="0"/>
              <a:t>학생</a:t>
            </a:r>
            <a:r>
              <a:rPr lang="en-US" altLang="ko-KR" b="1" u="sng" dirty="0"/>
              <a:t>(</a:t>
            </a:r>
            <a:r>
              <a:rPr lang="ko-KR" altLang="en-US" b="1" u="sng" dirty="0"/>
              <a:t>개체</a:t>
            </a:r>
            <a:r>
              <a:rPr lang="en-US" altLang="ko-KR" b="1" u="sng" dirty="0"/>
              <a:t>)</a:t>
            </a:r>
            <a:r>
              <a:rPr lang="en-US" altLang="ko-KR" dirty="0"/>
              <a:t> 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사각형으로 표기하며</a:t>
            </a:r>
            <a:r>
              <a:rPr lang="en-US" altLang="ko-KR" dirty="0"/>
              <a:t>, </a:t>
            </a:r>
            <a:r>
              <a:rPr lang="ko-KR" altLang="en-US" dirty="0"/>
              <a:t>가능한 대문자에 단수형으로 표기한다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870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2"/>
            <a:r>
              <a:rPr lang="ko-KR" altLang="en-US" dirty="0"/>
              <a:t>개체가 가지고 있는 요소 또는 성질</a:t>
            </a:r>
            <a:r>
              <a:rPr lang="en-US" altLang="ko-KR" dirty="0"/>
              <a:t>(</a:t>
            </a:r>
            <a:r>
              <a:rPr lang="ko-KR" altLang="en-US" dirty="0"/>
              <a:t>개체가 가지는 고유한 특성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의미상 더 이상 분리되지 않는 최소의 데이터 단위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dirty="0"/>
              <a:t>개체</a:t>
            </a:r>
            <a:r>
              <a:rPr lang="en-US" altLang="ko-KR" dirty="0"/>
              <a:t>) : </a:t>
            </a:r>
            <a:r>
              <a:rPr lang="ko-KR" altLang="en-US" b="1" u="sng" dirty="0"/>
              <a:t>이름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학번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학과</a:t>
            </a:r>
            <a:r>
              <a:rPr lang="en-US" altLang="ko-KR" b="1" u="sng" dirty="0"/>
              <a:t>(</a:t>
            </a:r>
            <a:r>
              <a:rPr lang="ko-KR" altLang="en-US" b="1" u="sng" dirty="0"/>
              <a:t>속성</a:t>
            </a:r>
            <a:r>
              <a:rPr lang="en-US" altLang="ko-KR" b="1" u="sng" dirty="0"/>
              <a:t>)</a:t>
            </a:r>
          </a:p>
          <a:p>
            <a:pPr lvl="2"/>
            <a:r>
              <a:rPr lang="ko-KR" altLang="en-US" dirty="0"/>
              <a:t>동그라미</a:t>
            </a:r>
            <a:r>
              <a:rPr lang="en-US" altLang="ko-KR" dirty="0"/>
              <a:t>(Chen Model)</a:t>
            </a:r>
            <a:r>
              <a:rPr lang="ko-KR" altLang="en-US" dirty="0"/>
              <a:t> 혹은 표 형태</a:t>
            </a:r>
            <a:r>
              <a:rPr lang="en-US" altLang="ko-KR" dirty="0"/>
              <a:t>(Crow’s Foot Model)</a:t>
            </a:r>
            <a:r>
              <a:rPr lang="ko-KR" altLang="en-US" dirty="0"/>
              <a:t>로 표기</a:t>
            </a:r>
            <a:endParaRPr lang="en-US" altLang="ko-KR" dirty="0"/>
          </a:p>
          <a:p>
            <a:pPr lvl="2"/>
            <a:r>
              <a:rPr lang="ko-KR" altLang="en-US" dirty="0" err="1"/>
              <a:t>관계형</a:t>
            </a:r>
            <a:r>
              <a:rPr lang="ko-KR" altLang="en-US" dirty="0"/>
              <a:t> 데이터 베이스 활용에서는 </a:t>
            </a:r>
            <a:r>
              <a:rPr lang="en-US" altLang="ko-KR" dirty="0"/>
              <a:t>Crow’s Foot Model</a:t>
            </a:r>
            <a:r>
              <a:rPr lang="ko-KR" altLang="en-US" dirty="0"/>
              <a:t>이 편하다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속성명은</a:t>
            </a:r>
            <a:r>
              <a:rPr lang="ko-KR" altLang="en-US" dirty="0"/>
              <a:t> 단수형으로 명명하고 개체와 동일한 이름은 쓰지 않는다</a:t>
            </a:r>
            <a:r>
              <a:rPr lang="en-US" altLang="ko-KR" dirty="0"/>
              <a:t>.(</a:t>
            </a:r>
            <a:r>
              <a:rPr lang="ko-KR" altLang="en-US" dirty="0"/>
              <a:t>학생 개체에 학생 속성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속성이 필수 사항</a:t>
            </a:r>
            <a:r>
              <a:rPr lang="en-US" altLang="ko-KR" dirty="0"/>
              <a:t>(Not Null)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필수 사항이 아닌지</a:t>
            </a:r>
            <a:r>
              <a:rPr lang="en-US" altLang="ko-KR" dirty="0"/>
              <a:t>(Null) </a:t>
            </a:r>
            <a:r>
              <a:rPr lang="ko-KR" altLang="en-US" dirty="0"/>
              <a:t>고려하여 작성한다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10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E-R</a:t>
            </a:r>
            <a:r>
              <a:rPr lang="ko-KR" altLang="en-US" dirty="0"/>
              <a:t>다이어그램</a:t>
            </a:r>
            <a:r>
              <a:rPr lang="en-US" altLang="ko-KR" dirty="0"/>
              <a:t>(E-R: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</a:t>
            </a:r>
            <a:r>
              <a:rPr lang="en-US" altLang="ko-KR" dirty="0"/>
              <a:t>, Entity-Relation)</a:t>
            </a:r>
          </a:p>
          <a:p>
            <a:pPr lvl="1"/>
            <a:r>
              <a:rPr lang="en-US" altLang="ko-KR" dirty="0"/>
              <a:t>E-R </a:t>
            </a:r>
            <a:r>
              <a:rPr lang="ko-KR" altLang="en-US" dirty="0"/>
              <a:t>다이어그램 표기 예시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45360" y="494792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6" name="타원 5"/>
          <p:cNvSpPr/>
          <p:nvPr/>
        </p:nvSpPr>
        <p:spPr>
          <a:xfrm>
            <a:off x="721360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661920" y="334772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타원 7"/>
          <p:cNvSpPr/>
          <p:nvPr/>
        </p:nvSpPr>
        <p:spPr>
          <a:xfrm>
            <a:off x="4612640" y="34391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cxnSp>
        <p:nvCxnSpPr>
          <p:cNvPr id="10" name="직선 연결선 9"/>
          <p:cNvCxnSpPr>
            <a:stCxn id="6" idx="4"/>
          </p:cNvCxnSpPr>
          <p:nvPr/>
        </p:nvCxnSpPr>
        <p:spPr>
          <a:xfrm>
            <a:off x="1524000" y="402844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4"/>
          </p:cNvCxnSpPr>
          <p:nvPr/>
        </p:nvCxnSpPr>
        <p:spPr>
          <a:xfrm flipH="1">
            <a:off x="3210560" y="402844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4003040" y="4099560"/>
            <a:ext cx="1137920" cy="848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99482" y="558621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Chen Model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55962" y="5637014"/>
            <a:ext cx="21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Crow’s Foot Model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37188"/>
              </p:ext>
            </p:extLst>
          </p:nvPr>
        </p:nvGraphicFramePr>
        <p:xfrm>
          <a:off x="7712135" y="388366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단일 값 속성</a:t>
            </a:r>
            <a:r>
              <a:rPr lang="en-US" altLang="ko-KR" dirty="0"/>
              <a:t>(Single-Value Attribute)</a:t>
            </a:r>
          </a:p>
          <a:p>
            <a:pPr lvl="2"/>
            <a:r>
              <a:rPr lang="ko-KR" altLang="en-US" dirty="0"/>
              <a:t>하나의 속성에 하나의 값이 들어가는 속성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학생 개체의 이름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9759" y="4704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509760" y="5171440"/>
            <a:ext cx="17576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582160" y="54965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6" name="타원 15"/>
          <p:cNvSpPr/>
          <p:nvPr/>
        </p:nvSpPr>
        <p:spPr>
          <a:xfrm>
            <a:off x="305816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98720" y="3896360"/>
            <a:ext cx="16052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9" name="직선 연결선 18"/>
          <p:cNvCxnSpPr>
            <a:stCxn id="16" idx="4"/>
          </p:cNvCxnSpPr>
          <p:nvPr/>
        </p:nvCxnSpPr>
        <p:spPr>
          <a:xfrm>
            <a:off x="3860800" y="4577080"/>
            <a:ext cx="875482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7" idx="4"/>
          </p:cNvCxnSpPr>
          <p:nvPr/>
        </p:nvCxnSpPr>
        <p:spPr>
          <a:xfrm flipH="1">
            <a:off x="5547360" y="4577080"/>
            <a:ext cx="254000" cy="91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8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복합 속성</a:t>
            </a:r>
            <a:endParaRPr lang="en-US" altLang="ko-KR" dirty="0"/>
          </a:p>
          <a:p>
            <a:pPr lvl="2"/>
            <a:r>
              <a:rPr lang="ko-KR" altLang="en-US" dirty="0"/>
              <a:t>두 개 이상의 속성으로 구성되는 속성</a:t>
            </a:r>
            <a:endParaRPr lang="en-US" altLang="ko-KR" dirty="0"/>
          </a:p>
          <a:p>
            <a:pPr lvl="2"/>
            <a:r>
              <a:rPr lang="ko-KR" altLang="en-US" dirty="0"/>
              <a:t>각각의 속성은 그 자체로도 독립적인 의미가 있음</a:t>
            </a:r>
            <a:r>
              <a:rPr lang="en-US" altLang="ko-KR" dirty="0"/>
              <a:t>(= </a:t>
            </a:r>
            <a:r>
              <a:rPr lang="ko-KR" altLang="en-US" dirty="0"/>
              <a:t>주소 속성 자체로도 독립적인 </a:t>
            </a:r>
            <a:r>
              <a:rPr lang="ko-KR" altLang="en-US" dirty="0" err="1"/>
              <a:t>의미있음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3332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162800" y="411734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</a:t>
            </a:r>
          </a:p>
        </p:txBody>
      </p:sp>
      <p:cxnSp>
        <p:nvCxnSpPr>
          <p:cNvPr id="20" name="직선 연결선 19"/>
          <p:cNvCxnSpPr>
            <a:stCxn id="14" idx="6"/>
            <a:endCxn id="19" idx="2"/>
          </p:cNvCxnSpPr>
          <p:nvPr/>
        </p:nvCxnSpPr>
        <p:spPr>
          <a:xfrm flipV="1">
            <a:off x="6278880" y="4333240"/>
            <a:ext cx="883920" cy="215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233920" y="4660900"/>
            <a:ext cx="113792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</a:t>
            </a:r>
          </a:p>
        </p:txBody>
      </p:sp>
      <p:sp>
        <p:nvSpPr>
          <p:cNvPr id="22" name="타원 21"/>
          <p:cNvSpPr/>
          <p:nvPr/>
        </p:nvSpPr>
        <p:spPr>
          <a:xfrm>
            <a:off x="7233920" y="5215890"/>
            <a:ext cx="1249680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도로명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14" idx="6"/>
          </p:cNvCxnSpPr>
          <p:nvPr/>
        </p:nvCxnSpPr>
        <p:spPr>
          <a:xfrm>
            <a:off x="6278880" y="4549140"/>
            <a:ext cx="955040" cy="327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4" idx="6"/>
            <a:endCxn id="22" idx="2"/>
          </p:cNvCxnSpPr>
          <p:nvPr/>
        </p:nvCxnSpPr>
        <p:spPr>
          <a:xfrm>
            <a:off x="6278880" y="4549140"/>
            <a:ext cx="955040" cy="8826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71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유도 속성</a:t>
            </a:r>
            <a:r>
              <a:rPr lang="en-US" altLang="ko-KR" dirty="0"/>
              <a:t>(Derived</a:t>
            </a:r>
            <a:r>
              <a:rPr lang="ko-KR" altLang="en-US" dirty="0"/>
              <a:t> </a:t>
            </a:r>
            <a:r>
              <a:rPr lang="en-US" altLang="ko-KR" dirty="0"/>
              <a:t>Attribute)</a:t>
            </a:r>
          </a:p>
          <a:p>
            <a:pPr lvl="2"/>
            <a:r>
              <a:rPr lang="ko-KR" altLang="en-US" dirty="0"/>
              <a:t>속성에 실제 값을 저장하는 것이 아니라 저장된 값으로부터 계산해서 얻은 값을 사용하는 속성</a:t>
            </a:r>
            <a:endParaRPr lang="en-US" altLang="ko-KR" dirty="0"/>
          </a:p>
          <a:p>
            <a:pPr lvl="2"/>
            <a:r>
              <a:rPr lang="ko-KR" altLang="en-US" dirty="0"/>
              <a:t>점선 타원형으로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나이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068024" cy="3450613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 속성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(=‘</a:t>
            </a:r>
            <a:r>
              <a:rPr lang="ko-KR" alt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혹은 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라고도 불림</a:t>
            </a:r>
            <a:r>
              <a:rPr lang="en-US" altLang="ko-K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2"/>
            <a:r>
              <a:rPr lang="ko-KR" altLang="en-US" dirty="0"/>
              <a:t>개체들을 구별할 수 있는 </a:t>
            </a:r>
            <a:r>
              <a:rPr lang="ko-KR" altLang="en-US" b="1" dirty="0"/>
              <a:t>유일한 제약조건</a:t>
            </a:r>
            <a:r>
              <a:rPr lang="ko-KR" altLang="en-US" dirty="0"/>
              <a:t>을 가지는 속성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u="sng" dirty="0"/>
              <a:t>밑줄</a:t>
            </a:r>
            <a:r>
              <a:rPr lang="ko-KR" altLang="en-US" dirty="0"/>
              <a:t>을 그어서 표시</a:t>
            </a:r>
            <a:endParaRPr lang="en-US" altLang="ko-KR" dirty="0"/>
          </a:p>
          <a:p>
            <a:pPr lvl="2"/>
            <a:r>
              <a:rPr lang="en-US" altLang="ko-KR" dirty="0"/>
              <a:t>E-R </a:t>
            </a:r>
            <a:r>
              <a:rPr lang="ko-KR" altLang="en-US" dirty="0"/>
              <a:t>다이어그램에서 실선을 이용하여 개체와 속성간의 관계를 연결함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28461" y="550926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13" name="타원 12"/>
          <p:cNvSpPr/>
          <p:nvPr/>
        </p:nvSpPr>
        <p:spPr>
          <a:xfrm>
            <a:off x="3688080" y="433324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0960" y="418592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16" name="직선 연결선 15"/>
          <p:cNvCxnSpPr>
            <a:stCxn id="13" idx="4"/>
          </p:cNvCxnSpPr>
          <p:nvPr/>
        </p:nvCxnSpPr>
        <p:spPr>
          <a:xfrm>
            <a:off x="4308271" y="487680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</p:cNvCxnSpPr>
          <p:nvPr/>
        </p:nvCxnSpPr>
        <p:spPr>
          <a:xfrm flipH="1">
            <a:off x="5689600" y="476504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6665821" y="441706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665821" y="495808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8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83FB-B1A6-4BCD-BD90-092E802F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A2FCB-F298-4672-9E53-5FCE79BB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기본 개발환경 구축하기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응용개발을 위하여 선정된 운영체제를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Window </a:t>
            </a:r>
            <a:r>
              <a:rPr lang="ko-KR" altLang="en-US" sz="2000" dirty="0"/>
              <a:t>설치 및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응용개발에 필요한 개발도구를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Visual Studio, Visual Studio Code </a:t>
            </a:r>
            <a:r>
              <a:rPr lang="ko-KR" altLang="en-US" sz="2000" dirty="0"/>
              <a:t>및</a:t>
            </a:r>
            <a:r>
              <a:rPr lang="en-US" altLang="ko-KR" sz="2000" dirty="0"/>
              <a:t> Eclipse</a:t>
            </a:r>
            <a:r>
              <a:rPr lang="ko-KR" altLang="en-US" sz="2000" dirty="0"/>
              <a:t>를 설치 및 사용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웹서버</a:t>
            </a:r>
            <a:r>
              <a:rPr lang="en-US" altLang="ko-KR" sz="2000" dirty="0"/>
              <a:t>, DB</a:t>
            </a:r>
            <a:r>
              <a:rPr lang="ko-KR" altLang="en-US" sz="2000" dirty="0"/>
              <a:t>서버 등 응용개발에 필요한 기반 서버를 설치하고 운용할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MYSQL, Git </a:t>
            </a:r>
            <a:r>
              <a:rPr lang="ko-KR" altLang="en-US" sz="2000" dirty="0" err="1"/>
              <a:t>웹호스팅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7527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모델과 물리 모델</a:t>
            </a:r>
            <a:endParaRPr lang="en-US" altLang="ko-KR" dirty="0"/>
          </a:p>
          <a:p>
            <a:pPr lvl="1"/>
            <a:r>
              <a:rPr lang="ko-KR" altLang="en-US" dirty="0"/>
              <a:t>논리모델 </a:t>
            </a:r>
            <a:r>
              <a:rPr lang="en-US" altLang="ko-KR" dirty="0"/>
              <a:t>: </a:t>
            </a:r>
            <a:r>
              <a:rPr lang="ko-KR" altLang="en-US" dirty="0"/>
              <a:t>한글 또는 영어 단어로 작성</a:t>
            </a:r>
            <a:endParaRPr lang="en-US" altLang="ko-KR" dirty="0"/>
          </a:p>
          <a:p>
            <a:pPr lvl="1"/>
            <a:r>
              <a:rPr lang="ko-KR" altLang="en-US" dirty="0"/>
              <a:t>물리모델 </a:t>
            </a:r>
            <a:r>
              <a:rPr lang="en-US" altLang="ko-KR" dirty="0"/>
              <a:t>: </a:t>
            </a:r>
            <a:r>
              <a:rPr lang="ko-KR" altLang="en-US" dirty="0"/>
              <a:t>시스템이 식별하기 쉽도록 코드화된 단어로 작성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893413" y="5619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논리모델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24808"/>
              </p:ext>
            </p:extLst>
          </p:nvPr>
        </p:nvGraphicFramePr>
        <p:xfrm>
          <a:off x="1938373" y="392759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36790"/>
              </p:ext>
            </p:extLst>
          </p:nvPr>
        </p:nvGraphicFramePr>
        <p:xfrm>
          <a:off x="3696053" y="3937754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6293" y="46141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혹은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1722" y="5565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물리모델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12687"/>
              </p:ext>
            </p:extLst>
          </p:nvPr>
        </p:nvGraphicFramePr>
        <p:xfrm>
          <a:off x="7215322" y="3970774"/>
          <a:ext cx="19896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Stu_Num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Stu_Major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464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개체와 개체가 맺고 있는 의미 있는 연관성을 나타냄</a:t>
            </a:r>
            <a:endParaRPr lang="en-US" altLang="ko-KR" dirty="0"/>
          </a:p>
          <a:p>
            <a:pPr lvl="1"/>
            <a:r>
              <a:rPr lang="ko-KR" altLang="en-US" dirty="0"/>
              <a:t>마름모로 표현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학생이 과목을 수강 신청한다</a:t>
            </a:r>
            <a:r>
              <a:rPr lang="en-US" altLang="ko-KR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911600" y="4249420"/>
            <a:ext cx="782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57421" y="39751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9" name="직선 연결선 8"/>
          <p:cNvCxnSpPr>
            <a:stCxn id="11" idx="3"/>
          </p:cNvCxnSpPr>
          <p:nvPr/>
        </p:nvCxnSpPr>
        <p:spPr>
          <a:xfrm>
            <a:off x="6045200" y="4254500"/>
            <a:ext cx="7103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66560" y="398780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1" name="다이아몬드 10"/>
          <p:cNvSpPr/>
          <p:nvPr/>
        </p:nvSpPr>
        <p:spPr>
          <a:xfrm>
            <a:off x="4653280" y="3937000"/>
            <a:ext cx="139192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수강신청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18660" y="5212080"/>
            <a:ext cx="1661160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신청날짜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349240" y="4578350"/>
            <a:ext cx="0" cy="633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99200" y="5272802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관계도 개체처럼 속성을 가질 수 있음</a:t>
            </a:r>
          </a:p>
        </p:txBody>
      </p:sp>
    </p:spTree>
    <p:extLst>
      <p:ext uri="{BB962C8B-B14F-4D97-AF65-F5344CB8AC3E}">
        <p14:creationId xmlns:p14="http://schemas.microsoft.com/office/powerpoint/2010/main" val="288336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1:1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두 개체 집합 내의 각 개체 </a:t>
            </a:r>
            <a:r>
              <a:rPr lang="ko-KR" altLang="en-US" dirty="0" err="1"/>
              <a:t>인스턴스</a:t>
            </a:r>
            <a:r>
              <a:rPr lang="ko-KR" altLang="en-US" dirty="0"/>
              <a:t> 간에 하나의 관계를 맺음</a:t>
            </a:r>
            <a:endParaRPr lang="en-US" altLang="ko-KR" dirty="0"/>
          </a:p>
          <a:p>
            <a:pPr lvl="3"/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학과 개체 간 학과장 관계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83672"/>
              </p:ext>
            </p:extLst>
          </p:nvPr>
        </p:nvGraphicFramePr>
        <p:xfrm>
          <a:off x="6511699" y="343154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63656"/>
              </p:ext>
            </p:extLst>
          </p:nvPr>
        </p:nvGraphicFramePr>
        <p:xfrm>
          <a:off x="9549539" y="3726180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7648924" y="4030980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648924" y="4668520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17" idx="1"/>
          </p:cNvCxnSpPr>
          <p:nvPr/>
        </p:nvCxnSpPr>
        <p:spPr>
          <a:xfrm>
            <a:off x="7690425" y="5742940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36246" y="54686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교수</a:t>
            </a:r>
          </a:p>
        </p:txBody>
      </p:sp>
      <p:cxnSp>
        <p:nvCxnSpPr>
          <p:cNvPr id="15" name="직선 연결선 14"/>
          <p:cNvCxnSpPr>
            <a:stCxn id="17" idx="3"/>
          </p:cNvCxnSpPr>
          <p:nvPr/>
        </p:nvCxnSpPr>
        <p:spPr>
          <a:xfrm>
            <a:off x="9976425" y="5748020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45385" y="548132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7" name="다이아몬드 16"/>
          <p:cNvSpPr/>
          <p:nvPr/>
        </p:nvSpPr>
        <p:spPr>
          <a:xfrm>
            <a:off x="8239065" y="5430520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학과장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03785" y="5373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05353" y="5383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199" y="4059535"/>
            <a:ext cx="33586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</a:t>
            </a:r>
            <a:r>
              <a:rPr lang="ko-KR" altLang="en-US" dirty="0" err="1"/>
              <a:t>개체인스턴스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인스턴스라고도</a:t>
            </a:r>
            <a:r>
              <a:rPr lang="ko-KR" altLang="en-US" dirty="0"/>
              <a:t> 부르며</a:t>
            </a:r>
            <a:endParaRPr lang="en-US" altLang="ko-KR" dirty="0"/>
          </a:p>
          <a:p>
            <a:r>
              <a:rPr lang="ko-KR" altLang="en-US" dirty="0"/>
              <a:t>속성이 실제 값을 가지는 개체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 </a:t>
            </a:r>
            <a:r>
              <a:rPr lang="en-US" altLang="ko-KR" dirty="0"/>
              <a:t>) </a:t>
            </a:r>
            <a:r>
              <a:rPr lang="ko-KR" altLang="en-US" dirty="0"/>
              <a:t>학생 </a:t>
            </a:r>
            <a:r>
              <a:rPr lang="en-US" altLang="ko-KR" dirty="0"/>
              <a:t>– </a:t>
            </a:r>
            <a:r>
              <a:rPr lang="ko-KR" altLang="en-US" dirty="0"/>
              <a:t>개체</a:t>
            </a:r>
            <a:endParaRPr lang="en-US" altLang="ko-KR" dirty="0"/>
          </a:p>
          <a:p>
            <a:r>
              <a:rPr lang="ko-KR" altLang="en-US" dirty="0"/>
              <a:t>이동준</a:t>
            </a:r>
            <a:r>
              <a:rPr lang="en-US" altLang="ko-KR" dirty="0"/>
              <a:t>, </a:t>
            </a:r>
            <a:r>
              <a:rPr lang="ko-KR" altLang="en-US" dirty="0"/>
              <a:t>박상신 </a:t>
            </a:r>
            <a:r>
              <a:rPr lang="en-US" altLang="ko-KR" dirty="0"/>
              <a:t>– </a:t>
            </a:r>
            <a:r>
              <a:rPr lang="ko-KR" altLang="en-US" dirty="0"/>
              <a:t>개체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909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1:N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하나의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상대방의 여러 개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관계를 맺음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32544"/>
              </p:ext>
            </p:extLst>
          </p:nvPr>
        </p:nvGraphicFramePr>
        <p:xfrm>
          <a:off x="2447699" y="3299460"/>
          <a:ext cx="1157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25447"/>
              </p:ext>
            </p:extLst>
          </p:nvPr>
        </p:nvGraphicFramePr>
        <p:xfrm>
          <a:off x="5485539" y="3594100"/>
          <a:ext cx="19500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아동가족학과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endCxn id="5" idx="1"/>
          </p:cNvCxnSpPr>
          <p:nvPr/>
        </p:nvCxnSpPr>
        <p:spPr>
          <a:xfrm>
            <a:off x="3584924" y="3898900"/>
            <a:ext cx="1900615" cy="251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584923" y="4171950"/>
            <a:ext cx="1900615" cy="114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3626425" y="5610860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72246" y="533654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5912425" y="5615940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81385" y="5349240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4175065" y="5298440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9785" y="52415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41353" y="52516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en-US" altLang="ko-KR" dirty="0"/>
              <a:t>M:N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여러 개의 개체 </a:t>
            </a:r>
            <a:r>
              <a:rPr lang="ko-KR" altLang="en-US" dirty="0" err="1"/>
              <a:t>인스턴스와</a:t>
            </a:r>
            <a:r>
              <a:rPr lang="ko-KR" altLang="en-US" dirty="0"/>
              <a:t> 상대방의 여러 개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관계를 맺음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38978"/>
              </p:ext>
            </p:extLst>
          </p:nvPr>
        </p:nvGraphicFramePr>
        <p:xfrm>
          <a:off x="1573939" y="3299460"/>
          <a:ext cx="11575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02004"/>
              </p:ext>
            </p:extLst>
          </p:nvPr>
        </p:nvGraphicFramePr>
        <p:xfrm>
          <a:off x="4611779" y="3594100"/>
          <a:ext cx="19500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자료구조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2711164" y="3898900"/>
            <a:ext cx="1900613" cy="218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711164" y="3891280"/>
            <a:ext cx="1900615" cy="995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12" idx="1"/>
          </p:cNvCxnSpPr>
          <p:nvPr/>
        </p:nvCxnSpPr>
        <p:spPr>
          <a:xfrm>
            <a:off x="2752665" y="5805686"/>
            <a:ext cx="548640" cy="5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8486" y="55313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cxnSp>
        <p:nvCxnSpPr>
          <p:cNvPr id="10" name="직선 연결선 9"/>
          <p:cNvCxnSpPr>
            <a:stCxn id="12" idx="3"/>
          </p:cNvCxnSpPr>
          <p:nvPr/>
        </p:nvCxnSpPr>
        <p:spPr>
          <a:xfrm>
            <a:off x="5038665" y="5810766"/>
            <a:ext cx="557939" cy="7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07625" y="5544066"/>
            <a:ext cx="954179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301305" y="5493266"/>
            <a:ext cx="1737360" cy="635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전공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6025" y="543635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7593" y="544651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52665" y="4548386"/>
            <a:ext cx="1859114" cy="4029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31915" y="4951353"/>
            <a:ext cx="1859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525" y="4749869"/>
            <a:ext cx="4756436" cy="1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42525" y="4416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참고</a:t>
            </a:r>
            <a:r>
              <a:rPr lang="en-US" altLang="ko-KR" dirty="0"/>
              <a:t>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533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E-R</a:t>
            </a:r>
            <a:r>
              <a:rPr lang="ko-KR" altLang="en-US" dirty="0"/>
              <a:t>다이어그램을 이용하여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데이터베이스의 테이블을 정의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학생 테이블 만들기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이와 같은 예시를 스스로 만들어서 하나의 테이블을 만들어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2400" y="4754880"/>
            <a:ext cx="1757680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5" name="타원 4"/>
          <p:cNvSpPr/>
          <p:nvPr/>
        </p:nvSpPr>
        <p:spPr>
          <a:xfrm>
            <a:off x="182019" y="3578860"/>
            <a:ext cx="1240381" cy="543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34899" y="343154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생년월일</a:t>
            </a:r>
          </a:p>
        </p:txBody>
      </p:sp>
      <p:cxnSp>
        <p:nvCxnSpPr>
          <p:cNvPr id="7" name="직선 연결선 6"/>
          <p:cNvCxnSpPr>
            <a:stCxn id="5" idx="4"/>
          </p:cNvCxnSpPr>
          <p:nvPr/>
        </p:nvCxnSpPr>
        <p:spPr>
          <a:xfrm>
            <a:off x="802210" y="4122420"/>
            <a:ext cx="620190" cy="6324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6" idx="4"/>
          </p:cNvCxnSpPr>
          <p:nvPr/>
        </p:nvCxnSpPr>
        <p:spPr>
          <a:xfrm flipH="1">
            <a:off x="2183539" y="4010660"/>
            <a:ext cx="20320" cy="744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159760" y="3662680"/>
            <a:ext cx="1137920" cy="57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chemeClr val="tx1"/>
                </a:solidFill>
              </a:rPr>
              <a:t>학번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159760" y="4203700"/>
            <a:ext cx="324259" cy="551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4744720" y="4241800"/>
            <a:ext cx="1778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28572"/>
              </p:ext>
            </p:extLst>
          </p:nvPr>
        </p:nvGraphicFramePr>
        <p:xfrm>
          <a:off x="6929119" y="4010660"/>
          <a:ext cx="4765041" cy="128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학번</a:t>
                      </a:r>
                      <a:r>
                        <a:rPr lang="en-US" altLang="ko-KR" dirty="0"/>
                        <a:t>(PK)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생년월일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2009038033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950430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1999038012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박상신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850105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68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기본 연산</a:t>
            </a:r>
            <a:endParaRPr lang="en-US" altLang="ko-KR" dirty="0"/>
          </a:p>
          <a:p>
            <a:pPr lvl="1"/>
            <a:r>
              <a:rPr lang="en-US" altLang="ko-KR" dirty="0"/>
              <a:t>CRUD </a:t>
            </a:r>
          </a:p>
          <a:p>
            <a:pPr lvl="2"/>
            <a:r>
              <a:rPr lang="en-US" altLang="ko-KR" dirty="0"/>
              <a:t>Create, Read, Update, Delete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lvl="2"/>
            <a:r>
              <a:rPr lang="en-US" altLang="ko-KR" dirty="0"/>
              <a:t>SQL(Structured Query Language, </a:t>
            </a:r>
            <a:r>
              <a:rPr lang="ko-KR" altLang="en-US" dirty="0"/>
              <a:t>구조화 </a:t>
            </a:r>
            <a:r>
              <a:rPr lang="ko-KR" altLang="en-US" dirty="0" err="1"/>
              <a:t>질의어</a:t>
            </a:r>
            <a:r>
              <a:rPr lang="en-US" altLang="ko-KR" dirty="0"/>
              <a:t>) </a:t>
            </a:r>
            <a:r>
              <a:rPr lang="ko-KR" altLang="en-US" dirty="0"/>
              <a:t>언어에서의 </a:t>
            </a:r>
            <a:r>
              <a:rPr lang="en-US" altLang="ko-KR" dirty="0"/>
              <a:t>CRUD</a:t>
            </a:r>
          </a:p>
          <a:p>
            <a:pPr lvl="3"/>
            <a:r>
              <a:rPr lang="en-US" altLang="ko-KR" dirty="0"/>
              <a:t>Insert, Select, Update, Delete</a:t>
            </a:r>
          </a:p>
          <a:p>
            <a:pPr lvl="3"/>
            <a:r>
              <a:rPr lang="en-US" altLang="ko-KR" dirty="0"/>
              <a:t>SQL</a:t>
            </a:r>
          </a:p>
          <a:p>
            <a:pPr lvl="4"/>
            <a:r>
              <a:rPr lang="ko-KR" altLang="en-US" dirty="0" err="1"/>
              <a:t>관계형</a:t>
            </a:r>
            <a:r>
              <a:rPr lang="ko-KR" altLang="en-US" dirty="0"/>
              <a:t> 데이터베이스의 데이터 조작을 하기 위한 언어</a:t>
            </a:r>
            <a:endParaRPr lang="en-US" altLang="ko-KR" dirty="0"/>
          </a:p>
          <a:p>
            <a:pPr lvl="4"/>
            <a:r>
              <a:rPr lang="ko-KR" altLang="en-US" dirty="0"/>
              <a:t>국제표준으로 제정된 </a:t>
            </a:r>
            <a:r>
              <a:rPr lang="en-US" altLang="ko-KR" dirty="0"/>
              <a:t>SQL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4"/>
            <a:r>
              <a:rPr lang="en-US" altLang="ko-KR" dirty="0"/>
              <a:t>Oracle, MS-SQL, My-SQL</a:t>
            </a:r>
            <a:r>
              <a:rPr lang="ko-KR" altLang="en-US" dirty="0"/>
              <a:t>에 따라서 </a:t>
            </a:r>
            <a:r>
              <a:rPr lang="en-US" altLang="ko-KR" dirty="0"/>
              <a:t>SQL </a:t>
            </a:r>
            <a:r>
              <a:rPr lang="ko-KR" altLang="en-US" dirty="0"/>
              <a:t>문법이 조금씩 다름</a:t>
            </a:r>
            <a:endParaRPr lang="en-US" altLang="ko-KR" dirty="0"/>
          </a:p>
          <a:p>
            <a:pPr lvl="2"/>
            <a:r>
              <a:rPr lang="ko-KR" altLang="en-US" dirty="0"/>
              <a:t>직접 </a:t>
            </a:r>
            <a:r>
              <a:rPr lang="en-US" altLang="ko-KR" dirty="0"/>
              <a:t>CRUD </a:t>
            </a:r>
            <a:r>
              <a:rPr lang="ko-KR" altLang="en-US" dirty="0"/>
              <a:t>연산을 하고</a:t>
            </a:r>
            <a:r>
              <a:rPr lang="en-US" altLang="ko-KR" dirty="0"/>
              <a:t>, </a:t>
            </a:r>
            <a:r>
              <a:rPr lang="ko-KR" altLang="en-US" dirty="0"/>
              <a:t>해당 과정을 </a:t>
            </a:r>
            <a:r>
              <a:rPr lang="ko-KR" altLang="en-US" dirty="0" err="1"/>
              <a:t>캡처하시오</a:t>
            </a:r>
            <a:r>
              <a:rPr lang="en-US" altLang="ko-KR" dirty="0"/>
              <a:t>.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78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r>
              <a:rPr lang="en-US" altLang="ko-KR" dirty="0"/>
              <a:t>Net(</a:t>
            </a:r>
            <a:r>
              <a:rPr lang="ko-KR" altLang="en-US" dirty="0"/>
              <a:t>그물</a:t>
            </a:r>
            <a:r>
              <a:rPr lang="en-US" altLang="ko-KR" dirty="0"/>
              <a:t>) + Work(</a:t>
            </a:r>
            <a:r>
              <a:rPr lang="ko-KR" altLang="en-US" dirty="0"/>
              <a:t>일하다</a:t>
            </a:r>
            <a:r>
              <a:rPr lang="en-US" altLang="ko-KR" dirty="0"/>
              <a:t>) : </a:t>
            </a:r>
            <a:r>
              <a:rPr lang="ko-KR" altLang="en-US" dirty="0"/>
              <a:t>그물처럼 엮어 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네트워크 </a:t>
            </a:r>
            <a:r>
              <a:rPr lang="en-US" altLang="ko-KR" dirty="0"/>
              <a:t>: </a:t>
            </a:r>
            <a:r>
              <a:rPr lang="ko-KR" altLang="en-US" dirty="0"/>
              <a:t>컴퓨터를 그물처럼 엮어 일한다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여기에서 컴퓨터란 다른 장치와의 통신이 가능한 모든 기기</a:t>
            </a:r>
            <a:endParaRPr lang="en-US" altLang="ko-KR" dirty="0"/>
          </a:p>
          <a:p>
            <a:pPr lvl="2"/>
            <a:r>
              <a:rPr lang="ko-KR" altLang="en-US" dirty="0" err="1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노트북</a:t>
            </a:r>
            <a:r>
              <a:rPr lang="en-US" altLang="ko-KR" dirty="0"/>
              <a:t>(=</a:t>
            </a:r>
            <a:r>
              <a:rPr lang="ko-KR" altLang="en-US" dirty="0" err="1"/>
              <a:t>랩탑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연결되는 장치</a:t>
            </a:r>
            <a:r>
              <a:rPr lang="en-US" altLang="ko-KR" dirty="0"/>
              <a:t>(</a:t>
            </a:r>
            <a:r>
              <a:rPr lang="ko-KR" altLang="en-US" dirty="0"/>
              <a:t>네트워크의 구성요소들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컴퓨터뿐 아니라 스위치나 </a:t>
            </a:r>
            <a:r>
              <a:rPr lang="ko-KR" altLang="en-US" dirty="0" err="1"/>
              <a:t>라우터같은</a:t>
            </a:r>
            <a:r>
              <a:rPr lang="ko-KR" altLang="en-US" dirty="0"/>
              <a:t> 네트워킹 장비도 이에 포함됨</a:t>
            </a:r>
            <a:endParaRPr lang="en-US" altLang="ko-KR" dirty="0"/>
          </a:p>
          <a:p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ko-KR" altLang="en-US" dirty="0" err="1"/>
              <a:t>노드들</a:t>
            </a:r>
            <a:r>
              <a:rPr lang="ko-KR" altLang="en-US" dirty="0"/>
              <a:t> 간의 연결</a:t>
            </a:r>
            <a:r>
              <a:rPr lang="en-US" altLang="ko-KR" dirty="0"/>
              <a:t>(</a:t>
            </a:r>
            <a:r>
              <a:rPr lang="ko-KR" altLang="en-US" dirty="0"/>
              <a:t>장치 간 연결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케이블</a:t>
            </a:r>
            <a:r>
              <a:rPr lang="en-US" altLang="ko-KR" dirty="0"/>
              <a:t>, </a:t>
            </a:r>
            <a:r>
              <a:rPr lang="ko-KR" altLang="en-US" dirty="0"/>
              <a:t>무선매체</a:t>
            </a:r>
            <a:r>
              <a:rPr lang="en-US" altLang="ko-KR" dirty="0"/>
              <a:t>(</a:t>
            </a:r>
            <a:r>
              <a:rPr lang="en-US" altLang="ko-KR" dirty="0" err="1"/>
              <a:t>WiFi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2592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인터넷</a:t>
            </a:r>
            <a:endParaRPr lang="en-US" altLang="ko-KR" dirty="0"/>
          </a:p>
          <a:p>
            <a:pPr lvl="1"/>
            <a:r>
              <a:rPr lang="ko-KR" altLang="en-US" dirty="0"/>
              <a:t>가장 잘 알려진 컴퓨터 네트워크로써</a:t>
            </a:r>
            <a:r>
              <a:rPr lang="en-US" altLang="ko-KR" dirty="0"/>
              <a:t>, </a:t>
            </a:r>
            <a:r>
              <a:rPr lang="ko-KR" altLang="en-US" dirty="0"/>
              <a:t>네트워크를 다른 네트워크들과 </a:t>
            </a:r>
            <a:r>
              <a:rPr lang="ko-KR" altLang="en-US" b="1" dirty="0"/>
              <a:t>상호 연결</a:t>
            </a:r>
            <a:r>
              <a:rPr lang="ko-KR" altLang="en-US" dirty="0"/>
              <a:t>한 거대한 네트워크들의 집합체</a:t>
            </a:r>
            <a:endParaRPr lang="en-US" altLang="ko-KR" dirty="0"/>
          </a:p>
          <a:p>
            <a:r>
              <a:rPr lang="ko-KR" altLang="en-US" dirty="0"/>
              <a:t>프로토콜</a:t>
            </a:r>
            <a:endParaRPr lang="en-US" altLang="ko-KR" dirty="0"/>
          </a:p>
          <a:p>
            <a:pPr lvl="1"/>
            <a:r>
              <a:rPr lang="ko-KR" altLang="en-US" dirty="0"/>
              <a:t>컴퓨터나 원거리 통신 장비 사이에서 메시지를 주고 받는 양식과 규칙의 체계</a:t>
            </a:r>
            <a:endParaRPr lang="en-US" altLang="ko-KR" dirty="0"/>
          </a:p>
          <a:p>
            <a:pPr lvl="1"/>
            <a:r>
              <a:rPr lang="ko-KR" altLang="en-US" dirty="0"/>
              <a:t>데이터의 송수신을 위해 규정한 규칙</a:t>
            </a:r>
            <a:endParaRPr lang="en-US" altLang="ko-KR" dirty="0"/>
          </a:p>
          <a:p>
            <a:pPr lvl="1"/>
            <a:r>
              <a:rPr lang="ko-KR" altLang="en-US" dirty="0"/>
              <a:t>데이터 통신의 형식</a:t>
            </a:r>
            <a:r>
              <a:rPr lang="en-US" altLang="ko-KR" dirty="0"/>
              <a:t>, </a:t>
            </a:r>
            <a:r>
              <a:rPr lang="ko-KR" altLang="en-US" dirty="0"/>
              <a:t>타이밍</a:t>
            </a:r>
            <a:r>
              <a:rPr lang="en-US" altLang="ko-KR" dirty="0"/>
              <a:t>, </a:t>
            </a:r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오류 제어 등 통신에 필요한 사항들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8290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220424" cy="3450613"/>
          </a:xfrm>
        </p:spPr>
        <p:txBody>
          <a:bodyPr/>
          <a:lstStyle/>
          <a:p>
            <a:r>
              <a:rPr lang="ko-KR" altLang="en-US" dirty="0"/>
              <a:t>네트워크 규모에 따른 분류</a:t>
            </a:r>
            <a:endParaRPr lang="en-US" altLang="ko-KR" dirty="0"/>
          </a:p>
          <a:p>
            <a:pPr lvl="1"/>
            <a:r>
              <a:rPr lang="en-US" altLang="ko-KR" dirty="0"/>
              <a:t>LAN(Local Area Network)</a:t>
            </a:r>
          </a:p>
          <a:p>
            <a:pPr lvl="2"/>
            <a:r>
              <a:rPr lang="ko-KR" altLang="en-US" dirty="0"/>
              <a:t>회사</a:t>
            </a:r>
            <a:r>
              <a:rPr lang="en-US" altLang="ko-KR" dirty="0"/>
              <a:t>, </a:t>
            </a:r>
            <a:r>
              <a:rPr lang="ko-KR" altLang="en-US" dirty="0"/>
              <a:t>학교 등 한정된 지역에서 컴퓨터</a:t>
            </a:r>
            <a:r>
              <a:rPr lang="en-US" altLang="ko-KR" dirty="0"/>
              <a:t>, 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/>
              <a:t>스캐너 등의 장치들을 연결하여 구축한 네트워크</a:t>
            </a:r>
            <a:endParaRPr lang="en-US" altLang="ko-KR" dirty="0"/>
          </a:p>
          <a:p>
            <a:pPr lvl="1"/>
            <a:r>
              <a:rPr lang="en-US" altLang="ko-KR" dirty="0"/>
              <a:t>WAN(Wide Area Network)</a:t>
            </a:r>
          </a:p>
          <a:p>
            <a:pPr lvl="2"/>
            <a:r>
              <a:rPr lang="ko-KR" altLang="en-US" dirty="0"/>
              <a:t>멀리 떨어진 지역을 네트워크로 구성</a:t>
            </a:r>
            <a:endParaRPr lang="en-US" altLang="ko-KR" dirty="0"/>
          </a:p>
          <a:p>
            <a:pPr lvl="2"/>
            <a:r>
              <a:rPr lang="ko-KR" altLang="en-US" dirty="0"/>
              <a:t>넓은 범위와 규모의 네트워크</a:t>
            </a:r>
            <a:endParaRPr lang="en-US" altLang="ko-KR" dirty="0"/>
          </a:p>
          <a:p>
            <a:pPr lvl="2"/>
            <a:r>
              <a:rPr lang="ko-KR" altLang="en-US" dirty="0"/>
              <a:t>우리가 일반적으로 아는 인터넷이 이에 해당됨</a:t>
            </a:r>
          </a:p>
        </p:txBody>
      </p:sp>
    </p:spTree>
    <p:extLst>
      <p:ext uri="{BB962C8B-B14F-4D97-AF65-F5344CB8AC3E}">
        <p14:creationId xmlns:p14="http://schemas.microsoft.com/office/powerpoint/2010/main" val="2035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2084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/>
              <a:t>운영체제 기초 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 소프트웨어를 개발하기 위하여 다양한 운영체제의 특징을 설명할 수 있다</a:t>
            </a:r>
            <a:r>
              <a:rPr lang="en-US" altLang="ko-KR" sz="2000" dirty="0"/>
              <a:t>.</a:t>
            </a:r>
          </a:p>
          <a:p>
            <a:pPr lvl="2">
              <a:buFontTx/>
              <a:buChar char="-"/>
            </a:pPr>
            <a:r>
              <a:rPr lang="ko-KR" altLang="en-US" sz="2000" dirty="0"/>
              <a:t>윈도우</a:t>
            </a:r>
            <a:r>
              <a:rPr lang="en-US" altLang="ko-KR" sz="2000" dirty="0"/>
              <a:t>, </a:t>
            </a:r>
            <a:r>
              <a:rPr lang="ko-KR" altLang="en-US" sz="2000" dirty="0"/>
              <a:t>리눅스</a:t>
            </a:r>
            <a:r>
              <a:rPr lang="en-US" altLang="ko-KR" sz="2000" dirty="0"/>
              <a:t>, </a:t>
            </a:r>
            <a:r>
              <a:rPr lang="ko-KR" altLang="en-US" sz="2000" dirty="0"/>
              <a:t>맥에 대한 간단한 설명</a:t>
            </a:r>
            <a:endParaRPr lang="en-US" altLang="ko-KR" sz="2000" dirty="0"/>
          </a:p>
          <a:p>
            <a:pPr lvl="2">
              <a:buFontTx/>
              <a:buChar char="-"/>
            </a:pPr>
            <a:r>
              <a:rPr lang="ko-KR" altLang="en-US" sz="2000" dirty="0"/>
              <a:t>설명들은 것과 자료들을 참고하여 정리할 것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/>
              <a:t>CLI </a:t>
            </a:r>
            <a:r>
              <a:rPr lang="ko-KR" altLang="en-US" sz="2000" dirty="0"/>
              <a:t>및 </a:t>
            </a:r>
            <a:r>
              <a:rPr lang="en-US" altLang="ko-KR" sz="2000" dirty="0"/>
              <a:t>GUI </a:t>
            </a:r>
            <a:r>
              <a:rPr lang="ko-KR" altLang="en-US" sz="2000" dirty="0"/>
              <a:t>환경에서 운영체제의 기본 명령어를 활용할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cmd</a:t>
            </a:r>
            <a:r>
              <a:rPr lang="en-US" altLang="ko-KR" sz="2000" dirty="0"/>
              <a:t> </a:t>
            </a:r>
            <a:r>
              <a:rPr lang="ko-KR" altLang="en-US" sz="2000" dirty="0"/>
              <a:t>창을 다뤄보고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mkdir</a:t>
            </a:r>
            <a:r>
              <a:rPr lang="en-US" altLang="ko-KR" sz="2000" dirty="0"/>
              <a:t>, ping, ipconfig</a:t>
            </a:r>
            <a:r>
              <a:rPr lang="ko-KR" altLang="en-US" sz="2000" dirty="0"/>
              <a:t> 등 사용법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운영체제에서 제공하는 작업 우선순위 설정방법을 이용하여 애플리케이션의 작업우선순위를 조정할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작업 관리자에서 우선순위 조정해보기</a:t>
            </a:r>
          </a:p>
        </p:txBody>
      </p:sp>
    </p:spTree>
    <p:extLst>
      <p:ext uri="{BB962C8B-B14F-4D97-AF65-F5344CB8AC3E}">
        <p14:creationId xmlns:p14="http://schemas.microsoft.com/office/powerpoint/2010/main" val="4191945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220424" cy="3450613"/>
          </a:xfrm>
        </p:spPr>
        <p:txBody>
          <a:bodyPr/>
          <a:lstStyle/>
          <a:p>
            <a:r>
              <a:rPr lang="ko-KR" altLang="en-US" dirty="0"/>
              <a:t>웹 구조</a:t>
            </a:r>
          </a:p>
        </p:txBody>
      </p:sp>
      <p:sp>
        <p:nvSpPr>
          <p:cNvPr id="4" name="모서리가 둥근 직사각형 31">
            <a:extLst>
              <a:ext uri="{FF2B5EF4-FFF2-40B4-BE49-F238E27FC236}">
                <a16:creationId xmlns:a16="http://schemas.microsoft.com/office/drawing/2014/main" id="{F33F6597-F369-4824-9C3E-2AB588CCD47C}"/>
              </a:ext>
            </a:extLst>
          </p:cNvPr>
          <p:cNvSpPr/>
          <p:nvPr/>
        </p:nvSpPr>
        <p:spPr>
          <a:xfrm>
            <a:off x="929217" y="2518970"/>
            <a:ext cx="10840915" cy="3526383"/>
          </a:xfrm>
          <a:prstGeom prst="roundRect">
            <a:avLst>
              <a:gd name="adj" fmla="val 5120"/>
            </a:avLst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00E05-949F-44A8-B2F5-67E51D449B11}"/>
              </a:ext>
            </a:extLst>
          </p:cNvPr>
          <p:cNvSpPr txBox="1"/>
          <p:nvPr/>
        </p:nvSpPr>
        <p:spPr>
          <a:xfrm>
            <a:off x="929217" y="2733950"/>
            <a:ext cx="1067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+mn-ea"/>
              </a:rPr>
              <a:t>프로토콜</a:t>
            </a:r>
            <a:r>
              <a:rPr lang="en-US" altLang="ko-KR" sz="1200" dirty="0">
                <a:latin typeface="+mn-ea"/>
              </a:rPr>
              <a:t>(Protocol) : </a:t>
            </a:r>
            <a:r>
              <a:rPr lang="ko-KR" altLang="en-US" sz="1200" dirty="0">
                <a:latin typeface="+mn-ea"/>
              </a:rPr>
              <a:t>네트워크상에서 약속한 통신규약 </a:t>
            </a:r>
            <a:r>
              <a:rPr lang="en-US" altLang="ko-KR" sz="1200" dirty="0">
                <a:latin typeface="+mn-ea"/>
              </a:rPr>
              <a:t>(Http, FTP, SMTP, POP, DHCP)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IP : </a:t>
            </a:r>
            <a:r>
              <a:rPr lang="ko-KR" altLang="en-US" sz="1200" dirty="0">
                <a:latin typeface="+mn-ea"/>
              </a:rPr>
              <a:t>네트워크상에서 컴퓨터를 식별할 수 있는 주소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DNS : IP</a:t>
            </a:r>
            <a:r>
              <a:rPr lang="ko-KR" altLang="en-US" sz="1200" dirty="0">
                <a:latin typeface="+mn-ea"/>
              </a:rPr>
              <a:t>주소를 인간이 쉽게 외우도록 </a:t>
            </a:r>
            <a:r>
              <a:rPr lang="ko-KR" altLang="en-US" sz="1200" dirty="0" err="1">
                <a:latin typeface="+mn-ea"/>
              </a:rPr>
              <a:t>맵핑한</a:t>
            </a:r>
            <a:r>
              <a:rPr lang="ko-KR" altLang="en-US" sz="1200" dirty="0">
                <a:latin typeface="+mn-ea"/>
              </a:rPr>
              <a:t> 문자열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+mn-ea"/>
              </a:rPr>
              <a:t>Port : IP</a:t>
            </a:r>
            <a:r>
              <a:rPr lang="ko-KR" altLang="en-US" sz="1200" dirty="0">
                <a:latin typeface="+mn-ea"/>
              </a:rPr>
              <a:t>주소가 컴퓨터를 식별할 수 있게 해준다면</a:t>
            </a:r>
            <a:r>
              <a:rPr lang="en-US" altLang="ko-KR" sz="1200" dirty="0">
                <a:latin typeface="+mn-ea"/>
              </a:rPr>
              <a:t>, Port</a:t>
            </a:r>
            <a:r>
              <a:rPr lang="ko-KR" altLang="en-US" sz="1200" dirty="0">
                <a:latin typeface="+mn-ea"/>
              </a:rPr>
              <a:t>번호는 해당컴퓨터의 구동되고 있는 프로그램을 구분할 수 있는 번호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7FD78-35E7-4697-B601-32B4049678F2}"/>
              </a:ext>
            </a:extLst>
          </p:cNvPr>
          <p:cNvSpPr txBox="1"/>
          <p:nvPr/>
        </p:nvSpPr>
        <p:spPr>
          <a:xfrm>
            <a:off x="929217" y="4000638"/>
            <a:ext cx="10676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경북산업직업전문학교</a:t>
            </a:r>
            <a:endParaRPr lang="en-US" altLang="ko-KR" dirty="0">
              <a:latin typeface="+mn-ea"/>
            </a:endParaRPr>
          </a:p>
          <a:p>
            <a:r>
              <a:rPr lang="en-US" altLang="ko-KR" sz="4000" dirty="0">
                <a:latin typeface="+mn-ea"/>
              </a:rPr>
              <a:t>         http://www.kb.or.kr:80             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B55A3E-9322-40DA-9236-5F7EA459DBFC}"/>
              </a:ext>
            </a:extLst>
          </p:cNvPr>
          <p:cNvCxnSpPr/>
          <p:nvPr/>
        </p:nvCxnSpPr>
        <p:spPr>
          <a:xfrm flipV="1">
            <a:off x="2707338" y="4954801"/>
            <a:ext cx="977730" cy="46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A5D235-BB83-47DD-A7EF-E67BD10681F9}"/>
              </a:ext>
            </a:extLst>
          </p:cNvPr>
          <p:cNvCxnSpPr>
            <a:cxnSpLocks/>
          </p:cNvCxnSpPr>
          <p:nvPr/>
        </p:nvCxnSpPr>
        <p:spPr>
          <a:xfrm>
            <a:off x="4093210" y="4954342"/>
            <a:ext cx="295463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A5745A-8513-423B-887C-111D8A6F69F5}"/>
              </a:ext>
            </a:extLst>
          </p:cNvPr>
          <p:cNvCxnSpPr/>
          <p:nvPr/>
        </p:nvCxnSpPr>
        <p:spPr>
          <a:xfrm flipV="1">
            <a:off x="7139076" y="4954342"/>
            <a:ext cx="464751" cy="46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7833A1-CBDD-466A-A086-2D028871A193}"/>
              </a:ext>
            </a:extLst>
          </p:cNvPr>
          <p:cNvCxnSpPr/>
          <p:nvPr/>
        </p:nvCxnSpPr>
        <p:spPr>
          <a:xfrm>
            <a:off x="3196203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5BE503-12A5-4310-956D-E7FE5A00920E}"/>
              </a:ext>
            </a:extLst>
          </p:cNvPr>
          <p:cNvSpPr txBox="1"/>
          <p:nvPr/>
        </p:nvSpPr>
        <p:spPr>
          <a:xfrm>
            <a:off x="2642222" y="5712045"/>
            <a:ext cx="1107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프로토콜</a:t>
            </a:r>
            <a:endParaRPr lang="en-US" altLang="ko-KR" sz="1100" b="1" dirty="0"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7BFE26C-4E50-476F-9FF7-DA660B0D7187}"/>
              </a:ext>
            </a:extLst>
          </p:cNvPr>
          <p:cNvCxnSpPr/>
          <p:nvPr/>
        </p:nvCxnSpPr>
        <p:spPr>
          <a:xfrm>
            <a:off x="5683592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D6D0F5-7108-4654-925E-6C012E42D7E7}"/>
              </a:ext>
            </a:extLst>
          </p:cNvPr>
          <p:cNvSpPr txBox="1"/>
          <p:nvPr/>
        </p:nvSpPr>
        <p:spPr>
          <a:xfrm>
            <a:off x="4077929" y="5722783"/>
            <a:ext cx="3211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컴퓨터 주소</a:t>
            </a:r>
            <a:r>
              <a:rPr lang="en-US" altLang="ko-KR" sz="1100" b="1" dirty="0">
                <a:latin typeface="+mn-ea"/>
              </a:rPr>
              <a:t>(DNS</a:t>
            </a:r>
            <a:r>
              <a:rPr lang="ko-KR" altLang="en-US" sz="1100" b="1" dirty="0">
                <a:latin typeface="+mn-ea"/>
              </a:rPr>
              <a:t>를 통한 </a:t>
            </a:r>
            <a:r>
              <a:rPr lang="en-US" altLang="ko-KR" sz="1100" b="1" dirty="0">
                <a:latin typeface="+mn-ea"/>
              </a:rPr>
              <a:t>IP</a:t>
            </a:r>
            <a:r>
              <a:rPr lang="ko-KR" altLang="en-US" sz="1100" b="1" dirty="0">
                <a:latin typeface="+mn-ea"/>
              </a:rPr>
              <a:t>주소로 변경</a:t>
            </a:r>
            <a:r>
              <a:rPr lang="en-US" altLang="ko-KR" sz="1100" b="1" dirty="0">
                <a:latin typeface="+mn-ea"/>
              </a:rPr>
              <a:t>)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A3FE60-A443-46A2-A400-323E99F76BA9}"/>
              </a:ext>
            </a:extLst>
          </p:cNvPr>
          <p:cNvCxnSpPr/>
          <p:nvPr/>
        </p:nvCxnSpPr>
        <p:spPr>
          <a:xfrm>
            <a:off x="7358310" y="4954342"/>
            <a:ext cx="0" cy="76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55E024-A712-4F2F-8704-FEDBF1CB8216}"/>
              </a:ext>
            </a:extLst>
          </p:cNvPr>
          <p:cNvSpPr txBox="1"/>
          <p:nvPr/>
        </p:nvSpPr>
        <p:spPr>
          <a:xfrm>
            <a:off x="6886389" y="5722783"/>
            <a:ext cx="943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2643580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발달의 역사</a:t>
            </a:r>
            <a:endParaRPr lang="en-US" altLang="ko-KR" dirty="0"/>
          </a:p>
          <a:p>
            <a:pPr lvl="1"/>
            <a:r>
              <a:rPr lang="ko-KR" altLang="en-US" dirty="0"/>
              <a:t>호환성 때문에 </a:t>
            </a:r>
            <a:r>
              <a:rPr lang="en-US" altLang="ko-KR" dirty="0"/>
              <a:t>OSI</a:t>
            </a:r>
            <a:r>
              <a:rPr lang="ko-KR" altLang="en-US" dirty="0"/>
              <a:t>모델이 탄생함</a:t>
            </a:r>
            <a:endParaRPr lang="en-US" altLang="ko-KR" dirty="0"/>
          </a:p>
          <a:p>
            <a:pPr lvl="1"/>
            <a:r>
              <a:rPr lang="en-US" altLang="ko-KR" dirty="0"/>
              <a:t>OSI  7</a:t>
            </a:r>
            <a:r>
              <a:rPr lang="ko-KR" altLang="en-US" dirty="0"/>
              <a:t>계층이란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ISO</a:t>
            </a:r>
            <a:r>
              <a:rPr lang="ko-KR" altLang="en-US" dirty="0"/>
              <a:t>에서 만든 네트워크 통신의 </a:t>
            </a:r>
            <a:r>
              <a:rPr lang="en-US" altLang="ko-KR" dirty="0"/>
              <a:t>7</a:t>
            </a:r>
            <a:r>
              <a:rPr lang="ko-KR" altLang="en-US" dirty="0"/>
              <a:t>단계 과정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772" y="1308996"/>
            <a:ext cx="5591228" cy="49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6" y="3563758"/>
            <a:ext cx="5738648" cy="325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966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362664" cy="3450613"/>
          </a:xfrm>
        </p:spPr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데이터의 흐름 파악에 용이함</a:t>
            </a:r>
            <a:endParaRPr lang="en-US" altLang="ko-KR" dirty="0"/>
          </a:p>
          <a:p>
            <a:pPr lvl="1"/>
            <a:r>
              <a:rPr lang="ko-KR" altLang="en-US" dirty="0"/>
              <a:t>각 계층에서 제공해야 할 통신 기능을 정의해놓았으므로 통신 상에 문제가 있을 때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어느 계층에서 문제가 발생하였는지 파악할 수 있음</a:t>
            </a:r>
            <a:endParaRPr lang="en-US" altLang="ko-KR" dirty="0"/>
          </a:p>
          <a:p>
            <a:pPr lvl="1"/>
            <a:r>
              <a:rPr lang="ko-KR" altLang="en-US" dirty="0"/>
              <a:t>네트워크로 표준안을 따르고 있기 때문에 상호호환성 문제가 없음</a:t>
            </a:r>
            <a:r>
              <a:rPr lang="en-US" altLang="ko-KR" dirty="0"/>
              <a:t>(</a:t>
            </a:r>
            <a:r>
              <a:rPr lang="ko-KR" altLang="en-US" dirty="0"/>
              <a:t>여러 회사 장비 혼용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계층 간은 서로 독립적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계층에 대하여 본 수업 및 자료와 인터넷 자료들을 참조하여 정리하시오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2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계층 구조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" y="2492375"/>
            <a:ext cx="6553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002" y="1950720"/>
            <a:ext cx="5416037" cy="414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020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응용계층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최상위 계층</a:t>
            </a:r>
            <a:endParaRPr lang="en-US" altLang="ko-KR" dirty="0"/>
          </a:p>
          <a:p>
            <a:pPr lvl="1"/>
            <a:r>
              <a:rPr lang="ko-KR" altLang="en-US" dirty="0"/>
              <a:t>사용자 혹은 응용프로그램이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네트워크에 접근할 수 있게 해줌</a:t>
            </a:r>
            <a:endParaRPr lang="en-US" altLang="ko-KR" dirty="0"/>
          </a:p>
          <a:p>
            <a:pPr lvl="1"/>
            <a:r>
              <a:rPr lang="ko-KR" altLang="en-US" dirty="0"/>
              <a:t>사용자의 눈에 보이는 유일한 계층</a:t>
            </a:r>
            <a:endParaRPr lang="en-US" altLang="ko-KR" dirty="0"/>
          </a:p>
          <a:p>
            <a:pPr lvl="2"/>
            <a:r>
              <a:rPr lang="en-US" altLang="ko-KR" dirty="0"/>
              <a:t>HTTP, FTP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pic>
        <p:nvPicPr>
          <p:cNvPr id="9218" name="Picture 2" descr="D:\Study_DJ\응용SW기초기술활용\NetWork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10" y="697865"/>
            <a:ext cx="51435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80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표현계층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응용계층으로부터 전달받은 데이터의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인코딩</a:t>
            </a:r>
            <a:r>
              <a:rPr lang="ko-KR" altLang="en-US" dirty="0"/>
              <a:t> 혹은 </a:t>
            </a:r>
            <a:r>
              <a:rPr lang="ko-KR" altLang="en-US" dirty="0" err="1"/>
              <a:t>디코딩이</a:t>
            </a:r>
            <a:r>
              <a:rPr lang="ko-KR" altLang="en-US" dirty="0"/>
              <a:t> 이루어지는 계층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오른쪽 그림에서의 </a:t>
            </a:r>
            <a:r>
              <a:rPr lang="en-US" altLang="ko-KR" dirty="0"/>
              <a:t>‘</a:t>
            </a:r>
            <a:r>
              <a:rPr lang="ko-KR" altLang="en-US" dirty="0"/>
              <a:t>암호화</a:t>
            </a:r>
            <a:r>
              <a:rPr lang="en-US" altLang="ko-KR" dirty="0"/>
              <a:t>’</a:t>
            </a:r>
          </a:p>
          <a:p>
            <a:pPr marL="457200" lvl="1" indent="0">
              <a:buNone/>
            </a:pPr>
            <a:r>
              <a:rPr lang="ko-KR" altLang="en-US" dirty="0" err="1"/>
              <a:t>디코딩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암호화된 데이터를 해독하는 것</a:t>
            </a:r>
            <a:r>
              <a:rPr lang="en-US" altLang="ko-KR" dirty="0"/>
              <a:t>)</a:t>
            </a:r>
          </a:p>
        </p:txBody>
      </p:sp>
      <p:pic>
        <p:nvPicPr>
          <p:cNvPr id="8194" name="Picture 2" descr="D:\Study_DJ\응용SW기초기술활용\NetWork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05" y="702945"/>
            <a:ext cx="531495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429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세션계층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통신하는 사이에서 접속을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‘유지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동기화</a:t>
            </a:r>
            <a:r>
              <a:rPr lang="en-US" altLang="ko-KR" dirty="0"/>
              <a:t>, </a:t>
            </a:r>
            <a:r>
              <a:rPr lang="ko-KR" altLang="en-US" dirty="0"/>
              <a:t>종료’시켜주는 역할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네트워크상 양쪽 연결을 관리하고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연결을 지속시켜주는 계층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운영체제</a:t>
            </a:r>
            <a:endParaRPr lang="en-US" altLang="ko-KR" dirty="0"/>
          </a:p>
        </p:txBody>
      </p:sp>
      <p:pic>
        <p:nvPicPr>
          <p:cNvPr id="7170" name="Picture 2" descr="D:\Study_DJ\응용SW기초기술활용\NetWork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95" y="894398"/>
            <a:ext cx="56483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618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수송계층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Transport </a:t>
            </a:r>
            <a:r>
              <a:rPr lang="ko-KR" altLang="en-US" dirty="0"/>
              <a:t>계층</a:t>
            </a:r>
            <a:endParaRPr lang="en-US" altLang="ko-KR" dirty="0"/>
          </a:p>
          <a:p>
            <a:pPr lvl="1"/>
            <a:r>
              <a:rPr lang="ko-KR" altLang="en-US" dirty="0"/>
              <a:t>데이터 전송을 수행하는 부분</a:t>
            </a:r>
            <a:endParaRPr lang="en-US" altLang="ko-KR" dirty="0"/>
          </a:p>
          <a:p>
            <a:pPr lvl="1"/>
            <a:r>
              <a:rPr lang="ko-KR" altLang="en-US" dirty="0"/>
              <a:t>데이터를 보내기 위한 준비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적당한 전송 속도를 맞추고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/>
              <a:t>오류가 난 부분은 다시 맞추어 주는 계층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방식과 </a:t>
            </a:r>
            <a:r>
              <a:rPr lang="en-US" altLang="ko-KR" dirty="0"/>
              <a:t>UDP </a:t>
            </a:r>
            <a:r>
              <a:rPr lang="ko-KR" altLang="en-US" dirty="0"/>
              <a:t>방식 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146" name="Picture 2" descr="D:\Study_DJ\응용SW기초기술활용\NetWork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85" y="628332"/>
            <a:ext cx="562927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724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네트워크계층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핵심 계층</a:t>
            </a:r>
            <a:endParaRPr lang="en-US" altLang="ko-KR" dirty="0"/>
          </a:p>
          <a:p>
            <a:pPr lvl="1"/>
            <a:r>
              <a:rPr lang="ko-KR" altLang="en-US" dirty="0"/>
              <a:t>주소</a:t>
            </a:r>
            <a:r>
              <a:rPr lang="en-US" altLang="ko-KR" dirty="0"/>
              <a:t>(IP)</a:t>
            </a:r>
            <a:r>
              <a:rPr lang="ko-KR" altLang="en-US" dirty="0"/>
              <a:t>를 정하고</a:t>
            </a:r>
            <a:r>
              <a:rPr lang="en-US" altLang="ko-KR" dirty="0"/>
              <a:t>, </a:t>
            </a:r>
            <a:r>
              <a:rPr lang="ko-KR" altLang="en-US" dirty="0"/>
              <a:t>경로</a:t>
            </a:r>
            <a:r>
              <a:rPr lang="en-US" altLang="ko-KR" dirty="0"/>
              <a:t>(Route)</a:t>
            </a:r>
            <a:r>
              <a:rPr lang="ko-KR" altLang="en-US" dirty="0"/>
              <a:t>를 선택하고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ko-KR" altLang="en-US" dirty="0" err="1"/>
              <a:t>패킷을</a:t>
            </a:r>
            <a:r>
              <a:rPr lang="ko-KR" altLang="en-US" dirty="0"/>
              <a:t> 전달하는 계층</a:t>
            </a:r>
            <a:endParaRPr lang="en-US" altLang="ko-KR" dirty="0"/>
          </a:p>
        </p:txBody>
      </p:sp>
      <p:pic>
        <p:nvPicPr>
          <p:cNvPr id="5122" name="Picture 2" descr="D:\Study_DJ\응용SW기초기술활용\NetWork\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8"/>
          <a:stretch/>
        </p:blipFill>
        <p:spPr bwMode="auto">
          <a:xfrm>
            <a:off x="6847047" y="839153"/>
            <a:ext cx="5314474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88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데이터링크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물리계층을 통하여 데이터를 보내는 계층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098" name="Picture 2" descr="D:\Study_DJ\응용SW기초기술활용\NetWork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98" y="1118553"/>
            <a:ext cx="51911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6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3351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데이터베이스 기초 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데이터베이스의 종류를 구분하고 응용 소프트웨어 개발에 필요한 데이터베이스를 선정할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데이터베이스 관련 개념들 설명하고 관계형 데이터베이스 종류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주어진 </a:t>
            </a:r>
            <a:r>
              <a:rPr lang="en-US" altLang="ko-KR" sz="2000" dirty="0"/>
              <a:t>E-R </a:t>
            </a:r>
            <a:r>
              <a:rPr lang="ko-KR" altLang="en-US" sz="2000" dirty="0"/>
              <a:t>다이어그램을 이용하여 관계형 데이터베이스의 테이블을 정의할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주어진 </a:t>
            </a:r>
            <a:r>
              <a:rPr lang="en-US" altLang="ko-KR" sz="2000" dirty="0"/>
              <a:t>E-R </a:t>
            </a:r>
            <a:r>
              <a:rPr lang="ko-KR" altLang="en-US" sz="2000" dirty="0"/>
              <a:t>다이어그램을 보고 테이블</a:t>
            </a:r>
            <a:r>
              <a:rPr lang="en-US" altLang="ko-KR" sz="2000" dirty="0"/>
              <a:t>(=DB)</a:t>
            </a:r>
            <a:r>
              <a:rPr lang="ko-KR" altLang="en-US" sz="2000" dirty="0"/>
              <a:t>을 정의할 수 있다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데이터베이스의 기본연산을 </a:t>
            </a:r>
            <a:r>
              <a:rPr lang="en-US" altLang="ko-KR" sz="2000" dirty="0"/>
              <a:t>CRUD(Create, Read, Update, Delete)</a:t>
            </a:r>
            <a:r>
              <a:rPr lang="ko-KR" altLang="en-US" sz="2000" dirty="0"/>
              <a:t>로 구분하여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설치한 </a:t>
            </a:r>
            <a:r>
              <a:rPr lang="en-US" altLang="ko-KR" sz="2000" dirty="0"/>
              <a:t>MySQL Workbench </a:t>
            </a:r>
            <a:r>
              <a:rPr lang="ko-KR" altLang="en-US" sz="2000" dirty="0"/>
              <a:t>이용하여 테이블 다루기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7025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OSI 7</a:t>
            </a:r>
            <a:r>
              <a:rPr lang="ko-KR" altLang="en-US" dirty="0"/>
              <a:t>계층</a:t>
            </a:r>
            <a:r>
              <a:rPr lang="en-US" altLang="ko-KR" dirty="0"/>
              <a:t>(</a:t>
            </a:r>
            <a:r>
              <a:rPr lang="ko-KR" altLang="en-US" dirty="0"/>
              <a:t>물리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전기적</a:t>
            </a:r>
            <a:r>
              <a:rPr lang="en-US" altLang="ko-KR" dirty="0"/>
              <a:t>, </a:t>
            </a:r>
            <a:r>
              <a:rPr lang="ko-KR" altLang="en-US" dirty="0"/>
              <a:t>기계적 특성 등을 정의함</a:t>
            </a:r>
            <a:endParaRPr lang="en-US" altLang="ko-KR" dirty="0"/>
          </a:p>
          <a:p>
            <a:pPr lvl="1"/>
            <a:r>
              <a:rPr lang="ko-KR" altLang="en-US" dirty="0"/>
              <a:t>실제 장비들을 연결하기 위한 연결 장치</a:t>
            </a:r>
          </a:p>
        </p:txBody>
      </p:sp>
      <p:pic>
        <p:nvPicPr>
          <p:cNvPr id="3074" name="Picture 2" descr="D:\Study_DJ\응용SW기초기술활용\NetWork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80" y="1170305"/>
            <a:ext cx="484822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16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41228"/>
          </a:xfrm>
        </p:spPr>
        <p:txBody>
          <a:bodyPr>
            <a:normAutofit/>
          </a:bodyPr>
          <a:lstStyle/>
          <a:p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 중 전송 계층에서 등장</a:t>
            </a:r>
            <a:endParaRPr lang="en-US" altLang="ko-KR" dirty="0"/>
          </a:p>
          <a:p>
            <a:pPr lvl="1"/>
            <a:r>
              <a:rPr lang="en-US" altLang="ko-KR" dirty="0"/>
              <a:t>TCP : </a:t>
            </a:r>
            <a:r>
              <a:rPr lang="ko-KR" altLang="en-US" dirty="0"/>
              <a:t>컴퓨터가 이해하는 언어기 때문에 손실되면 </a:t>
            </a:r>
            <a:r>
              <a:rPr lang="en-US" altLang="ko-KR" dirty="0"/>
              <a:t>X, </a:t>
            </a:r>
            <a:r>
              <a:rPr lang="ko-KR" altLang="en-US" dirty="0"/>
              <a:t>데이터의 오류 </a:t>
            </a:r>
            <a:r>
              <a:rPr lang="en-US" altLang="ko-KR" dirty="0"/>
              <a:t>X (http) </a:t>
            </a:r>
          </a:p>
          <a:p>
            <a:pPr lvl="2"/>
            <a:r>
              <a:rPr lang="ko-KR" altLang="en-US" dirty="0"/>
              <a:t>연결 지향형 프로토콜 </a:t>
            </a:r>
            <a:r>
              <a:rPr lang="en-US" altLang="ko-KR" dirty="0"/>
              <a:t>: </a:t>
            </a:r>
            <a:r>
              <a:rPr lang="ko-KR" altLang="en-US" dirty="0"/>
              <a:t>송수신 간에 통로를 만들고 데이터 전송을 시작함</a:t>
            </a:r>
            <a:endParaRPr lang="en-US" altLang="ko-KR" dirty="0"/>
          </a:p>
          <a:p>
            <a:pPr lvl="2"/>
            <a:r>
              <a:rPr lang="ko-KR" altLang="en-US" dirty="0"/>
              <a:t>송수신간의 연결을 보장해야 함</a:t>
            </a:r>
            <a:endParaRPr lang="en-US" altLang="ko-KR" dirty="0"/>
          </a:p>
          <a:p>
            <a:pPr lvl="1"/>
            <a:r>
              <a:rPr lang="en-US" altLang="ko-KR" dirty="0"/>
              <a:t>UDP : </a:t>
            </a:r>
            <a:r>
              <a:rPr lang="ko-KR" altLang="en-US" dirty="0"/>
              <a:t>인간이 이해할 수 있는 방식</a:t>
            </a:r>
            <a:r>
              <a:rPr lang="en-US" altLang="ko-KR" dirty="0"/>
              <a:t>, </a:t>
            </a:r>
            <a:r>
              <a:rPr lang="ko-KR" altLang="en-US" dirty="0"/>
              <a:t>데이터를 손대지 않고 그대로 전송함</a:t>
            </a:r>
            <a:r>
              <a:rPr lang="en-US" altLang="ko-KR" dirty="0"/>
              <a:t>, </a:t>
            </a:r>
            <a:r>
              <a:rPr lang="ko-KR" altLang="en-US" dirty="0"/>
              <a:t>유실이 되도 상관없음</a:t>
            </a:r>
            <a:endParaRPr lang="en-US" altLang="ko-KR" dirty="0"/>
          </a:p>
          <a:p>
            <a:pPr lvl="2"/>
            <a:r>
              <a:rPr lang="ko-KR" altLang="en-US" dirty="0" err="1"/>
              <a:t>비연결</a:t>
            </a:r>
            <a:r>
              <a:rPr lang="ko-KR" altLang="en-US" dirty="0"/>
              <a:t> 지향형 프로토콜 </a:t>
            </a:r>
            <a:r>
              <a:rPr lang="en-US" altLang="ko-KR" dirty="0"/>
              <a:t>: </a:t>
            </a:r>
            <a:r>
              <a:rPr lang="ko-KR" altLang="en-US" dirty="0"/>
              <a:t>전송 메시지의 정확한 수신지 도착을 보장하지 않음</a:t>
            </a:r>
            <a:endParaRPr lang="en-US" altLang="ko-KR" dirty="0"/>
          </a:p>
          <a:p>
            <a:pPr lvl="2"/>
            <a:r>
              <a:rPr lang="ko-KR" altLang="en-US" dirty="0"/>
              <a:t>동영상 </a:t>
            </a:r>
            <a:r>
              <a:rPr lang="ko-KR" altLang="en-US" dirty="0" err="1"/>
              <a:t>스트리밍</a:t>
            </a:r>
            <a:r>
              <a:rPr lang="en-US" altLang="ko-KR" dirty="0"/>
              <a:t>, </a:t>
            </a:r>
            <a:r>
              <a:rPr lang="ko-KR" altLang="en-US" dirty="0"/>
              <a:t>화상 채팅과 같이 약간의 데이터 손실을 감수할 수 있지만 속도가 중요한 서비스에 적합</a:t>
            </a:r>
            <a:endParaRPr lang="en-US" altLang="ko-KR" dirty="0"/>
          </a:p>
          <a:p>
            <a:pPr lvl="1"/>
            <a:r>
              <a:rPr lang="en-US" altLang="ko-KR" dirty="0"/>
              <a:t>TCP/UDP</a:t>
            </a:r>
            <a:r>
              <a:rPr lang="ko-KR" altLang="en-US" dirty="0"/>
              <a:t>에 대하여 더 정리하고</a:t>
            </a:r>
            <a:r>
              <a:rPr lang="en-US" altLang="ko-KR" dirty="0"/>
              <a:t>, </a:t>
            </a:r>
            <a:r>
              <a:rPr lang="ko-KR" altLang="en-US" dirty="0"/>
              <a:t>대표적인 서비스를 알아올 것</a:t>
            </a:r>
          </a:p>
        </p:txBody>
      </p:sp>
    </p:spTree>
    <p:extLst>
      <p:ext uri="{BB962C8B-B14F-4D97-AF65-F5344CB8AC3E}">
        <p14:creationId xmlns:p14="http://schemas.microsoft.com/office/powerpoint/2010/main" val="975579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1886525"/>
            <a:ext cx="9520158" cy="4404946"/>
          </a:xfrm>
        </p:spPr>
        <p:txBody>
          <a:bodyPr/>
          <a:lstStyle/>
          <a:p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endParaRPr lang="en-US" altLang="ko-KR" dirty="0"/>
          </a:p>
          <a:p>
            <a:pPr lvl="1"/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데이터의 전송 단위</a:t>
            </a:r>
            <a:endParaRPr lang="en-US" altLang="ko-KR" dirty="0"/>
          </a:p>
          <a:p>
            <a:pPr lvl="2"/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 err="1"/>
              <a:t>테일러로</a:t>
            </a:r>
            <a:r>
              <a:rPr lang="ko-KR" altLang="en-US" dirty="0"/>
              <a:t> 이루어짐</a:t>
            </a:r>
            <a:endParaRPr lang="en-US" altLang="ko-KR" dirty="0"/>
          </a:p>
          <a:p>
            <a:pPr lvl="2"/>
            <a:r>
              <a:rPr lang="ko-KR" altLang="en-US" dirty="0"/>
              <a:t>헤더에는 수신처의 주소 등이 있고 </a:t>
            </a:r>
            <a:r>
              <a:rPr lang="ko-KR" altLang="en-US" dirty="0" err="1"/>
              <a:t>테일러에는</a:t>
            </a:r>
            <a:r>
              <a:rPr lang="ko-KR" altLang="en-US" dirty="0"/>
              <a:t> 에러 정보가 있음</a:t>
            </a:r>
            <a:endParaRPr lang="en-US" altLang="ko-KR" dirty="0"/>
          </a:p>
          <a:p>
            <a:pPr lvl="1"/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r>
              <a:rPr lang="en-US" altLang="ko-KR" dirty="0"/>
              <a:t>(=</a:t>
            </a:r>
            <a:r>
              <a:rPr lang="ko-KR" altLang="en-US" dirty="0" err="1"/>
              <a:t>패킷</a:t>
            </a:r>
            <a:r>
              <a:rPr lang="ko-KR" altLang="en-US" dirty="0"/>
              <a:t> 교환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현재 가장 많이 사용되는 통신 방식</a:t>
            </a:r>
            <a:endParaRPr lang="en-US" altLang="ko-KR" dirty="0"/>
          </a:p>
          <a:p>
            <a:pPr lvl="2"/>
            <a:r>
              <a:rPr lang="ko-KR" altLang="en-US" dirty="0"/>
              <a:t>대용량의 데이터를 다수의 작은 </a:t>
            </a:r>
            <a:r>
              <a:rPr lang="ko-KR" altLang="en-US" dirty="0" err="1"/>
              <a:t>패킷으로</a:t>
            </a:r>
            <a:r>
              <a:rPr lang="ko-KR" altLang="en-US" dirty="0"/>
              <a:t> 분리하여 송신하고</a:t>
            </a:r>
            <a:r>
              <a:rPr lang="en-US" altLang="ko-KR" dirty="0"/>
              <a:t>, </a:t>
            </a:r>
            <a:r>
              <a:rPr lang="ko-KR" altLang="en-US" dirty="0" err="1"/>
              <a:t>수신측에서는</a:t>
            </a:r>
            <a:r>
              <a:rPr lang="ko-KR" altLang="en-US" dirty="0"/>
              <a:t> 다수의 </a:t>
            </a:r>
            <a:r>
              <a:rPr lang="ko-KR" altLang="en-US" dirty="0" err="1"/>
              <a:t>패킷을</a:t>
            </a:r>
            <a:r>
              <a:rPr lang="ko-KR" altLang="en-US" dirty="0"/>
              <a:t> 결합하여 원래의 데이터로 복원하는 방식</a:t>
            </a:r>
            <a:endParaRPr lang="en-US" altLang="ko-KR" dirty="0"/>
          </a:p>
          <a:p>
            <a:pPr lvl="2"/>
            <a:r>
              <a:rPr lang="ko-KR" altLang="en-US" dirty="0" err="1"/>
              <a:t>패킷</a:t>
            </a:r>
            <a:r>
              <a:rPr lang="ko-KR" altLang="en-US" dirty="0"/>
              <a:t> 교환 관련 참조 링크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https://ko.wikipedia.org/wiki/%ED%8C%A8%ED%82%B7_%EA%B5%90%ED%99%98</a:t>
            </a:r>
            <a:endParaRPr lang="en-US" altLang="ko-KR" dirty="0"/>
          </a:p>
          <a:p>
            <a:pPr lvl="3"/>
            <a:r>
              <a:rPr lang="ko-KR" altLang="en-US" dirty="0"/>
              <a:t>애니메이션으로 잘 설명이 되어 있음</a:t>
            </a:r>
            <a:endParaRPr lang="en-US" altLang="ko-KR" dirty="0"/>
          </a:p>
          <a:p>
            <a:pPr lvl="3"/>
            <a:r>
              <a:rPr lang="ko-KR" altLang="en-US" dirty="0"/>
              <a:t>본 그림을 잘 정리하여서 </a:t>
            </a:r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r>
              <a:rPr lang="ko-KR" altLang="en-US" dirty="0"/>
              <a:t> 시스템에 대하여 정리하시오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408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0058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서로 다른 네트워크를 연결하고 </a:t>
            </a:r>
            <a:r>
              <a:rPr lang="ko-KR" altLang="en-US" dirty="0" err="1"/>
              <a:t>패킷을</a:t>
            </a:r>
            <a:r>
              <a:rPr lang="ko-KR" altLang="en-US" dirty="0"/>
              <a:t> 다른 네트워크 망으로 보내주는 역할</a:t>
            </a:r>
            <a:endParaRPr lang="en-US" altLang="ko-KR" dirty="0"/>
          </a:p>
          <a:p>
            <a:pPr lvl="1"/>
            <a:r>
              <a:rPr lang="en-US" altLang="ko-KR" dirty="0"/>
              <a:t>OSI 7</a:t>
            </a:r>
            <a:r>
              <a:rPr lang="ko-KR" altLang="en-US" dirty="0"/>
              <a:t>계층 중 네트워크 계층에 포함된 기기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95932" y="3879612"/>
            <a:ext cx="203200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187372" y="39126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6" name="타원 5"/>
          <p:cNvSpPr/>
          <p:nvPr/>
        </p:nvSpPr>
        <p:spPr>
          <a:xfrm>
            <a:off x="2748712" y="44942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992552" y="39913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932" y="3530600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58812" y="3879612"/>
            <a:ext cx="2032000" cy="1127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450252" y="39126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11" name="타원 10"/>
          <p:cNvSpPr/>
          <p:nvPr/>
        </p:nvSpPr>
        <p:spPr>
          <a:xfrm>
            <a:off x="8011592" y="44942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255432" y="39913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39812" y="35306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10480" y="3530600"/>
            <a:ext cx="1158240" cy="213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터</a:t>
            </a:r>
          </a:p>
        </p:txBody>
      </p:sp>
      <p:cxnSp>
        <p:nvCxnSpPr>
          <p:cNvPr id="16" name="직선 연결선 15"/>
          <p:cNvCxnSpPr>
            <a:stCxn id="4" idx="3"/>
          </p:cNvCxnSpPr>
          <p:nvPr/>
        </p:nvCxnSpPr>
        <p:spPr>
          <a:xfrm>
            <a:off x="4127932" y="4443492"/>
            <a:ext cx="9825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268720" y="4443492"/>
            <a:ext cx="109009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01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10561226" cy="424282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라우팅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패킷의</a:t>
            </a:r>
            <a:r>
              <a:rPr lang="ko-KR" altLang="en-US" dirty="0"/>
              <a:t> 전달 경로를 결정하는 것</a:t>
            </a:r>
            <a:endParaRPr lang="en-US" altLang="ko-KR" dirty="0"/>
          </a:p>
          <a:p>
            <a:r>
              <a:rPr lang="ko-KR" altLang="en-US" dirty="0"/>
              <a:t>송신 측에서 수신 측까지 데이터를 전달하는 과정에서 최적의 경로를 산출하는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다양한 법칙들이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알고리즘</a:t>
            </a:r>
            <a:r>
              <a:rPr lang="en-US" altLang="ko-KR" dirty="0"/>
              <a:t>(RIP</a:t>
            </a:r>
            <a:r>
              <a:rPr lang="ko-KR" altLang="en-US" dirty="0"/>
              <a:t>를 포함하여 </a:t>
            </a:r>
            <a:r>
              <a:rPr lang="en-US" altLang="ko-KR" dirty="0"/>
              <a:t>2</a:t>
            </a:r>
            <a:r>
              <a:rPr lang="ko-KR" altLang="en-US" dirty="0"/>
              <a:t>가지 이상의 </a:t>
            </a:r>
            <a:r>
              <a:rPr lang="ko-KR" altLang="en-US" dirty="0" err="1"/>
              <a:t>라우팅</a:t>
            </a:r>
            <a:r>
              <a:rPr lang="ko-KR" altLang="en-US" dirty="0"/>
              <a:t> 간략하게 프로토콜을 정리하시오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거리 벡터 알고리즘</a:t>
            </a:r>
            <a:endParaRPr lang="en-US" altLang="ko-KR" dirty="0"/>
          </a:p>
          <a:p>
            <a:pPr lvl="2"/>
            <a:r>
              <a:rPr lang="ko-KR" altLang="en-US" dirty="0" err="1"/>
              <a:t>라우터간의</a:t>
            </a:r>
            <a:r>
              <a:rPr lang="ko-KR" altLang="en-US" dirty="0"/>
              <a:t> 최단 경로를 찾고 그 최적 경로를 이용할 수 없을 경우에 다른 경로를 찾는다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계산은 단순하지만 경우에 따라서는 매우 큰 타임 </a:t>
            </a:r>
            <a:r>
              <a:rPr lang="ko-KR" altLang="en-US" dirty="0" err="1"/>
              <a:t>로스가</a:t>
            </a:r>
            <a:r>
              <a:rPr lang="ko-KR" altLang="en-US" dirty="0"/>
              <a:t> 발생할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링크 상태 알고리즘</a:t>
            </a:r>
            <a:endParaRPr lang="en-US" altLang="ko-KR" dirty="0"/>
          </a:p>
          <a:p>
            <a:pPr lvl="2"/>
            <a:r>
              <a:rPr lang="ko-KR" altLang="en-US" dirty="0" err="1"/>
              <a:t>라우터간의</a:t>
            </a:r>
            <a:r>
              <a:rPr lang="ko-KR" altLang="en-US" dirty="0"/>
              <a:t> 모든 경로를 미리 파악한 뒤 대체 경로를 사전에 마련해두는 방식</a:t>
            </a:r>
            <a:endParaRPr lang="en-US" altLang="ko-KR" dirty="0"/>
          </a:p>
          <a:p>
            <a:pPr lvl="2"/>
            <a:r>
              <a:rPr lang="ko-KR" altLang="en-US" dirty="0"/>
              <a:t>거리 벡터 알고리즘보다 계산이 더 복잡함</a:t>
            </a:r>
          </a:p>
        </p:txBody>
      </p:sp>
    </p:spTree>
    <p:extLst>
      <p:ext uri="{BB962C8B-B14F-4D97-AF65-F5344CB8AC3E}">
        <p14:creationId xmlns:p14="http://schemas.microsoft.com/office/powerpoint/2010/main" val="2404103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IP(Internet Protocol)</a:t>
            </a:r>
          </a:p>
          <a:p>
            <a:pPr lvl="1"/>
            <a:r>
              <a:rPr lang="ko-KR" altLang="en-US" dirty="0"/>
              <a:t>호스트의 주소 지정과 </a:t>
            </a:r>
            <a:r>
              <a:rPr lang="ko-KR" altLang="en-US" dirty="0" err="1"/>
              <a:t>패킷</a:t>
            </a:r>
            <a:r>
              <a:rPr lang="ko-KR" altLang="en-US" dirty="0"/>
              <a:t> 분할 및 조립 기능을 담당함</a:t>
            </a:r>
            <a:endParaRPr lang="en-US" altLang="ko-KR" dirty="0"/>
          </a:p>
          <a:p>
            <a:pPr lvl="2"/>
            <a:r>
              <a:rPr lang="ko-KR" altLang="en-US" dirty="0"/>
              <a:t>호스트 </a:t>
            </a:r>
            <a:r>
              <a:rPr lang="en-US" altLang="ko-KR" dirty="0"/>
              <a:t>: IP </a:t>
            </a:r>
            <a:r>
              <a:rPr lang="ko-KR" altLang="en-US" dirty="0"/>
              <a:t>기반 네트워크에 연결된 기기</a:t>
            </a:r>
            <a:r>
              <a:rPr lang="en-US" altLang="ko-KR" dirty="0"/>
              <a:t>(=</a:t>
            </a:r>
            <a:r>
              <a:rPr lang="ko-KR" altLang="en-US" dirty="0"/>
              <a:t>네트워크에 연결된 컴퓨터들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패킷을</a:t>
            </a:r>
            <a:r>
              <a:rPr lang="ko-KR" altLang="en-US" dirty="0"/>
              <a:t> 주고받기 위해 사용하는 프로토콜</a:t>
            </a:r>
            <a:endParaRPr lang="en-US" altLang="ko-KR" dirty="0"/>
          </a:p>
          <a:p>
            <a:pPr lvl="2"/>
            <a:r>
              <a:rPr lang="ko-KR" altLang="en-US" dirty="0" err="1"/>
              <a:t>패킷</a:t>
            </a:r>
            <a:r>
              <a:rPr lang="ko-KR" altLang="en-US" dirty="0"/>
              <a:t> 헤더에 적힌 </a:t>
            </a:r>
            <a:r>
              <a:rPr lang="en-US" altLang="ko-KR" dirty="0"/>
              <a:t>IP </a:t>
            </a:r>
            <a:r>
              <a:rPr lang="ko-KR" altLang="en-US" dirty="0"/>
              <a:t>주소를 기반으로 </a:t>
            </a:r>
            <a:r>
              <a:rPr lang="ko-KR" altLang="en-US" dirty="0" err="1"/>
              <a:t>패킷을</a:t>
            </a:r>
            <a:r>
              <a:rPr lang="ko-KR" altLang="en-US" dirty="0"/>
              <a:t> 전달함</a:t>
            </a:r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컴퓨터 네트워크의 각 장치들에게 할당되는 고유의 주소</a:t>
            </a:r>
            <a:endParaRPr lang="en-US" altLang="ko-KR" dirty="0"/>
          </a:p>
          <a:p>
            <a:pPr lvl="2"/>
            <a:r>
              <a:rPr lang="ko-KR" altLang="en-US" dirty="0"/>
              <a:t>인터넷에 연결된 기기들간의 통신을 위해 사용함</a:t>
            </a:r>
            <a:endParaRPr lang="en-US" altLang="ko-KR" dirty="0"/>
          </a:p>
          <a:p>
            <a:pPr lvl="2"/>
            <a:r>
              <a:rPr lang="en-US" altLang="ko-KR" dirty="0"/>
              <a:t>IP</a:t>
            </a:r>
            <a:r>
              <a:rPr lang="ko-KR" altLang="en-US" dirty="0"/>
              <a:t>주소를 이용하여 송신 호스트에서 수신 호스트로 </a:t>
            </a:r>
            <a:r>
              <a:rPr lang="ko-KR" altLang="en-US" dirty="0" err="1"/>
              <a:t>패킷을</a:t>
            </a:r>
            <a:r>
              <a:rPr lang="ko-KR" altLang="en-US" dirty="0"/>
              <a:t> 전달함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3286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55859"/>
          </a:xfrm>
        </p:spPr>
        <p:txBody>
          <a:bodyPr>
            <a:normAutofit/>
          </a:bodyPr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중복되지 않음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비트 크기의 필드</a:t>
            </a:r>
            <a:r>
              <a:rPr lang="en-US" altLang="ko-KR" dirty="0"/>
              <a:t>(=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 네 개를 모아서 구성한 </a:t>
            </a:r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(4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r>
              <a:rPr lang="ko-KR" altLang="en-US" dirty="0"/>
              <a:t>논리 주소</a:t>
            </a:r>
            <a:endParaRPr lang="en-US" altLang="ko-KR" dirty="0"/>
          </a:p>
          <a:p>
            <a:pPr lvl="2"/>
            <a:r>
              <a:rPr lang="en-US" altLang="ko-KR" dirty="0"/>
              <a:t>192.168.51.3</a:t>
            </a:r>
            <a:r>
              <a:rPr lang="ko-KR" altLang="en-US" dirty="0"/>
              <a:t>처럼 점으로 구분한 </a:t>
            </a:r>
            <a:r>
              <a:rPr lang="en-US" altLang="ko-KR" dirty="0"/>
              <a:t>10</a:t>
            </a:r>
            <a:r>
              <a:rPr lang="ko-KR" altLang="en-US" dirty="0"/>
              <a:t>진수 형태 네 개로 구성됨</a:t>
            </a:r>
            <a:endParaRPr lang="en-US" altLang="ko-KR" dirty="0"/>
          </a:p>
          <a:p>
            <a:pPr lvl="2"/>
            <a:r>
              <a:rPr lang="ko-KR" altLang="en-US" dirty="0"/>
              <a:t>비트</a:t>
            </a:r>
            <a:r>
              <a:rPr lang="en-US" altLang="ko-KR" dirty="0"/>
              <a:t>(bit)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정보 저장의 최소 단위로써</a:t>
            </a:r>
            <a:r>
              <a:rPr lang="en-US" altLang="ko-KR" dirty="0"/>
              <a:t>, 1</a:t>
            </a:r>
            <a:r>
              <a:rPr lang="ko-KR" altLang="en-US" dirty="0"/>
              <a:t>와 </a:t>
            </a:r>
            <a:r>
              <a:rPr lang="en-US" altLang="ko-KR" dirty="0"/>
              <a:t>0</a:t>
            </a:r>
            <a:r>
              <a:rPr lang="ko-KR" altLang="en-US" dirty="0"/>
              <a:t>의 값을 가짐</a:t>
            </a:r>
            <a:endParaRPr lang="en-US" altLang="ko-KR" dirty="0"/>
          </a:p>
          <a:p>
            <a:pPr lvl="2"/>
            <a:r>
              <a:rPr lang="ko-KR" altLang="en-US" dirty="0"/>
              <a:t>바이트</a:t>
            </a:r>
            <a:r>
              <a:rPr lang="en-US" altLang="ko-KR" dirty="0"/>
              <a:t>(byte)</a:t>
            </a:r>
            <a:r>
              <a:rPr lang="ko-KR" altLang="en-US" dirty="0"/>
              <a:t> </a:t>
            </a:r>
            <a:r>
              <a:rPr lang="en-US" altLang="ko-KR" dirty="0"/>
              <a:t>: 8 bit = 1 byte</a:t>
            </a:r>
          </a:p>
          <a:p>
            <a:pPr lvl="1"/>
            <a:r>
              <a:rPr lang="ko-KR" altLang="en-US" dirty="0"/>
              <a:t>네트워크 주소와 호스트 주소로 구성됨</a:t>
            </a:r>
            <a:endParaRPr lang="en-US" altLang="ko-KR" dirty="0"/>
          </a:p>
          <a:p>
            <a:pPr lvl="2"/>
            <a:r>
              <a:rPr lang="ko-KR" altLang="en-US" dirty="0"/>
              <a:t>하나의 네트워크에서는</a:t>
            </a:r>
            <a:r>
              <a:rPr lang="en-US" altLang="ko-KR" dirty="0"/>
              <a:t>(=</a:t>
            </a:r>
            <a:r>
              <a:rPr lang="ko-KR" altLang="en-US" dirty="0"/>
              <a:t>같은 네트워크 안에서는</a:t>
            </a:r>
            <a:r>
              <a:rPr lang="en-US" altLang="ko-KR" dirty="0"/>
              <a:t>) </a:t>
            </a:r>
            <a:r>
              <a:rPr lang="ko-KR" altLang="en-US" dirty="0"/>
              <a:t>네트워크 부분은 모두 같아야 하고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ko-KR" altLang="en-US" dirty="0"/>
              <a:t>호스트 부분은 모두 달라야 정상적인 통신이 가능함</a:t>
            </a:r>
            <a:endParaRPr lang="en-US" altLang="ko-KR" dirty="0"/>
          </a:p>
          <a:p>
            <a:pPr lvl="2"/>
            <a:r>
              <a:rPr lang="ko-KR" altLang="en-US" dirty="0" err="1"/>
              <a:t>라우팅</a:t>
            </a:r>
            <a:r>
              <a:rPr lang="ko-KR" altLang="en-US" dirty="0"/>
              <a:t> 시 네트워크 부분만 참조함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네트워크</a:t>
            </a:r>
            <a:r>
              <a:rPr lang="en-US" altLang="ko-KR" dirty="0"/>
              <a:t>A</a:t>
            </a:r>
            <a:r>
              <a:rPr lang="ko-KR" altLang="en-US" dirty="0"/>
              <a:t>와 네트워크</a:t>
            </a:r>
            <a:r>
              <a:rPr lang="en-US" altLang="ko-KR" dirty="0"/>
              <a:t>B </a:t>
            </a:r>
            <a:r>
              <a:rPr lang="ko-KR" altLang="en-US" dirty="0"/>
              <a:t>모두 각자의 네트워크 안에서는 </a:t>
            </a:r>
            <a:r>
              <a:rPr lang="en-US" altLang="ko-KR" dirty="0"/>
              <a:t>IP </a:t>
            </a:r>
            <a:r>
              <a:rPr lang="ko-KR" altLang="en-US" dirty="0"/>
              <a:t>주소의 네트워크 부분은 모두 동일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5792" y="1076156"/>
            <a:ext cx="2032000" cy="11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977232" y="1109176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17" name="타원 16"/>
          <p:cNvSpPr/>
          <p:nvPr/>
        </p:nvSpPr>
        <p:spPr>
          <a:xfrm>
            <a:off x="7538572" y="1690836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82412" y="1187916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6792" y="72714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872611" y="1127912"/>
            <a:ext cx="2032000" cy="1127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964051" y="1160932"/>
            <a:ext cx="579120" cy="452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폰</a:t>
            </a:r>
          </a:p>
        </p:txBody>
      </p:sp>
      <p:sp>
        <p:nvSpPr>
          <p:cNvPr id="22" name="타원 21"/>
          <p:cNvSpPr/>
          <p:nvPr/>
        </p:nvSpPr>
        <p:spPr>
          <a:xfrm>
            <a:off x="10525391" y="1742592"/>
            <a:ext cx="726440" cy="4521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769231" y="1239672"/>
            <a:ext cx="1013460" cy="4521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랩탑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53611" y="7789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</a:t>
            </a: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794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주소의 효율적인 배정을 위해 클래스</a:t>
            </a:r>
            <a:r>
              <a:rPr lang="en-US" altLang="ko-KR" dirty="0"/>
              <a:t>(Class)</a:t>
            </a:r>
            <a:r>
              <a:rPr lang="ko-KR" altLang="en-US" dirty="0"/>
              <a:t>라는 개념을 도입함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16" y="2931064"/>
            <a:ext cx="5647289" cy="3808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2515" y="3825586"/>
            <a:ext cx="382027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비트가 표현할 수 있는 숫자의 범위</a:t>
            </a:r>
            <a:endParaRPr lang="en-US" altLang="ko-KR" dirty="0"/>
          </a:p>
          <a:p>
            <a:r>
              <a:rPr lang="en-US" altLang="ko-KR" dirty="0"/>
              <a:t>0~255, </a:t>
            </a:r>
            <a:r>
              <a:rPr lang="ko-KR" altLang="en-US" dirty="0"/>
              <a:t>총 </a:t>
            </a:r>
            <a:r>
              <a:rPr lang="en-US" altLang="ko-KR" dirty="0"/>
              <a:t>256</a:t>
            </a:r>
            <a:r>
              <a:rPr lang="ko-KR" altLang="en-US" dirty="0"/>
              <a:t>개의 숫자를 표현 가능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다음 페이지 참조</a:t>
            </a:r>
          </a:p>
        </p:txBody>
      </p:sp>
    </p:spTree>
    <p:extLst>
      <p:ext uri="{BB962C8B-B14F-4D97-AF65-F5344CB8AC3E}">
        <p14:creationId xmlns:p14="http://schemas.microsoft.com/office/powerpoint/2010/main" val="235471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진수와 </a:t>
            </a:r>
            <a:r>
              <a:rPr lang="en-US" altLang="ko-KR" dirty="0"/>
              <a:t>10</a:t>
            </a:r>
            <a:r>
              <a:rPr lang="ko-KR" altLang="en-US" dirty="0"/>
              <a:t>진수 간의 변환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7" y="3061249"/>
            <a:ext cx="5820707" cy="260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38718" y="268359"/>
            <a:ext cx="445506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※ 2</a:t>
            </a:r>
            <a:r>
              <a:rPr lang="ko-KR" altLang="en-US" dirty="0"/>
              <a:t>진수 </a:t>
            </a:r>
            <a:r>
              <a:rPr lang="en-US" altLang="ko-KR" dirty="0"/>
              <a:t>: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표현하는 체계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: </a:t>
            </a:r>
            <a:r>
              <a:rPr lang="ko-KR" altLang="en-US" dirty="0"/>
              <a:t>숫자를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 err="1"/>
              <a:t>까지로만</a:t>
            </a:r>
            <a:r>
              <a:rPr lang="ko-KR" altLang="en-US" dirty="0"/>
              <a:t> 표현</a:t>
            </a:r>
            <a:endParaRPr lang="en-US" altLang="ko-KR" dirty="0"/>
          </a:p>
          <a:p>
            <a:r>
              <a:rPr lang="ko-KR" altLang="en-US" dirty="0"/>
              <a:t>그 외에 다양한 진수들이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400" dirty="0"/>
              <a:t>숙제</a:t>
            </a:r>
            <a:r>
              <a:rPr lang="en-US" altLang="ko-KR" sz="1400" dirty="0"/>
              <a:t>1. </a:t>
            </a:r>
            <a:r>
              <a:rPr lang="ko-KR" altLang="en-US" sz="1400" dirty="0"/>
              <a:t>진법 체계에 대하여 정리하시오</a:t>
            </a:r>
            <a:endParaRPr lang="en-US" altLang="ko-KR" sz="1400" dirty="0"/>
          </a:p>
          <a:p>
            <a:r>
              <a:rPr lang="en-US" altLang="ko-KR" sz="1400" dirty="0"/>
              <a:t>(2</a:t>
            </a:r>
            <a:r>
              <a:rPr lang="ko-KR" altLang="en-US" sz="1400" dirty="0"/>
              <a:t>진수</a:t>
            </a:r>
            <a:r>
              <a:rPr lang="en-US" altLang="ko-KR" sz="1400" dirty="0"/>
              <a:t>, 16</a:t>
            </a:r>
            <a:r>
              <a:rPr lang="ko-KR" altLang="en-US" sz="1400" dirty="0"/>
              <a:t>진수</a:t>
            </a:r>
            <a:r>
              <a:rPr lang="en-US" altLang="ko-KR" sz="1400" dirty="0"/>
              <a:t>, 10</a:t>
            </a:r>
            <a:r>
              <a:rPr lang="ko-KR" altLang="en-US" sz="1400" dirty="0"/>
              <a:t>진수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숙제</a:t>
            </a:r>
            <a:r>
              <a:rPr lang="en-US" altLang="ko-KR" sz="1400" dirty="0"/>
              <a:t>2. 32</a:t>
            </a:r>
            <a:r>
              <a:rPr lang="ko-KR" altLang="en-US" sz="1400" dirty="0"/>
              <a:t>진수는 있을까</a:t>
            </a:r>
            <a:r>
              <a:rPr lang="en-US" altLang="ko-KR" sz="1400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0560" y="3442326"/>
            <a:ext cx="50513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0 1 0 1 0 1 0 1</a:t>
            </a:r>
            <a:endParaRPr lang="ko-KR" alt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164218" y="5015877"/>
                <a:ext cx="102778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218" y="5015877"/>
                <a:ext cx="10277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13710" y="2880770"/>
                <a:ext cx="90101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710" y="2880770"/>
                <a:ext cx="90101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39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64410" y="5015877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0" y="5015877"/>
                <a:ext cx="102778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32171" y="2844400"/>
                <a:ext cx="9059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71" y="2844400"/>
                <a:ext cx="90595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3311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09049" y="2832652"/>
                <a:ext cx="905954" cy="3724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49" y="2832652"/>
                <a:ext cx="905954" cy="372410"/>
              </a:xfrm>
              <a:prstGeom prst="rect">
                <a:avLst/>
              </a:prstGeom>
              <a:blipFill rotWithShape="1">
                <a:blip r:embed="rId7"/>
                <a:stretch>
                  <a:fillRect t="-4688" r="-3311" b="-2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27510" y="2835730"/>
                <a:ext cx="9059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×  </m:t>
                    </m:r>
                  </m:oMath>
                </a14:m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510" y="2835730"/>
                <a:ext cx="90595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250" r="-2632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62026" y="5004138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26" y="5004138"/>
                <a:ext cx="102778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62218" y="5004138"/>
                <a:ext cx="102778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× 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218" y="5004138"/>
                <a:ext cx="102778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/>
          <p:cNvCxnSpPr/>
          <p:nvPr/>
        </p:nvCxnSpPr>
        <p:spPr>
          <a:xfrm>
            <a:off x="11191825" y="3250102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785598" y="4404625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884652" y="3269983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662026" y="3223668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62218" y="3250101"/>
            <a:ext cx="0" cy="4373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0493511" y="4365656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93159" y="4326264"/>
            <a:ext cx="0" cy="59951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36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바꾸는 방법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56" y="2932665"/>
            <a:ext cx="4781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18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9F3A2-B6CA-43C1-9D71-4996D33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수행준거</a:t>
            </a:r>
            <a:r>
              <a:rPr lang="en-US" altLang="ko-KR" dirty="0"/>
              <a:t>(</a:t>
            </a:r>
            <a:r>
              <a:rPr lang="ko-KR" altLang="en-US" dirty="0"/>
              <a:t>학습목표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88A6C-1A37-4BC5-8CD7-CBCA1634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657304" cy="43351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네트워크 기초활용하기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네트워크 계층구조에서 각 층의 역할을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네트워크 기초개념 설명 및 </a:t>
            </a:r>
            <a:r>
              <a:rPr lang="en-US" altLang="ko-KR" sz="2000" dirty="0"/>
              <a:t>OSI</a:t>
            </a:r>
            <a:r>
              <a:rPr lang="ko-KR" altLang="en-US" sz="2000" dirty="0"/>
              <a:t> </a:t>
            </a:r>
            <a:r>
              <a:rPr lang="en-US" altLang="ko-KR" sz="2000" dirty="0"/>
              <a:t>7</a:t>
            </a:r>
            <a:r>
              <a:rPr lang="ko-KR" altLang="en-US" sz="2000" dirty="0"/>
              <a:t>계층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응용의 특성에 따라 </a:t>
            </a:r>
            <a:r>
              <a:rPr lang="en-US" altLang="ko-KR" sz="2000" dirty="0"/>
              <a:t>TCP</a:t>
            </a:r>
            <a:r>
              <a:rPr lang="ko-KR" altLang="en-US" sz="2000" dirty="0"/>
              <a:t>와 </a:t>
            </a:r>
            <a:r>
              <a:rPr lang="en-US" altLang="ko-KR" sz="2000" dirty="0"/>
              <a:t>UDP</a:t>
            </a:r>
            <a:r>
              <a:rPr lang="ko-KR" altLang="en-US" sz="2000" dirty="0"/>
              <a:t>를 구분하여 적용할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sz="2000" dirty="0"/>
              <a:t>- TCP/UDP</a:t>
            </a:r>
            <a:r>
              <a:rPr lang="ko-KR" altLang="en-US" sz="2000" dirty="0"/>
              <a:t> 개념 설명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패킷 스위칭 시스템을 이해하고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라우팅 알고리즘과 </a:t>
            </a:r>
            <a:r>
              <a:rPr lang="en-US" altLang="ko-KR" sz="2000" dirty="0"/>
              <a:t>IP </a:t>
            </a:r>
            <a:r>
              <a:rPr lang="ko-KR" altLang="en-US" sz="2000" dirty="0"/>
              <a:t>프로토콜을 설명할 수 있다</a:t>
            </a:r>
            <a:r>
              <a:rPr lang="en-US" altLang="ko-KR" sz="2000" dirty="0"/>
              <a:t>.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패킷</a:t>
            </a:r>
            <a:r>
              <a:rPr lang="ko-KR" altLang="en-US" dirty="0"/>
              <a:t> </a:t>
            </a:r>
            <a:r>
              <a:rPr lang="ko-KR" altLang="en-US" dirty="0" err="1"/>
              <a:t>스위칭과</a:t>
            </a:r>
            <a:r>
              <a:rPr lang="ko-KR" altLang="en-US" dirty="0"/>
              <a:t> </a:t>
            </a:r>
            <a:r>
              <a:rPr lang="ko-KR" altLang="en-US" dirty="0" err="1"/>
              <a:t>라우팅</a:t>
            </a:r>
            <a:r>
              <a:rPr lang="ko-KR" altLang="en-US" dirty="0"/>
              <a:t> 개념 설명하고 </a:t>
            </a:r>
            <a:r>
              <a:rPr lang="ko-KR" altLang="en-US" dirty="0" err="1"/>
              <a:t>라우팅</a:t>
            </a:r>
            <a:r>
              <a:rPr lang="ko-KR" altLang="en-US" dirty="0"/>
              <a:t> 알고리즘과 </a:t>
            </a:r>
            <a:r>
              <a:rPr lang="en-US" altLang="ko-KR" dirty="0"/>
              <a:t>IP</a:t>
            </a:r>
            <a:r>
              <a:rPr lang="ko-KR" altLang="en-US" dirty="0"/>
              <a:t>에 대해서도 다룸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67800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807325" y="179427"/>
            <a:ext cx="2641600" cy="1973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7" y="2061501"/>
            <a:ext cx="11053213" cy="3450613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ko-KR" altLang="en-US" dirty="0" err="1"/>
              <a:t>브로드</a:t>
            </a:r>
            <a:r>
              <a:rPr lang="ko-KR" altLang="en-US" dirty="0"/>
              <a:t> 캐스팅 </a:t>
            </a:r>
            <a:r>
              <a:rPr lang="en-US" altLang="ko-KR" dirty="0"/>
              <a:t>: </a:t>
            </a:r>
            <a:r>
              <a:rPr lang="ko-KR" altLang="en-US" dirty="0"/>
              <a:t>송신 호스트가 전송한 데이터가 네트워크에 연결된 모든 호스트에 전송되는 방식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/>
          <a:stretch/>
        </p:blipFill>
        <p:spPr bwMode="auto">
          <a:xfrm>
            <a:off x="2967175" y="2949575"/>
            <a:ext cx="8086725" cy="382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data:image/png;base64,iVBORw0KGgoAAAANSUhEUgAAAJcAAABlCAMAAAB3G4FZAAABI1BMVEX///9V/1UAAAD/VVVY/1iIiIj6+vr39/f/V1d/f3/Z2dmioqL09PSFhYWtra3s7Ox3d3dnZ2fHx8e3t7fS0tLg4ODAwMCQkJDm5uZwcHCZmZkAPQBbW1tQ9VBJO0nLyMswsDCdl50AWQA/uT8jIyNI30gmniYzmzM7OzsAUwAAKwBC00IbUhsspywABgAzWjMxXzE5Szl5cXlTTVMQexBN600XKRdHMkcfAB8aiBpoXWiOho4AGwAmcSYfXB8glCAtNS0AagA5xDkaABoXRRcAIQAnBCdBRUEkPyQthy0wETAANQAdJR0ARQAsLiwbDBs5JCRBMjKqLy/QQUFXAABKWloAKiopHCmIGBggBQU8AABxFRUPHQ81LzUWFhZLU0s8WTzyocnbAAAGD0lEQVRoge1aa3faRhCV1xJitZJW6C0ZDNgWBhPcmkdSQ9wE0sRNHDstTpo0cZr8/1/RFUiYhyQLFy89OdwPNrDL2cvs7Myd0TLMBhts8MMB25l1U1gEX67+9PNJ01g3jzngVtsrsJ3GY3PdTGaxW2K3CFgP/K8shtojWoRY/cm6uUzjl85WAPbIXjeZKQCWrRfGvE61uElYa3Z7RZq0mKfe2a/jnWSfyTFzzOf9Qb1Ua1G0pwgAGAS8+jEW0S48MoNlSy9ESqwwJLR+KwQOBqKDq/2yExAvdSnxYoQ8AIehucrRc3oVNjwZL6mFEuiAnTpLUGjHGeNVYXJiKzHUVw7JFmHxfK/S6P/ei5sDfNrBRjbp0OJU4mMMXyyXtZizZucUcHZ2Nt5rthFLfrW0UqREk5wM8Dqw1x6VGGbFxtFbmNYBAPsBLe/Nw5NiGDkujE6gWlBl4EGzv8WOM7tAgZbqJo/rSDEx+c9hpncx8Dpe5S0NJSRwSaNYhiiIVX6w1bvnJ9UejTRkO/FjvKa4+vyHdIQ2zseuoynEqdYEMc9HD6iWsjZSBPlIYaC7UKOlGCKhRHiwLSvymgW+teDUvAYXPT0RYrG46l/hzod5U+GWdCrcBf3+0asU+SI93Nkwb0rK0uFSByVfY3QuVygvZDS9gKvcw9PFq3qQMGt3prKpb2GcMGpak5cGgvI9QriOyxMBW3gXE28WYCutP/7Mx268AIMXWFPQcp4ewgDvDjvsksJHBcPs9vb1+w8xJUSQfZb39BA8xgd+rfK6s4yw1kGW0Nrezg4/RA3jES01nadnRNvQVU1GCFkShFBRFAdyluVWfaHoscvw+ut6RIsQ+xKxlaLDjzx93pYZERuCrpoaIeG6FscRDpCTOBdppqobWOR5PnP7JVJBFcKeRi2VLwjvA1pkKyMMpqiag3TbFnSfhExI+IbgJImzkOxTEAzDxj6NxEX08mno952PqfweDSe8toG/MgHyTUDASedXV1WL7MqIg6oTFjYW7yNf+Oq4QmfZnXSR1b3llQW6vzQBsYFvBJHJ5w5cy12FFBYOKn5c9XZSlkfapyleC6O2aysy1jiFk5MiXBqITVDrH79JmyhEEPLKDiNkMknNQs63vG4pkqymDYnR0PUlfhwXGCx7/XdEJOcV8keFo18pGhoHkUpL2VSH21mC68+RDmn66SyjOUFMzRiqCy3TiM2Q2MYrkvV87vOn4fDLQczOOyMKGZS7tRNWkQSRELGpxe4NuGmtSssYsuXG+qMdpMeM5czssyFLDqfNcusdDUg5W7+k0vOa5OqMBef8NqNyjhSOu0a5H6TmNpUeTn7yCkvuwokSDRlKSLUZGYRNwi32mMbhMKf8RYAowuVFw7SkPACPQvFXotJccqaNpDoxgvNq1F0aG6yeo8HLsGbeqvmoQ4LAx7PG/mD8yMGjwouZL8i0XBSzXokNRcOATvOSX+iYaM6iiirWJs3ePUoP2tQFnxIRXJAZrVLg9vu7tJ6ZwsVTiC1pLqHiamPUhy6B/yo+UsNWoj6U4KxdcPfi9Nnp5S41WgxjRUZK7LizzGxURnRbKfnojw0Frff5uxmnEnRlicr+ATCftG9hRoYzWpiL+jOQI8IZNaCkumhaN1LGYtSfgausi5mKEodFi1vT7QB4R51mSBbFkHoLLN01Q3DQhLtolmUaT60IpLtdSB/pRltkyqDdqFw+oeN0afSeSgp0vZrvs6OGBKDyXJSUuQZfLDfLxaTsY0IJHIUPRt9SOQySkN+9rJQae1+TXMcgUv8sIFahUINkRPkfcDjaoMFxPDHc8muQ4JKF9+3hE7t4PlmPrX+Nb+Pz5fb+4aP9cWP8O43YwZEqMayqE3SE/Gxyg4IOL6t/A4Kqp96Kn1ashaVR4rTVoet5x8G1NO9b/DT+vB72BPpU5FlzwHa8FIYoXhSC+yYtKnpWa09uKiU3IbSngy2WLZw+oZMx8ePwciH7NDn5GV1wcfyC1m0mRjsKNqh295L3avXfF+hm0Cl06kd07iktAaF78v2kS/eqZTrweK13EzbYYIMNNthggw02+HHxL/CvfTVbTUHx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data:image/png;base64,iVBORw0KGgoAAAANSUhEUgAAAJcAAABlCAMAAAB3G4FZAAABI1BMVEX///9V/1UAAAD/VVVY/1iIiIj6+vr39/f/V1d/f3/Z2dmioqL09PSFhYWtra3s7Ox3d3dnZ2fHx8e3t7fS0tLg4ODAwMCQkJDm5uZwcHCZmZkAPQBbW1tQ9VBJO0nLyMswsDCdl50AWQA/uT8jIyNI30gmniYzmzM7OzsAUwAAKwBC00IbUhsspywABgAzWjMxXzE5Szl5cXlTTVMQexBN600XKRdHMkcfAB8aiBpoXWiOho4AGwAmcSYfXB8glCAtNS0AagA5xDkaABoXRRcAIQAnBCdBRUEkPyQthy0wETAANQAdJR0ARQAsLiwbDBs5JCRBMjKqLy/QQUFXAABKWloAKiopHCmIGBggBQU8AABxFRUPHQ81LzUWFhZLU0s8WTzyocnbAAAGD0lEQVRoge1aa3faRhCV1xJitZJW6C0ZDNgWBhPcmkdSQ9wE0sRNHDstTpo0cZr8/1/RFUiYhyQLFy89OdwPNrDL2cvs7Myd0TLMBhts8MMB25l1U1gEX67+9PNJ01g3jzngVtsrsJ3GY3PdTGaxW2K3CFgP/K8shtojWoRY/cm6uUzjl85WAPbIXjeZKQCWrRfGvE61uElYa3Z7RZq0mKfe2a/jnWSfyTFzzOf9Qb1Ua1G0pwgAGAS8+jEW0S48MoNlSy9ESqwwJLR+KwQOBqKDq/2yExAvdSnxYoQ8AIehucrRc3oVNjwZL6mFEuiAnTpLUGjHGeNVYXJiKzHUVw7JFmHxfK/S6P/ei5sDfNrBRjbp0OJU4mMMXyyXtZizZucUcHZ2Nt5rthFLfrW0UqREk5wM8Dqw1x6VGGbFxtFbmNYBAPsBLe/Nw5NiGDkujE6gWlBl4EGzv8WOM7tAgZbqJo/rSDEx+c9hpncx8Dpe5S0NJSRwSaNYhiiIVX6w1bvnJ9UejTRkO/FjvKa4+vyHdIQ2zseuoynEqdYEMc9HD6iWsjZSBPlIYaC7UKOlGCKhRHiwLSvymgW+teDUvAYXPT0RYrG46l/hzod5U+GWdCrcBf3+0asU+SI93Nkwb0rK0uFSByVfY3QuVygvZDS9gKvcw9PFq3qQMGt3prKpb2GcMGpak5cGgvI9QriOyxMBW3gXE28WYCutP/7Mx268AIMXWFPQcp4ewgDvDjvsksJHBcPs9vb1+w8xJUSQfZb39BA8xgd+rfK6s4yw1kGW0Nrezg4/RA3jES01nadnRNvQVU1GCFkShFBRFAdyluVWfaHoscvw+ut6RIsQ+xKxlaLDjzx93pYZERuCrpoaIeG6FscRDpCTOBdppqobWOR5PnP7JVJBFcKeRi2VLwjvA1pkKyMMpqiag3TbFnSfhExI+IbgJImzkOxTEAzDxj6NxEX08mno952PqfweDSe8toG/MgHyTUDASedXV1WL7MqIg6oTFjYW7yNf+Oq4QmfZnXSR1b3llQW6vzQBsYFvBJHJ5w5cy12FFBYOKn5c9XZSlkfapyleC6O2aysy1jiFk5MiXBqITVDrH79JmyhEEPLKDiNkMknNQs63vG4pkqymDYnR0PUlfhwXGCx7/XdEJOcV8keFo18pGhoHkUpL2VSH21mC68+RDmn66SyjOUFMzRiqCy3TiM2Q2MYrkvV87vOn4fDLQczOOyMKGZS7tRNWkQSRELGpxe4NuGmtSssYsuXG+qMdpMeM5czssyFLDqfNcusdDUg5W7+k0vOa5OqMBef8NqNyjhSOu0a5H6TmNpUeTn7yCkvuwokSDRlKSLUZGYRNwi32mMbhMKf8RYAowuVFw7SkPACPQvFXotJccqaNpDoxgvNq1F0aG6yeo8HLsGbeqvmoQ4LAx7PG/mD8yMGjwouZL8i0XBSzXokNRcOATvOSX+iYaM6iiirWJs3ePUoP2tQFnxIRXJAZrVLg9vu7tJ6ZwsVTiC1pLqHiamPUhy6B/yo+UsNWoj6U4KxdcPfi9Nnp5S41WgxjRUZK7LizzGxURnRbKfnojw0Frff5uxmnEnRlicr+ATCftG9hRoYzWpiL+jOQI8IZNaCkumhaN1LGYtSfgausi5mKEodFi1vT7QB4R51mSBbFkHoLLN01Q3DQhLtolmUaT60IpLtdSB/pRltkyqDdqFw+oeN0afSeSgp0vZrvs6OGBKDyXJSUuQZfLDfLxaTsY0IJHIUPRt9SOQySkN+9rJQae1+TXMcgUv8sIFahUINkRPkfcDjaoMFxPDHc8muQ4JKF9+3hE7t4PlmPrX+Nb+Pz5fb+4aP9cWP8O43YwZEqMayqE3SE/Gxyg4IOL6t/A4Kqp96Kn1ashaVR4rTVoet5x8G1NO9b/DT+vB72BPpU5FlzwHa8FIYoXhSC+yYtKnpWa09uKiU3IbSngy2WLZw+oZMx8ePwciH7NDn5GV1wcfyC1m0mRjsKNqh295L3avXfF+hm0Cl06kd07iktAaF78v2kS/eqZTrweK13EzbYYIMNNthggw02+HHxL/CvfTVbTUHxAAAAAElFTkSuQmCC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브로드캐스팅 (네트워킹) - 위키백과, 우리 모두의 백과사전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370" name="Picture 10" descr="Broadcas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561975"/>
            <a:ext cx="2381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082665" y="179427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브로드</a:t>
            </a:r>
            <a:r>
              <a:rPr lang="ko-KR" altLang="en-US" dirty="0"/>
              <a:t> 캐스팅</a:t>
            </a:r>
          </a:p>
        </p:txBody>
      </p:sp>
    </p:spTree>
    <p:extLst>
      <p:ext uri="{BB962C8B-B14F-4D97-AF65-F5344CB8AC3E}">
        <p14:creationId xmlns:p14="http://schemas.microsoft.com/office/powerpoint/2010/main" val="3176779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체계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클래스의 범위에서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127</a:t>
            </a:r>
            <a:r>
              <a:rPr lang="ko-KR" altLang="en-US" dirty="0"/>
              <a:t>이 제외된 이유</a:t>
            </a:r>
            <a:endParaRPr lang="en-US" altLang="ko-KR" dirty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은 호스트를 의미하며</a:t>
            </a:r>
            <a:r>
              <a:rPr lang="en-US" altLang="ko-KR" dirty="0"/>
              <a:t>, 127</a:t>
            </a:r>
            <a:r>
              <a:rPr lang="ko-KR" altLang="en-US" dirty="0"/>
              <a:t>은 </a:t>
            </a:r>
            <a:r>
              <a:rPr lang="ko-KR" altLang="en-US" dirty="0" err="1"/>
              <a:t>루프백</a:t>
            </a:r>
            <a:r>
              <a:rPr lang="en-US" altLang="ko-KR" dirty="0"/>
              <a:t>(=</a:t>
            </a:r>
            <a:r>
              <a:rPr lang="ko-KR" altLang="en-US" dirty="0"/>
              <a:t>자기 자신</a:t>
            </a:r>
            <a:r>
              <a:rPr lang="en-US" altLang="ko-KR" dirty="0"/>
              <a:t>)</a:t>
            </a:r>
            <a:r>
              <a:rPr lang="ko-KR" altLang="en-US" dirty="0"/>
              <a:t>에서 사용됨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4048"/>
          <a:stretch/>
        </p:blipFill>
        <p:spPr bwMode="auto">
          <a:xfrm>
            <a:off x="2919413" y="3248024"/>
            <a:ext cx="8296275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684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AD475-F9F9-473C-A55C-A4304F22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B229E-C6E0-44DD-9343-E262E701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논리 연산</a:t>
            </a:r>
            <a:r>
              <a:rPr lang="en-US" altLang="ko-KR" dirty="0"/>
              <a:t>(AND)</a:t>
            </a:r>
            <a:endParaRPr lang="ko-KR" altLang="en-US" dirty="0"/>
          </a:p>
        </p:txBody>
      </p:sp>
      <p:pic>
        <p:nvPicPr>
          <p:cNvPr id="1026" name="Picture 2" descr="AND 연산을 이용한 마스킹 기법 :: Team Ergate">
            <a:extLst>
              <a:ext uri="{FF2B5EF4-FFF2-40B4-BE49-F238E27FC236}">
                <a16:creationId xmlns:a16="http://schemas.microsoft.com/office/drawing/2014/main" id="{E17A8E8E-21FD-4023-AD66-BC6C3172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934653"/>
            <a:ext cx="53530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D25066-E4DF-480F-B5F8-BF55A6D246FD}"/>
              </a:ext>
            </a:extLst>
          </p:cNvPr>
          <p:cNvSpPr txBox="1"/>
          <p:nvPr/>
        </p:nvSpPr>
        <p:spPr>
          <a:xfrm>
            <a:off x="3419475" y="5135205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하나라도 </a:t>
            </a:r>
            <a:r>
              <a:rPr lang="en-US" altLang="ko-KR" dirty="0"/>
              <a:t>0(False)</a:t>
            </a:r>
            <a:r>
              <a:rPr lang="ko-KR" altLang="en-US" dirty="0"/>
              <a:t>이면 결과값은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347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8" y="2061501"/>
            <a:ext cx="9520158" cy="3991980"/>
          </a:xfrm>
        </p:spPr>
        <p:txBody>
          <a:bodyPr/>
          <a:lstStyle/>
          <a:p>
            <a:r>
              <a:rPr lang="ko-KR" altLang="en-US" dirty="0" err="1"/>
              <a:t>서브넷</a:t>
            </a:r>
            <a:r>
              <a:rPr lang="en-US" altLang="ko-KR" dirty="0"/>
              <a:t>(Subnet)</a:t>
            </a:r>
          </a:p>
          <a:p>
            <a:pPr lvl="1"/>
            <a:r>
              <a:rPr lang="ko-KR" altLang="en-US" dirty="0"/>
              <a:t>하나의 네트워크 주소를 이용하여 여러 개의 네트워크로 나누는 것</a:t>
            </a:r>
            <a:endParaRPr lang="en-US" altLang="ko-KR" dirty="0"/>
          </a:p>
          <a:p>
            <a:pPr lvl="2"/>
            <a:r>
              <a:rPr lang="ko-KR" altLang="en-US" dirty="0"/>
              <a:t>즉 하나의 네트워크가 분할되어 나누어진 작은 네트워크</a:t>
            </a:r>
            <a:endParaRPr lang="en-US" altLang="ko-KR" dirty="0"/>
          </a:p>
          <a:p>
            <a:pPr lvl="2"/>
            <a:r>
              <a:rPr lang="ko-KR" altLang="en-US" dirty="0"/>
              <a:t>호스트 주소 비트의 일부를 네트워크 주소로 사용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할당 받은 네트워크 </a:t>
            </a:r>
            <a:r>
              <a:rPr lang="en-US" altLang="ko-KR" dirty="0"/>
              <a:t>IP</a:t>
            </a:r>
            <a:r>
              <a:rPr lang="ko-KR" altLang="en-US" dirty="0"/>
              <a:t>가 </a:t>
            </a:r>
            <a:r>
              <a:rPr lang="en-US" altLang="ko-KR" dirty="0"/>
              <a:t>201.10.34.0</a:t>
            </a:r>
            <a:r>
              <a:rPr lang="ko-KR" altLang="en-US" dirty="0"/>
              <a:t>일 경우</a:t>
            </a:r>
            <a:r>
              <a:rPr lang="en-US" altLang="ko-KR" dirty="0"/>
              <a:t>(11001001.00001001.00100010.00000000)</a:t>
            </a:r>
          </a:p>
          <a:p>
            <a:pPr lvl="4"/>
            <a:r>
              <a:rPr lang="ko-KR" altLang="en-US" dirty="0"/>
              <a:t>총 </a:t>
            </a:r>
            <a:r>
              <a:rPr lang="en-US" altLang="ko-KR" dirty="0"/>
              <a:t>254</a:t>
            </a:r>
            <a:r>
              <a:rPr lang="ko-KR" altLang="en-US" dirty="0"/>
              <a:t>개의 호스트를 가질 수 있는데</a:t>
            </a:r>
            <a:r>
              <a:rPr lang="en-US" altLang="ko-KR" dirty="0"/>
              <a:t>, </a:t>
            </a:r>
            <a:r>
              <a:rPr lang="ko-KR" altLang="en-US" dirty="0"/>
              <a:t>하나의 네트워크를 </a:t>
            </a:r>
            <a:r>
              <a:rPr lang="en-US" altLang="ko-KR" dirty="0"/>
              <a:t>2</a:t>
            </a:r>
            <a:r>
              <a:rPr lang="ko-KR" altLang="en-US" dirty="0"/>
              <a:t>개로 분할</a:t>
            </a:r>
            <a:r>
              <a:rPr lang="en-US" altLang="ko-KR" dirty="0"/>
              <a:t>(201.10.34.1~201.10.34.254)</a:t>
            </a:r>
          </a:p>
          <a:p>
            <a:pPr lvl="4"/>
            <a:r>
              <a:rPr lang="ko-KR" altLang="en-US" dirty="0"/>
              <a:t>맨 앞 자리가 </a:t>
            </a:r>
            <a:r>
              <a:rPr lang="en-US" altLang="ko-KR" dirty="0"/>
              <a:t>11</a:t>
            </a:r>
            <a:r>
              <a:rPr lang="ko-KR" altLang="en-US" dirty="0"/>
              <a:t>로 시작하므로 </a:t>
            </a:r>
            <a:r>
              <a:rPr lang="en-US" altLang="ko-KR" dirty="0"/>
              <a:t>C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495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088" y="2061501"/>
            <a:ext cx="9520158" cy="3991980"/>
          </a:xfrm>
        </p:spPr>
        <p:txBody>
          <a:bodyPr/>
          <a:lstStyle/>
          <a:p>
            <a:r>
              <a:rPr lang="ko-KR" altLang="en-US" dirty="0" err="1"/>
              <a:t>서브넷</a:t>
            </a:r>
            <a:r>
              <a:rPr lang="en-US" altLang="ko-KR" dirty="0"/>
              <a:t> (Subnet)</a:t>
            </a:r>
          </a:p>
          <a:p>
            <a:pPr lvl="1"/>
            <a:r>
              <a:rPr lang="en-US" altLang="ko-KR" dirty="0"/>
              <a:t>IP </a:t>
            </a:r>
            <a:r>
              <a:rPr lang="ko-KR" altLang="en-US" dirty="0"/>
              <a:t>주소는 인터넷 정보 센터</a:t>
            </a:r>
            <a:r>
              <a:rPr lang="en-US" altLang="ko-KR" dirty="0"/>
              <a:t>(NIC, Network Information Center)</a:t>
            </a:r>
            <a:r>
              <a:rPr lang="ko-KR" altLang="en-US" dirty="0"/>
              <a:t>에서 부여해줌</a:t>
            </a:r>
            <a:endParaRPr lang="en-US" altLang="ko-KR" dirty="0"/>
          </a:p>
          <a:p>
            <a:pPr lvl="3"/>
            <a:r>
              <a:rPr lang="ko-KR" altLang="en-US" dirty="0"/>
              <a:t>본사의 호스트 수가 </a:t>
            </a:r>
            <a:r>
              <a:rPr lang="en-US" altLang="ko-KR" dirty="0"/>
              <a:t>120</a:t>
            </a:r>
            <a:r>
              <a:rPr lang="ko-KR" altLang="en-US" dirty="0"/>
              <a:t>개이고</a:t>
            </a:r>
            <a:r>
              <a:rPr lang="en-US" altLang="ko-KR" dirty="0"/>
              <a:t>, </a:t>
            </a:r>
            <a:r>
              <a:rPr lang="ko-KR" altLang="en-US" dirty="0"/>
              <a:t>지사의 호스트가 </a:t>
            </a:r>
            <a:r>
              <a:rPr lang="en-US" altLang="ko-KR" dirty="0"/>
              <a:t>100</a:t>
            </a:r>
            <a:r>
              <a:rPr lang="ko-KR" altLang="en-US" dirty="0"/>
              <a:t>개라고 가정할 때</a:t>
            </a:r>
            <a:r>
              <a:rPr lang="en-US" altLang="ko-KR" dirty="0"/>
              <a:t>, </a:t>
            </a:r>
            <a:r>
              <a:rPr lang="ko-KR" altLang="en-US" dirty="0"/>
              <a:t>하나의 네트워크를 </a:t>
            </a:r>
            <a:endParaRPr lang="en-US" altLang="ko-KR" dirty="0"/>
          </a:p>
          <a:p>
            <a:pPr marL="1371600" lvl="3" indent="0">
              <a:buNone/>
            </a:pPr>
            <a:r>
              <a:rPr lang="ko-KR" altLang="en-US" dirty="0"/>
              <a:t>두 개의 네트워크로 분할해줘야 함</a:t>
            </a:r>
            <a:endParaRPr lang="en-US" altLang="ko-KR" dirty="0"/>
          </a:p>
          <a:p>
            <a:pPr lvl="3">
              <a:buFont typeface="Symbol" panose="05050102010706020507" pitchFamily="18" charset="2"/>
              <a:buChar char="Þ"/>
            </a:pPr>
            <a:r>
              <a:rPr lang="ko-KR" altLang="en-US" dirty="0"/>
              <a:t>이 때 도입된 개념이 서브넷이다</a:t>
            </a:r>
            <a:r>
              <a:rPr lang="en-US" altLang="ko-KR" dirty="0"/>
              <a:t>.(</a:t>
            </a:r>
            <a:r>
              <a:rPr lang="ko-KR" altLang="en-US" dirty="0"/>
              <a:t>클래스 단위로는 크기로 네트워크를 분할할 수 없다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363383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641ECA-8117-495E-ABCF-645843D1F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09478D-860E-478F-AA3E-4BA6F95D9C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B8757-4D54-42A8-A0C8-A8C721DB5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3933074" cy="403774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 (Subnet Mask)</a:t>
            </a:r>
          </a:p>
          <a:p>
            <a:pPr lvl="1"/>
            <a:r>
              <a:rPr lang="ko-KR" altLang="en-US" dirty="0"/>
              <a:t>서브넷을 만들기 위해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필요한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ko-KR" altLang="en-US" dirty="0"/>
              <a:t>호스트 주소 비트의 일부를 네트워크 주소로 사용</a:t>
            </a:r>
            <a:endParaRPr lang="en-US" altLang="ko-KR" dirty="0"/>
          </a:p>
          <a:p>
            <a:pPr lvl="1"/>
            <a:r>
              <a:rPr lang="ko-KR" altLang="en-US" dirty="0" err="1"/>
              <a:t>서브넷</a:t>
            </a:r>
            <a:r>
              <a:rPr lang="ko-KR" altLang="en-US" dirty="0"/>
              <a:t> 마스크 값은 현재 속한 네트워크의 </a:t>
            </a:r>
            <a:r>
              <a:rPr lang="en-US" altLang="ko-KR" dirty="0"/>
              <a:t>IP</a:t>
            </a:r>
            <a:r>
              <a:rPr lang="ko-KR" altLang="en-US" dirty="0"/>
              <a:t>중에 어디까지 네트워크 주소를 표현하는지 명시하는 값</a:t>
            </a:r>
            <a:endParaRPr lang="en-US" altLang="ko-KR" dirty="0"/>
          </a:p>
          <a:p>
            <a:r>
              <a:rPr lang="ko-KR" altLang="en-US" dirty="0" err="1"/>
              <a:t>서브넷</a:t>
            </a:r>
            <a:r>
              <a:rPr lang="ko-KR" altLang="en-US" dirty="0"/>
              <a:t> 주소</a:t>
            </a:r>
            <a:endParaRPr lang="en-US" altLang="ko-KR"/>
          </a:p>
          <a:p>
            <a:pPr lvl="1"/>
            <a:r>
              <a:rPr lang="ko-KR" altLang="en-US"/>
              <a:t>분할된 네트워크의 주소</a:t>
            </a:r>
            <a:endParaRPr lang="en-US" altLang="ko-K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D6F713-98E3-4226-80ED-0EFA2911E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95DFE-9F58-4541-9A62-63B63D8202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8844A4-7308-4102-8232-9A5405BA75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B8AAC-6375-473B-BBB2-B928B95B6D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9FE721-9FCB-4290-89A6-C5496EE2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20" y="1116345"/>
            <a:ext cx="4469563" cy="3866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64991B-CFDF-48B3-86CE-4AEBBF0EFD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EA7E20-E946-4DF8-9C61-A299D9274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302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0641ECA-8117-495E-ABCF-645843D1F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09478D-860E-478F-AA3E-4BA6F95D9C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92B8757-4D54-42A8-A0C8-A8C721DB5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6" y="2015732"/>
            <a:ext cx="3443408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dirty="0" err="1"/>
              <a:t>서브넷</a:t>
            </a:r>
            <a:r>
              <a:rPr lang="ko-KR" altLang="en-US" sz="1500" dirty="0"/>
              <a:t> 마스크</a:t>
            </a:r>
            <a:r>
              <a:rPr lang="en-US" altLang="ko-KR" sz="1500" dirty="0"/>
              <a:t>(Subnet Mask)</a:t>
            </a:r>
          </a:p>
          <a:p>
            <a:pPr lvl="1">
              <a:lnSpc>
                <a:spcPct val="110000"/>
              </a:lnSpc>
            </a:pPr>
            <a:r>
              <a:rPr lang="ko-KR" altLang="en-US" sz="1500" dirty="0"/>
              <a:t>하나의 네트워크를</a:t>
            </a:r>
            <a:r>
              <a:rPr lang="en-US" altLang="ko-KR" sz="1500" dirty="0"/>
              <a:t>201.10.34.1~201.10.34.126</a:t>
            </a:r>
            <a:r>
              <a:rPr lang="ko-KR" altLang="en-US" sz="1500" dirty="0"/>
              <a:t>과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    201.10.34.129~21010.34.254</a:t>
            </a:r>
            <a:r>
              <a:rPr lang="ko-KR" altLang="en-US" sz="1500" dirty="0"/>
              <a:t>로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500" dirty="0"/>
              <a:t>분할</a:t>
            </a:r>
            <a:r>
              <a:rPr lang="en-US" altLang="ko-KR" sz="1500" dirty="0"/>
              <a:t>(2</a:t>
            </a:r>
            <a:r>
              <a:rPr lang="ko-KR" altLang="en-US" sz="1500" dirty="0"/>
              <a:t>개의 네트워크로 분할</a:t>
            </a:r>
            <a:r>
              <a:rPr lang="en-US" altLang="ko-KR" sz="1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1500" dirty="0"/>
              <a:t>4</a:t>
            </a:r>
            <a:r>
              <a:rPr lang="ko-KR" altLang="en-US" sz="1500" dirty="0"/>
              <a:t>개의 네트워크로 분할하고 싶다면 </a:t>
            </a:r>
            <a:r>
              <a:rPr lang="ko-KR" altLang="en-US" sz="1500" dirty="0" err="1"/>
              <a:t>서브넷</a:t>
            </a:r>
            <a:r>
              <a:rPr lang="ko-KR" altLang="en-US" sz="1500" dirty="0"/>
              <a:t> 마스크를</a:t>
            </a:r>
            <a:endParaRPr lang="en-US" altLang="ko-KR" sz="15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255.255.255.192</a:t>
            </a:r>
            <a:r>
              <a:rPr lang="ko-KR" altLang="en-US" sz="1500" dirty="0"/>
              <a:t>로 한다</a:t>
            </a:r>
            <a:r>
              <a:rPr lang="en-US" altLang="ko-KR" sz="1500" dirty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500" dirty="0"/>
              <a:t>(192=1100 0000)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D6F713-98E3-4226-80ED-0EFA2911E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9A95DFE-9F58-4541-9A62-63B63D8202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8844A4-7308-4102-8232-9A5405BA75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0CB8AAC-6375-473B-BBB2-B928B95B6D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6036"/>
            <a:ext cx="5133831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3A2104-25DF-4E0F-B744-BA89B81E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84" y="1116345"/>
            <a:ext cx="3935035" cy="38661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664991B-CFDF-48B3-86CE-4AEBBF0EFD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EA7E20-E946-4DF8-9C61-A299D9274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25">
            <a:extLst>
              <a:ext uri="{FF2B5EF4-FFF2-40B4-BE49-F238E27FC236}">
                <a16:creationId xmlns:a16="http://schemas.microsoft.com/office/drawing/2014/main" id="{873E7129-EA34-47EC-9BB2-DB2B34C55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23455"/>
              </p:ext>
            </p:extLst>
          </p:nvPr>
        </p:nvGraphicFramePr>
        <p:xfrm>
          <a:off x="412398" y="4813694"/>
          <a:ext cx="4829360" cy="171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680">
                  <a:extLst>
                    <a:ext uri="{9D8B030D-6E8A-4147-A177-3AD203B41FA5}">
                      <a16:colId xmlns:a16="http://schemas.microsoft.com/office/drawing/2014/main" val="4064616264"/>
                    </a:ext>
                  </a:extLst>
                </a:gridCol>
                <a:gridCol w="2414680">
                  <a:extLst>
                    <a:ext uri="{9D8B030D-6E8A-4147-A177-3AD203B41FA5}">
                      <a16:colId xmlns:a16="http://schemas.microsoft.com/office/drawing/2014/main" val="1179374325"/>
                    </a:ext>
                  </a:extLst>
                </a:gridCol>
              </a:tblGrid>
              <a:tr h="57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820002"/>
                  </a:ext>
                </a:extLst>
              </a:tr>
              <a:tr h="571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0~127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0000 0000 ~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0111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80938"/>
                  </a:ext>
                </a:extLst>
              </a:tr>
              <a:tr h="571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128~255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 0000 ~ 1111 1111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89279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03" t="70287" r="76113" b="25155"/>
          <a:stretch/>
        </p:blipFill>
        <p:spPr>
          <a:xfrm>
            <a:off x="9629775" y="3655219"/>
            <a:ext cx="109537" cy="1762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03" t="70287" r="76113" b="25155"/>
          <a:stretch/>
        </p:blipFill>
        <p:spPr>
          <a:xfrm>
            <a:off x="9622631" y="3831431"/>
            <a:ext cx="109537" cy="176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61" t="70410" r="71355" b="25032"/>
          <a:stretch/>
        </p:blipFill>
        <p:spPr>
          <a:xfrm>
            <a:off x="9629775" y="1866141"/>
            <a:ext cx="109537" cy="1762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F3A2104-25DF-4E0F-B744-BA89B81EB5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61" t="70410" r="71355" b="25032"/>
          <a:stretch/>
        </p:blipFill>
        <p:spPr>
          <a:xfrm>
            <a:off x="9634536" y="2040739"/>
            <a:ext cx="109537" cy="1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9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4781" y="804520"/>
            <a:ext cx="3446956" cy="1049235"/>
          </a:xfrm>
        </p:spPr>
        <p:txBody>
          <a:bodyPr>
            <a:normAutofit/>
          </a:bodyPr>
          <a:lstStyle/>
          <a:p>
            <a:r>
              <a:rPr lang="ko-KR" altLang="en-US" dirty="0"/>
              <a:t>네트워크 기초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4695" y="2015732"/>
            <a:ext cx="9930473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500" dirty="0" err="1"/>
              <a:t>서브넷</a:t>
            </a:r>
            <a:r>
              <a:rPr lang="ko-KR" altLang="en-US" sz="1500" dirty="0"/>
              <a:t> 마스크</a:t>
            </a:r>
            <a:endParaRPr lang="en-US" altLang="ko-KR" sz="1500" dirty="0"/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255.255.255.0</a:t>
            </a:r>
            <a:r>
              <a:rPr lang="ko-KR" altLang="en-US" sz="1300" dirty="0"/>
              <a:t>일 경우</a:t>
            </a:r>
            <a:r>
              <a:rPr lang="en-US" altLang="ko-KR" sz="1300" dirty="0"/>
              <a:t>(=C </a:t>
            </a:r>
            <a:r>
              <a:rPr lang="ko-KR" altLang="en-US" sz="1300" dirty="0"/>
              <a:t>클래스의 기본 </a:t>
            </a:r>
            <a:r>
              <a:rPr lang="ko-KR" altLang="en-US" sz="1300" dirty="0" err="1"/>
              <a:t>서브넷</a:t>
            </a:r>
            <a:r>
              <a:rPr lang="ko-KR" altLang="en-US" sz="1300" dirty="0"/>
              <a:t> 마스크</a:t>
            </a:r>
            <a:r>
              <a:rPr lang="en-US" altLang="ko-KR" sz="1300" dirty="0"/>
              <a:t>, 11111111. 11111111. 11111111.00000000)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201.10.34.1~201.10.34.254</a:t>
            </a:r>
            <a:r>
              <a:rPr lang="ko-KR" altLang="en-US" sz="1100" dirty="0"/>
              <a:t>로 하나의 네트워크가 구성됨</a:t>
            </a:r>
            <a:endParaRPr lang="en-US" altLang="ko-KR" sz="1100" dirty="0"/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255.255.255.128</a:t>
            </a:r>
            <a:r>
              <a:rPr lang="ko-KR" altLang="en-US" sz="1300" dirty="0"/>
              <a:t>일 경우 네트워크를 </a:t>
            </a:r>
            <a:r>
              <a:rPr lang="en-US" altLang="ko-KR" sz="1300" dirty="0"/>
              <a:t>2</a:t>
            </a:r>
            <a:r>
              <a:rPr lang="ko-KR" altLang="en-US" sz="1300" dirty="0"/>
              <a:t>개로 분할 가능</a:t>
            </a:r>
            <a:r>
              <a:rPr lang="en-US" altLang="ko-KR" sz="1300" dirty="0"/>
              <a:t> (= 11111111. 11111111. 11111111.10000000)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201.10.34.1~201.10.34.126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201.10.34.128~201.10.34.254</a:t>
            </a:r>
          </a:p>
          <a:p>
            <a:pPr lvl="1">
              <a:lnSpc>
                <a:spcPct val="110000"/>
              </a:lnSpc>
            </a:pPr>
            <a:r>
              <a:rPr lang="ko-KR" altLang="en-US" sz="1300" dirty="0" err="1"/>
              <a:t>서브넷</a:t>
            </a:r>
            <a:r>
              <a:rPr lang="ko-KR" altLang="en-US" sz="1300" dirty="0"/>
              <a:t> 마스크가 </a:t>
            </a:r>
            <a:r>
              <a:rPr lang="en-US" altLang="ko-KR" sz="1300" dirty="0"/>
              <a:t>255.255.255.192</a:t>
            </a:r>
            <a:r>
              <a:rPr lang="ko-KR" altLang="en-US" sz="1300" dirty="0"/>
              <a:t>일 경우 네트워크를 </a:t>
            </a:r>
            <a:r>
              <a:rPr lang="en-US" altLang="ko-KR" sz="1300" dirty="0"/>
              <a:t>4</a:t>
            </a:r>
            <a:r>
              <a:rPr lang="ko-KR" altLang="en-US" sz="1300" dirty="0"/>
              <a:t>개로 분할 가능 </a:t>
            </a:r>
            <a:r>
              <a:rPr lang="en-US" altLang="ko-KR" sz="1300" dirty="0"/>
              <a:t> (= 11111111. 11111111. 11111111.11000000)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201.10.34.1~201.10.34.76        (77 = 0011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201.10.34.78~201.10.34.176    (177 = 0111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201.10.34.178~201.10.34.190  (191 = 1011 1111)</a:t>
            </a:r>
          </a:p>
          <a:p>
            <a:pPr lvl="2">
              <a:lnSpc>
                <a:spcPct val="110000"/>
              </a:lnSpc>
            </a:pPr>
            <a:r>
              <a:rPr lang="en-US" altLang="ko-KR" sz="1100" dirty="0"/>
              <a:t>201.10.34.192~201.10.34.254  (255 = 1111 1111)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21675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설치과정 정리해보기</a:t>
            </a:r>
            <a:endParaRPr lang="en-US" altLang="ko-KR" dirty="0"/>
          </a:p>
          <a:p>
            <a:pPr lvl="1"/>
            <a:r>
              <a:rPr lang="ko-KR" altLang="en-US" dirty="0"/>
              <a:t>여건이 되지 않는다면 유튜브나 블로그에 있는 사진들을 캡처해서 정리하기</a:t>
            </a:r>
            <a:r>
              <a:rPr lang="en-US" altLang="ko-KR" dirty="0"/>
              <a:t>(</a:t>
            </a:r>
            <a:r>
              <a:rPr lang="ko-KR" altLang="en-US" dirty="0"/>
              <a:t>한글파일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추후에 이렇게 정리한 자료들을 출처와 함께 개인 블로그</a:t>
            </a:r>
            <a:r>
              <a:rPr lang="en-US" altLang="ko-KR" dirty="0"/>
              <a:t>, GitHub, </a:t>
            </a:r>
            <a:r>
              <a:rPr lang="ko-KR" altLang="en-US" dirty="0"/>
              <a:t>혹은 </a:t>
            </a:r>
            <a:r>
              <a:rPr lang="en-US" altLang="ko-KR" dirty="0"/>
              <a:t>notion</a:t>
            </a:r>
            <a:r>
              <a:rPr lang="ko-KR" altLang="en-US" dirty="0"/>
              <a:t> 등에 업로드</a:t>
            </a:r>
            <a:endParaRPr lang="en-US" altLang="ko-KR" dirty="0"/>
          </a:p>
          <a:p>
            <a:r>
              <a:rPr lang="en-US" altLang="ko-KR" dirty="0"/>
              <a:t>Notepad++, Microsoft Edge, </a:t>
            </a:r>
            <a:r>
              <a:rPr lang="ko-KR" altLang="en-US" dirty="0"/>
              <a:t>크롬 설치하고</a:t>
            </a:r>
            <a:r>
              <a:rPr lang="en-US" altLang="ko-KR" dirty="0"/>
              <a:t>, </a:t>
            </a:r>
            <a:r>
              <a:rPr lang="ko-KR" altLang="en-US" dirty="0"/>
              <a:t>설치과정 정리</a:t>
            </a:r>
            <a:endParaRPr lang="en-US" altLang="ko-KR" dirty="0"/>
          </a:p>
          <a:p>
            <a:pPr lvl="1"/>
            <a:r>
              <a:rPr lang="en-US" altLang="ko-KR" dirty="0"/>
              <a:t>Edge</a:t>
            </a:r>
            <a:r>
              <a:rPr lang="ko-KR" altLang="en-US" dirty="0"/>
              <a:t>를 기본 브라우저로 지정해보기</a:t>
            </a:r>
            <a:endParaRPr lang="en-US" altLang="ko-KR" dirty="0"/>
          </a:p>
          <a:p>
            <a:pPr lvl="1"/>
            <a:r>
              <a:rPr lang="ko-KR" altLang="en-US" dirty="0"/>
              <a:t>크롬을 기본 브라우저로 지정해보기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41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개발도구 설치 </a:t>
            </a:r>
            <a:r>
              <a:rPr lang="en-US" altLang="ko-KR" dirty="0"/>
              <a:t>: </a:t>
            </a:r>
            <a:r>
              <a:rPr lang="ko-KR" altLang="en-US" dirty="0"/>
              <a:t>아래 도구들을 설치 후 정리하기</a:t>
            </a:r>
            <a:r>
              <a:rPr lang="en-US" altLang="ko-KR" dirty="0"/>
              <a:t>(</a:t>
            </a:r>
            <a:r>
              <a:rPr lang="ko-KR" altLang="en-US" dirty="0"/>
              <a:t>정리하면서 설치하기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Visual Studio</a:t>
            </a:r>
          </a:p>
          <a:p>
            <a:pPr lvl="1"/>
            <a:r>
              <a:rPr lang="en-US" altLang="ko-KR" dirty="0"/>
              <a:t>Visual Studio Code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92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5BD3-AE7D-450F-A0EF-4F2C1518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개발환경 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11755-8617-4D30-8BD9-90F006AB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10319253" cy="3450613"/>
          </a:xfrm>
        </p:spPr>
        <p:txBody>
          <a:bodyPr/>
          <a:lstStyle/>
          <a:p>
            <a:r>
              <a:rPr lang="ko-KR" altLang="en-US" dirty="0"/>
              <a:t>응용개발에 필요한 기반 서버 설치</a:t>
            </a:r>
            <a:endParaRPr lang="en-US" altLang="ko-KR" dirty="0"/>
          </a:p>
          <a:p>
            <a:pPr lvl="1"/>
            <a:r>
              <a:rPr lang="en-US" altLang="ko-KR" dirty="0"/>
              <a:t>MySQL </a:t>
            </a:r>
            <a:r>
              <a:rPr lang="ko-KR" altLang="en-US" dirty="0"/>
              <a:t>및 </a:t>
            </a:r>
            <a:r>
              <a:rPr lang="en-US" altLang="ko-KR" dirty="0"/>
              <a:t>Workbench</a:t>
            </a:r>
          </a:p>
          <a:p>
            <a:pPr lvl="1"/>
            <a:r>
              <a:rPr lang="en-US" altLang="ko-KR" dirty="0"/>
              <a:t>Git Web </a:t>
            </a:r>
            <a:r>
              <a:rPr lang="ko-KR" altLang="en-US" dirty="0"/>
              <a:t>호스팅</a:t>
            </a:r>
          </a:p>
        </p:txBody>
      </p:sp>
    </p:spTree>
    <p:extLst>
      <p:ext uri="{BB962C8B-B14F-4D97-AF65-F5344CB8AC3E}">
        <p14:creationId xmlns:p14="http://schemas.microsoft.com/office/powerpoint/2010/main" val="323416103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3AC779B09DA40B3087EA109B9025B" ma:contentTypeVersion="7" ma:contentTypeDescription="Create a new document." ma:contentTypeScope="" ma:versionID="d75d208e1b35966fce277e57e8c68382">
  <xsd:schema xmlns:xsd="http://www.w3.org/2001/XMLSchema" xmlns:xs="http://www.w3.org/2001/XMLSchema" xmlns:p="http://schemas.microsoft.com/office/2006/metadata/properties" xmlns:ns3="70e1990e-7336-4826-af2e-79e395bbd53b" targetNamespace="http://schemas.microsoft.com/office/2006/metadata/properties" ma:root="true" ma:fieldsID="cd66133cda720831fa29c08c5b37b68d" ns3:_="">
    <xsd:import namespace="70e1990e-7336-4826-af2e-79e395bbd5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1990e-7336-4826-af2e-79e395bbd5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9CB47B-8341-4AC9-AB90-2AEB36DF54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93AEDF-36D4-4C53-BA3F-8AF8FFACAAF3}">
  <ds:schemaRefs>
    <ds:schemaRef ds:uri="http://schemas.microsoft.com/office/2006/documentManagement/types"/>
    <ds:schemaRef ds:uri="70e1990e-7336-4826-af2e-79e395bbd53b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CB62F4-AF70-49E6-885F-75CF11C42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e1990e-7336-4826-af2e-79e395bbd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3609</Words>
  <Application>Microsoft Office PowerPoint</Application>
  <PresentationFormat>와이드스크린</PresentationFormat>
  <Paragraphs>672</Paragraphs>
  <Slides>67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NanumBarunGothic</vt:lpstr>
      <vt:lpstr>Arial</vt:lpstr>
      <vt:lpstr>Cambria Math</vt:lpstr>
      <vt:lpstr>Palatino Linotype</vt:lpstr>
      <vt:lpstr>Symbol</vt:lpstr>
      <vt:lpstr>맑은 고딕</vt:lpstr>
      <vt:lpstr>갤러리</vt:lpstr>
      <vt:lpstr>응용SW기초기술활용</vt:lpstr>
      <vt:lpstr>목차</vt:lpstr>
      <vt:lpstr>수행준거(학습목표)</vt:lpstr>
      <vt:lpstr>수행준거(학습목표)</vt:lpstr>
      <vt:lpstr>수행준거(학습목표)</vt:lpstr>
      <vt:lpstr>수행준거(학습목표)</vt:lpstr>
      <vt:lpstr>기본 개발환경 구축하기</vt:lpstr>
      <vt:lpstr>기본 개발환경 구축하기</vt:lpstr>
      <vt:lpstr>기본 개발환경 구축하기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운영체제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데이터베이스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  <vt:lpstr>네트워크 기초 활용하기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응용SW기초기술활용</dc:title>
  <dc:creator>8147</dc:creator>
  <cp:lastModifiedBy>KB</cp:lastModifiedBy>
  <cp:revision>32</cp:revision>
  <dcterms:created xsi:type="dcterms:W3CDTF">2020-11-25T22:07:48Z</dcterms:created>
  <dcterms:modified xsi:type="dcterms:W3CDTF">2023-08-07T05:53:32Z</dcterms:modified>
</cp:coreProperties>
</file>