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9" r:id="rId12"/>
    <p:sldId id="270" r:id="rId13"/>
    <p:sldId id="271" r:id="rId14"/>
    <p:sldId id="274" r:id="rId15"/>
    <p:sldId id="277" r:id="rId16"/>
    <p:sldId id="279" r:id="rId17"/>
    <p:sldId id="278" r:id="rId18"/>
    <p:sldId id="281" r:id="rId19"/>
    <p:sldId id="280" r:id="rId20"/>
    <p:sldId id="264" r:id="rId21"/>
    <p:sldId id="285" r:id="rId22"/>
    <p:sldId id="286" r:id="rId23"/>
    <p:sldId id="287" r:id="rId24"/>
    <p:sldId id="283" r:id="rId25"/>
    <p:sldId id="288" r:id="rId26"/>
    <p:sldId id="265" r:id="rId27"/>
    <p:sldId id="289" r:id="rId28"/>
    <p:sldId id="266" r:id="rId29"/>
    <p:sldId id="290" r:id="rId30"/>
    <p:sldId id="267" r:id="rId31"/>
    <p:sldId id="282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76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1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5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6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1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8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4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7A3565F0-8D2C-4A24-98CA-053063796BFB}" type="datetimeFigureOut">
              <a:rPr lang="ko-KR" altLang="en-US" smtClean="0"/>
              <a:pPr/>
              <a:t>2024-04-26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3594D61-D17C-4202-BABE-AADF2ED1BE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입문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조경래님의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처음 배우는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유사도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 action="ppaction://hlinksldjump"/>
              </a:rPr>
              <a:t>인공신경망</a:t>
            </a:r>
            <a:r>
              <a:rPr lang="ko-KR" altLang="en-US" dirty="0" smtClean="0"/>
              <a:t>을 활용한 방식 </a:t>
            </a:r>
            <a:r>
              <a:rPr lang="en-US" altLang="ko-KR" dirty="0" smtClean="0"/>
              <a:t>: Word2Vec</a:t>
            </a:r>
          </a:p>
          <a:p>
            <a:r>
              <a:rPr lang="ko-KR" altLang="en-US" dirty="0" smtClean="0"/>
              <a:t>통계적 방법을 활용한 방식 </a:t>
            </a:r>
            <a:r>
              <a:rPr lang="en-US" altLang="ko-KR" dirty="0" smtClean="0"/>
              <a:t>: n-gram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토큰으로 분할하여 각각이 동일한 지 여부를 체크함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게 많을 수록 </a:t>
            </a:r>
            <a:r>
              <a:rPr lang="ko-KR" altLang="en-US" dirty="0" err="1" smtClean="0"/>
              <a:t>유사도가</a:t>
            </a:r>
            <a:r>
              <a:rPr lang="ko-KR" altLang="en-US" dirty="0" smtClean="0"/>
              <a:t> 높은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048" t="7770" r="2971" b="9034"/>
          <a:stretch/>
        </p:blipFill>
        <p:spPr>
          <a:xfrm>
            <a:off x="1129145" y="3705998"/>
            <a:ext cx="5012576" cy="1629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3925" t="7085" r="14195" b="5378"/>
          <a:stretch/>
        </p:blipFill>
        <p:spPr>
          <a:xfrm>
            <a:off x="7026353" y="3672747"/>
            <a:ext cx="3325091" cy="1695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2696" t="11771" r="2309" b="13752"/>
          <a:stretch/>
        </p:blipFill>
        <p:spPr>
          <a:xfrm>
            <a:off x="3158835" y="5511341"/>
            <a:ext cx="6126481" cy="11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4142" cy="1325563"/>
          </a:xfrm>
        </p:spPr>
        <p:txBody>
          <a:bodyPr/>
          <a:lstStyle/>
          <a:p>
            <a:r>
              <a:rPr lang="ko-KR" altLang="en-US" dirty="0" err="1" smtClean="0"/>
              <a:t>인공신경망</a:t>
            </a:r>
            <a:r>
              <a:rPr lang="en-US" altLang="ko-KR" dirty="0"/>
              <a:t>(Artificial Neural Network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3444" cy="4351338"/>
          </a:xfrm>
        </p:spPr>
        <p:txBody>
          <a:bodyPr/>
          <a:lstStyle/>
          <a:p>
            <a:r>
              <a:rPr lang="ko-KR" altLang="en-US" dirty="0" smtClean="0"/>
              <a:t>두뇌의 신경세포인 뉴런을 수학적으로 모방한 모델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틀이라 볼 수 있으며 문맥에 따라 다양하게 해석됨</a:t>
            </a:r>
            <a:endParaRPr lang="en-US" altLang="ko-KR" dirty="0" smtClean="0"/>
          </a:p>
          <a:p>
            <a:r>
              <a:rPr lang="ko-KR" altLang="en-US" dirty="0" smtClean="0"/>
              <a:t>간단히 신경망이라 부르기도 함</a:t>
            </a:r>
            <a:endParaRPr lang="en-US" altLang="ko-KR" dirty="0" smtClean="0"/>
          </a:p>
          <a:p>
            <a:r>
              <a:rPr lang="ko-KR" altLang="en-US" dirty="0" err="1" smtClean="0"/>
              <a:t>입력값과</a:t>
            </a:r>
            <a:r>
              <a:rPr lang="ko-KR" altLang="en-US" dirty="0" smtClean="0"/>
              <a:t> 가중치에 의해 출력이 결정되므로 일종의 함수와 같음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실제 신경망도 각 뉴런이 </a:t>
            </a:r>
            <a:r>
              <a:rPr lang="ko-KR" altLang="en-US" dirty="0" err="1" smtClean="0"/>
              <a:t>임계치를</a:t>
            </a:r>
            <a:r>
              <a:rPr lang="ko-KR" altLang="en-US" dirty="0" smtClean="0"/>
              <a:t> 넘어야 다음 뉴런으로 신호를 보냄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17" y="4115984"/>
            <a:ext cx="5263392" cy="23032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135142" y="6419225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인공 신경망 뉴런 모델의 수학적 표현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5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4142" cy="1325563"/>
          </a:xfrm>
        </p:spPr>
        <p:txBody>
          <a:bodyPr/>
          <a:lstStyle/>
          <a:p>
            <a:r>
              <a:rPr lang="ko-KR" altLang="en-US" dirty="0" err="1" smtClean="0"/>
              <a:t>인공신경망</a:t>
            </a:r>
            <a:r>
              <a:rPr lang="en-US" altLang="ko-KR" dirty="0"/>
              <a:t>(Artificial Neural Network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3444" cy="4351338"/>
          </a:xfrm>
        </p:spPr>
        <p:txBody>
          <a:bodyPr/>
          <a:lstStyle/>
          <a:p>
            <a:r>
              <a:rPr lang="ko-KR" altLang="en-US" dirty="0" smtClean="0"/>
              <a:t>보통 </a:t>
            </a:r>
            <a:r>
              <a:rPr lang="ko-KR" altLang="en-US" dirty="0" err="1" smtClean="0"/>
              <a:t>케라스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다양한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프레임워크로 신경망 구축</a:t>
            </a:r>
            <a:endParaRPr lang="en-US" altLang="ko-KR" dirty="0" smtClean="0"/>
          </a:p>
          <a:p>
            <a:r>
              <a:rPr lang="ko-KR" altLang="en-US" dirty="0" smtClean="0"/>
              <a:t>본 교재는 </a:t>
            </a:r>
            <a:r>
              <a:rPr lang="ko-KR" altLang="en-US" dirty="0" err="1" smtClean="0"/>
              <a:t>케라스를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케라스</a:t>
            </a:r>
            <a:r>
              <a:rPr lang="ko-KR" altLang="en-US" dirty="0" smtClean="0"/>
              <a:t> 프레임워크 사용</a:t>
            </a:r>
            <a:endParaRPr lang="en-US" altLang="ko-KR" dirty="0" smtClean="0"/>
          </a:p>
          <a:p>
            <a:r>
              <a:rPr lang="ko-KR" altLang="en-US" dirty="0" err="1" smtClean="0"/>
              <a:t>케라스로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 구축 예정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5938"/>
          <a:stretch/>
        </p:blipFill>
        <p:spPr>
          <a:xfrm>
            <a:off x="3132515" y="4312443"/>
            <a:ext cx="5853544" cy="13261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73" y="3445573"/>
            <a:ext cx="2332140" cy="7994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160567" y="5721759"/>
            <a:ext cx="7917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없이도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사용가능하나 더 쉽게 쓰기 위해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사용함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역시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위에서 동작함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간단한 신경망의 경우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만으로 구축 가능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4142" cy="1325563"/>
          </a:xfrm>
        </p:spPr>
        <p:txBody>
          <a:bodyPr/>
          <a:lstStyle/>
          <a:p>
            <a:r>
              <a:rPr lang="ko-KR" altLang="en-US" dirty="0" err="1" smtClean="0"/>
              <a:t>인공신경망</a:t>
            </a:r>
            <a:r>
              <a:rPr lang="en-US" altLang="ko-KR" dirty="0"/>
              <a:t>(Artificial Neural Network</a:t>
            </a:r>
            <a:r>
              <a:rPr lang="en-US" altLang="ko-KR" dirty="0" smtClean="0"/>
              <a:t>)(3)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3444" cy="4351338"/>
          </a:xfrm>
        </p:spPr>
        <p:txBody>
          <a:bodyPr/>
          <a:lstStyle/>
          <a:p>
            <a:r>
              <a:rPr lang="ko-KR" altLang="en-US" dirty="0" smtClean="0"/>
              <a:t>학습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(w)</a:t>
            </a:r>
            <a:r>
              <a:rPr lang="ko-KR" altLang="en-US" dirty="0" smtClean="0"/>
              <a:t>와 </a:t>
            </a:r>
            <a:r>
              <a:rPr lang="ko-KR" altLang="en-US" dirty="0" err="1" smtClean="0">
                <a:solidFill>
                  <a:srgbClr val="00B050"/>
                </a:solidFill>
              </a:rPr>
              <a:t>편향값</a:t>
            </a:r>
            <a:r>
              <a:rPr lang="en-US" altLang="ko-KR" dirty="0" smtClean="0"/>
              <a:t>(b)</a:t>
            </a:r>
            <a:r>
              <a:rPr lang="ko-KR" altLang="en-US" dirty="0" smtClean="0"/>
              <a:t>을 조정하여 원하는 </a:t>
            </a:r>
            <a:r>
              <a:rPr lang="ko-KR" altLang="en-US" dirty="0" err="1" smtClean="0"/>
              <a:t>출력값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ko-KR" altLang="en-US" dirty="0" smtClean="0"/>
              <a:t>활성화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출력 형태를 결정하는 부분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다음 뉴런으로 전달할 값의 형태를 정하는 부분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988" y="3345254"/>
            <a:ext cx="7190685" cy="31466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74438" y="4752579"/>
            <a:ext cx="147215" cy="2453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5278" y="4604655"/>
            <a:ext cx="404348" cy="6484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0"/>
            <a:endCxn id="12" idx="2"/>
          </p:cNvCxnSpPr>
          <p:nvPr/>
        </p:nvCxnSpPr>
        <p:spPr>
          <a:xfrm flipV="1">
            <a:off x="7237452" y="4100824"/>
            <a:ext cx="1010269" cy="50383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9548046" y="4058833"/>
            <a:ext cx="475860" cy="69374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37430" y="3731492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활성화 함수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33369" y="36972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편향값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6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4142" cy="1325563"/>
          </a:xfrm>
        </p:spPr>
        <p:txBody>
          <a:bodyPr/>
          <a:lstStyle/>
          <a:p>
            <a:r>
              <a:rPr lang="ko-KR" altLang="en-US" dirty="0" err="1" smtClean="0"/>
              <a:t>인공신경망</a:t>
            </a:r>
            <a:r>
              <a:rPr lang="en-US" altLang="ko-KR" dirty="0"/>
              <a:t>(Artificial Neural Network</a:t>
            </a:r>
            <a:r>
              <a:rPr lang="en-US" altLang="ko-KR" dirty="0" smtClean="0"/>
              <a:t>)(4)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3444" cy="4351338"/>
          </a:xfrm>
        </p:spPr>
        <p:txBody>
          <a:bodyPr/>
          <a:lstStyle/>
          <a:p>
            <a:r>
              <a:rPr lang="ko-KR" altLang="en-US" dirty="0" smtClean="0"/>
              <a:t>활성화 함수는 여러 종류가 있으며 출력 형태에 따라 선택할 것</a:t>
            </a:r>
            <a:endParaRPr lang="en-US" altLang="ko-KR" dirty="0" smtClean="0"/>
          </a:p>
          <a:p>
            <a:r>
              <a:rPr lang="en-US" altLang="ko-KR" dirty="0" err="1" smtClean="0"/>
              <a:t>ReLU</a:t>
            </a:r>
            <a:r>
              <a:rPr lang="ko-KR" altLang="en-US" dirty="0" smtClean="0"/>
              <a:t>가 가장 많이 사용되고 있음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6" y="3242450"/>
            <a:ext cx="2908800" cy="21335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73" y="5357699"/>
            <a:ext cx="1629002" cy="8192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952" y="3232810"/>
            <a:ext cx="2907200" cy="2152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998" y="3277962"/>
            <a:ext cx="2908800" cy="21076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3898" y="5357699"/>
            <a:ext cx="1609950" cy="7906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588" y="5395804"/>
            <a:ext cx="1228896" cy="75258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31967" y="6177419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스텝 함수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8063" y="6177419"/>
            <a:ext cx="1915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시그모이드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함수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40894" y="6177419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ReLU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함수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8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4142" cy="1325563"/>
          </a:xfrm>
        </p:spPr>
        <p:txBody>
          <a:bodyPr/>
          <a:lstStyle/>
          <a:p>
            <a:r>
              <a:rPr lang="ko-KR" altLang="en-US" dirty="0" err="1" smtClean="0"/>
              <a:t>인공신경망</a:t>
            </a:r>
            <a:r>
              <a:rPr lang="en-US" altLang="ko-KR" dirty="0"/>
              <a:t>(Artificial Neural Network</a:t>
            </a:r>
            <a:r>
              <a:rPr lang="en-US" altLang="ko-KR" dirty="0" smtClean="0"/>
              <a:t>)(5)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3444" cy="4351338"/>
          </a:xfrm>
        </p:spPr>
        <p:txBody>
          <a:bodyPr/>
          <a:lstStyle/>
          <a:p>
            <a:r>
              <a:rPr lang="ko-KR" altLang="en-US" dirty="0" smtClean="0"/>
              <a:t>단층 신경망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입력층과</a:t>
            </a:r>
            <a:r>
              <a:rPr lang="ko-KR" altLang="en-US" dirty="0" smtClean="0"/>
              <a:t> 출력층으로만 구성됨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보통 심층 신경망을 많이 사용함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70" y="3703506"/>
            <a:ext cx="5934903" cy="23434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61864" y="3512926"/>
            <a:ext cx="2724636" cy="272463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4142" cy="1325563"/>
          </a:xfrm>
        </p:spPr>
        <p:txBody>
          <a:bodyPr/>
          <a:lstStyle/>
          <a:p>
            <a:r>
              <a:rPr lang="ko-KR" altLang="en-US" dirty="0" err="1" smtClean="0"/>
              <a:t>인공신경망</a:t>
            </a:r>
            <a:r>
              <a:rPr lang="en-US" altLang="ko-KR" dirty="0"/>
              <a:t>(Artificial Neural Network</a:t>
            </a:r>
            <a:r>
              <a:rPr lang="en-US" altLang="ko-KR" dirty="0" smtClean="0"/>
              <a:t>)(6)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3444" cy="4351338"/>
          </a:xfrm>
        </p:spPr>
        <p:txBody>
          <a:bodyPr/>
          <a:lstStyle/>
          <a:p>
            <a:r>
              <a:rPr lang="ko-KR" altLang="en-US" dirty="0" smtClean="0"/>
              <a:t>심층 신경망</a:t>
            </a:r>
            <a:r>
              <a:rPr lang="en-US" altLang="ko-KR" dirty="0" smtClean="0"/>
              <a:t>(DNN, Deep Neural Network)(1)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입력층과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사이에 하나 이상의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있는 신경망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이러한 구성을 신경망 계층이 깊게</a:t>
            </a:r>
            <a:r>
              <a:rPr lang="en-US" altLang="ko-KR" dirty="0" smtClean="0"/>
              <a:t>(Deep) </a:t>
            </a:r>
            <a:r>
              <a:rPr lang="ko-KR" altLang="en-US" dirty="0" smtClean="0"/>
              <a:t>구성되어 있다고 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(Deep Learning)</a:t>
            </a:r>
            <a:r>
              <a:rPr lang="ko-KR" altLang="en-US" dirty="0" smtClean="0"/>
              <a:t>이라고도 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70" y="3703506"/>
            <a:ext cx="5934903" cy="23434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40965" y="3512926"/>
            <a:ext cx="3259808" cy="272463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4142" cy="1325563"/>
          </a:xfrm>
        </p:spPr>
        <p:txBody>
          <a:bodyPr/>
          <a:lstStyle/>
          <a:p>
            <a:r>
              <a:rPr lang="ko-KR" altLang="en-US" dirty="0" err="1" smtClean="0"/>
              <a:t>인공신경망</a:t>
            </a:r>
            <a:r>
              <a:rPr lang="en-US" altLang="ko-KR" dirty="0"/>
              <a:t>(Artificial Neural Network</a:t>
            </a:r>
            <a:r>
              <a:rPr lang="en-US" altLang="ko-KR" dirty="0" smtClean="0"/>
              <a:t>)(7)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3444" cy="4351338"/>
          </a:xfrm>
        </p:spPr>
        <p:txBody>
          <a:bodyPr/>
          <a:lstStyle/>
          <a:p>
            <a:r>
              <a:rPr lang="ko-KR" altLang="en-US" dirty="0" smtClean="0"/>
              <a:t>심층 신경망</a:t>
            </a:r>
            <a:r>
              <a:rPr lang="en-US" altLang="ko-KR" dirty="0" smtClean="0"/>
              <a:t>(DNN, Deep Neural Network)(2)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입력층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뉴런들은</a:t>
            </a:r>
            <a:r>
              <a:rPr lang="en-US" altLang="ko-KR" dirty="0" smtClean="0"/>
              <a:t> 1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갖고 입력된 값 그대로 출력됨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뉴런들은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갖고 활성화 함수에 따라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   </a:t>
            </a:r>
            <a:r>
              <a:rPr lang="ko-KR" altLang="en-US" dirty="0" smtClean="0"/>
              <a:t>지정된 출력 범위를 가짐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적절한 수의 뉴런 수와 </a:t>
            </a:r>
            <a:r>
              <a:rPr lang="ko-KR" altLang="en-US" dirty="0" err="1" smtClean="0"/>
              <a:t>은닉층을</a:t>
            </a:r>
            <a:r>
              <a:rPr lang="ko-KR" altLang="en-US" dirty="0" smtClean="0"/>
              <a:t> 찾아야 함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너무 많으면 학습이 잘 안 될 수 있음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22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4142" cy="1325563"/>
          </a:xfrm>
        </p:spPr>
        <p:txBody>
          <a:bodyPr/>
          <a:lstStyle/>
          <a:p>
            <a:r>
              <a:rPr lang="ko-KR" altLang="en-US" dirty="0" err="1" smtClean="0"/>
              <a:t>인공신경망</a:t>
            </a:r>
            <a:r>
              <a:rPr lang="en-US" altLang="ko-KR" dirty="0"/>
              <a:t>(Artificial Neural Network</a:t>
            </a:r>
            <a:r>
              <a:rPr lang="en-US" altLang="ko-KR" dirty="0" smtClean="0"/>
              <a:t>)(8)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3444" cy="4351338"/>
          </a:xfrm>
        </p:spPr>
        <p:txBody>
          <a:bodyPr/>
          <a:lstStyle/>
          <a:p>
            <a:r>
              <a:rPr lang="ko-KR" altLang="en-US" dirty="0" smtClean="0"/>
              <a:t>심층 신경망</a:t>
            </a:r>
            <a:r>
              <a:rPr lang="en-US" altLang="ko-KR" dirty="0" smtClean="0"/>
              <a:t>(DNN, Deep Neural Network)(3)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은닉층</a:t>
            </a:r>
            <a:r>
              <a:rPr lang="en-US" altLang="ko-KR" dirty="0" smtClean="0"/>
              <a:t>(Hidden Layers)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계산이 없는 </a:t>
            </a:r>
            <a:r>
              <a:rPr lang="ko-KR" altLang="en-US" dirty="0" err="1" smtClean="0"/>
              <a:t>입력층과</a:t>
            </a:r>
            <a:r>
              <a:rPr lang="ko-KR" altLang="en-US" dirty="0" smtClean="0"/>
              <a:t> 마지막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사이에 있는 층들을 의미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계산의 결과를 사용자가 볼 수 없음</a:t>
            </a:r>
            <a:r>
              <a:rPr lang="en-US" altLang="ko-KR" dirty="0" smtClean="0"/>
              <a:t>(Hidden)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학습에 필요한 보정 작업 수행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1026" name="Picture 2" descr="artificial neural 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78" y="3670199"/>
            <a:ext cx="4388433" cy="311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664142" cy="1325563"/>
          </a:xfrm>
        </p:spPr>
        <p:txBody>
          <a:bodyPr/>
          <a:lstStyle/>
          <a:p>
            <a:r>
              <a:rPr lang="ko-KR" altLang="en-US" dirty="0" err="1" smtClean="0"/>
              <a:t>인공신경망</a:t>
            </a:r>
            <a:r>
              <a:rPr lang="en-US" altLang="ko-KR" dirty="0"/>
              <a:t>(Artificial Neural Network</a:t>
            </a:r>
            <a:r>
              <a:rPr lang="en-US" altLang="ko-KR" dirty="0" smtClean="0"/>
              <a:t>)(9)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3444" cy="4351338"/>
          </a:xfrm>
        </p:spPr>
        <p:txBody>
          <a:bodyPr/>
          <a:lstStyle/>
          <a:p>
            <a:r>
              <a:rPr lang="ko-KR" altLang="en-US" dirty="0" smtClean="0"/>
              <a:t>심층 신경망</a:t>
            </a:r>
            <a:r>
              <a:rPr lang="en-US" altLang="ko-KR" dirty="0" smtClean="0"/>
              <a:t>(DNN, Deep Neural Network)(4)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순전파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데이터가 </a:t>
            </a:r>
            <a:r>
              <a:rPr lang="ko-KR" altLang="en-US" dirty="0" err="1" smtClean="0"/>
              <a:t>입력층에서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출력층까지</a:t>
            </a:r>
            <a:r>
              <a:rPr lang="ko-KR" altLang="en-US" dirty="0" smtClean="0"/>
              <a:t> 순방향으로 전파되는 과정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목표하는 값과의 오차를 줄이기 위하여 역으로 전파하는 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85" y="3219943"/>
            <a:ext cx="6392167" cy="1276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69" y="4856390"/>
            <a:ext cx="6325483" cy="13813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2058" y="4463574"/>
            <a:ext cx="1915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신경망의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순전파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62058" y="6212723"/>
            <a:ext cx="1915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신경망의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역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전파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8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8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챗봇의</a:t>
            </a:r>
            <a:r>
              <a:rPr lang="ko-KR" altLang="en-US" dirty="0" smtClean="0"/>
              <a:t> 언어 인식 절차</a:t>
            </a:r>
            <a:endParaRPr lang="en-US" altLang="ko-KR" dirty="0" smtClean="0"/>
          </a:p>
          <a:p>
            <a:r>
              <a:rPr lang="ko-KR" altLang="en-US" dirty="0" err="1" smtClean="0"/>
              <a:t>토크나이징</a:t>
            </a:r>
            <a:endParaRPr lang="en-US" altLang="ko-KR" dirty="0" smtClean="0"/>
          </a:p>
          <a:p>
            <a:r>
              <a:rPr lang="ko-KR" altLang="en-US" dirty="0" err="1" smtClean="0"/>
              <a:t>임베딩</a:t>
            </a:r>
            <a:endParaRPr lang="en-US" altLang="ko-KR" dirty="0" smtClean="0"/>
          </a:p>
          <a:p>
            <a:r>
              <a:rPr lang="ko-KR" altLang="en-US" dirty="0" smtClean="0"/>
              <a:t>텍스트 유사도</a:t>
            </a:r>
            <a:endParaRPr lang="en-US" altLang="ko-KR" dirty="0" smtClean="0"/>
          </a:p>
          <a:p>
            <a:r>
              <a:rPr lang="ko-KR" altLang="en-US" dirty="0" err="1" smtClean="0"/>
              <a:t>인공신경망</a:t>
            </a:r>
            <a:r>
              <a:rPr lang="en-US" altLang="ko-KR" dirty="0" smtClean="0"/>
              <a:t>(Artificial Neural Network)</a:t>
            </a:r>
          </a:p>
          <a:p>
            <a:r>
              <a:rPr lang="en-US" altLang="ko-KR" dirty="0" smtClean="0"/>
              <a:t>CNN(Convolution Neural Network)</a:t>
            </a:r>
          </a:p>
          <a:p>
            <a:r>
              <a:rPr lang="en-US" altLang="ko-KR" dirty="0" smtClean="0"/>
              <a:t>CNN</a:t>
            </a:r>
            <a:r>
              <a:rPr lang="ko-KR" altLang="en-US" dirty="0" smtClean="0"/>
              <a:t>을 활용한 의도 분류</a:t>
            </a:r>
            <a:endParaRPr lang="en-US" altLang="ko-KR" dirty="0" smtClean="0"/>
          </a:p>
          <a:p>
            <a:r>
              <a:rPr lang="ko-KR" altLang="en-US" dirty="0" err="1"/>
              <a:t>개체명</a:t>
            </a:r>
            <a:r>
              <a:rPr lang="ko-KR" altLang="en-US" dirty="0"/>
              <a:t> 인식을 위한 양방향 </a:t>
            </a:r>
            <a:r>
              <a:rPr lang="en-US" altLang="ko-KR" dirty="0"/>
              <a:t>LSTM </a:t>
            </a:r>
            <a:r>
              <a:rPr lang="ko-KR" altLang="en-US" dirty="0"/>
              <a:t>모델</a:t>
            </a:r>
            <a:endParaRPr lang="en-US" altLang="ko-KR" dirty="0" smtClean="0"/>
          </a:p>
          <a:p>
            <a:r>
              <a:rPr lang="en-US" altLang="ko-KR" dirty="0" smtClean="0"/>
              <a:t>RNN(Recurrent Neural Network)</a:t>
            </a:r>
          </a:p>
          <a:p>
            <a:r>
              <a:rPr lang="en-US" altLang="ko-KR" dirty="0" smtClean="0"/>
              <a:t>LSTM(Long Short Term Memory)</a:t>
            </a:r>
          </a:p>
          <a:p>
            <a:r>
              <a:rPr lang="en-US" altLang="ko-KR" dirty="0" smtClean="0"/>
              <a:t>Bi-LSTM(Bi-Long Short Term Memory)</a:t>
            </a:r>
          </a:p>
          <a:p>
            <a:r>
              <a:rPr lang="en-US" altLang="ko-KR" dirty="0" smtClean="0"/>
              <a:t>NER(Named </a:t>
            </a:r>
            <a:r>
              <a:rPr lang="en-US" altLang="ko-KR" dirty="0"/>
              <a:t>Entity Recognition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의도분류와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개체명</a:t>
            </a:r>
            <a:r>
              <a:rPr lang="ko-KR" altLang="en-US" dirty="0" smtClean="0"/>
              <a:t> 인식을 활용한 </a:t>
            </a:r>
            <a:r>
              <a:rPr lang="ko-KR" altLang="en-US" dirty="0" err="1" smtClean="0"/>
              <a:t>챗봇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72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CNN(Convolution Neural Network)(1)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신경망이라고 함</a:t>
            </a:r>
            <a:endParaRPr lang="en-US" altLang="ko-KR" dirty="0" smtClean="0"/>
          </a:p>
          <a:p>
            <a:r>
              <a:rPr lang="ko-KR" altLang="en-US" dirty="0" smtClean="0"/>
              <a:t>이미지 분류에서 주로 사용되는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</a:t>
            </a:r>
            <a:endParaRPr lang="en-US" altLang="ko-KR" dirty="0" smtClean="0"/>
          </a:p>
          <a:p>
            <a:r>
              <a:rPr lang="ko-KR" altLang="en-US" dirty="0" smtClean="0"/>
              <a:t>자율주행 및 얼굴인식에 응용됨</a:t>
            </a:r>
            <a:endParaRPr lang="en-US" altLang="ko-KR" dirty="0" smtClean="0"/>
          </a:p>
          <a:p>
            <a:r>
              <a:rPr lang="ko-KR" altLang="en-US" dirty="0" smtClean="0"/>
              <a:t>문장의 의도를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할 때도 사용할 수 있음 </a:t>
            </a:r>
            <a:endParaRPr lang="ko-KR" altLang="en-US" dirty="0"/>
          </a:p>
        </p:txBody>
      </p:sp>
      <p:pic>
        <p:nvPicPr>
          <p:cNvPr id="1026" name="Picture 2" descr="CNN[합성곱 신경망] 개념, 모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4" y="4001294"/>
            <a:ext cx="5975351" cy="26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65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CNN(Convolution Neural Network)(2)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합성곱</a:t>
            </a:r>
            <a:r>
              <a:rPr lang="en-US" altLang="ko-KR" dirty="0" smtClean="0"/>
              <a:t>(Convolution) : </a:t>
            </a:r>
            <a:r>
              <a:rPr lang="ko-KR" altLang="en-US" dirty="0" smtClean="0"/>
              <a:t>원본에 필터를 이용하여 곱하고 더하면서 결과를 만들어 내는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82" y="2903309"/>
            <a:ext cx="5196690" cy="35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6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CNN(Convolution Neural Network)(3)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4188" cy="4351338"/>
          </a:xfrm>
        </p:spPr>
        <p:txBody>
          <a:bodyPr/>
          <a:lstStyle/>
          <a:p>
            <a:r>
              <a:rPr lang="ko-KR" altLang="en-US" dirty="0" err="1" smtClean="0"/>
              <a:t>풀링</a:t>
            </a:r>
            <a:r>
              <a:rPr lang="en-US" altLang="ko-KR" dirty="0" smtClean="0"/>
              <a:t>(Pooling)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 결과로 나온 결과를 크기를 줄이거나 주요한 특징을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 </a:t>
            </a:r>
            <a:r>
              <a:rPr lang="ko-KR" altLang="en-US" dirty="0" smtClean="0"/>
              <a:t>추출하는 과정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필터 대신 윈도우라는 용어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04" y="3530869"/>
            <a:ext cx="4292100" cy="25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을 활용한 의도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sldjump"/>
              </a:rPr>
              <a:t>토크나이징</a:t>
            </a:r>
            <a:r>
              <a:rPr lang="ko-KR" altLang="en-US" dirty="0"/>
              <a:t>과 </a:t>
            </a:r>
            <a:r>
              <a:rPr lang="ko-KR" altLang="en-US" dirty="0" err="1" smtClean="0">
                <a:hlinkClick r:id="rId3" action="ppaction://hlinksldjump"/>
              </a:rPr>
              <a:t>임베딩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직접해도</a:t>
            </a:r>
            <a:r>
              <a:rPr lang="ko-KR" altLang="en-US" dirty="0" smtClean="0"/>
              <a:t> 되지만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preprocessing</a:t>
            </a:r>
            <a:r>
              <a:rPr lang="ko-KR" altLang="en-US" dirty="0" smtClean="0"/>
              <a:t>을 활용할 수 있음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146" y="2850952"/>
            <a:ext cx="4741244" cy="36431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38250"/>
          <a:stretch/>
        </p:blipFill>
        <p:spPr>
          <a:xfrm>
            <a:off x="7018322" y="2557704"/>
            <a:ext cx="250592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03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을 활용한 의도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 action="ppaction://hlinksldjump"/>
              </a:rPr>
              <a:t>토크나이징</a:t>
            </a:r>
            <a:r>
              <a:rPr lang="ko-KR" altLang="en-US" dirty="0" smtClean="0"/>
              <a:t>과 </a:t>
            </a:r>
            <a:r>
              <a:rPr lang="ko-KR" altLang="en-US" dirty="0" err="1" smtClean="0">
                <a:hlinkClick r:id="rId3" action="ppaction://hlinksldjump"/>
              </a:rPr>
              <a:t>임베딩</a:t>
            </a:r>
            <a:r>
              <a:rPr lang="ko-KR" altLang="en-US" dirty="0" smtClean="0"/>
              <a:t> 과정을</a:t>
            </a:r>
            <a:r>
              <a:rPr lang="en-US" altLang="ko-KR" dirty="0"/>
              <a:t> </a:t>
            </a:r>
            <a:r>
              <a:rPr lang="ko-KR" altLang="en-US" dirty="0" smtClean="0"/>
              <a:t>거친 뒤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을 통하여 분류에 필요한 특징을 추출하여 모델 학습</a:t>
            </a:r>
            <a:endParaRPr lang="en-US" altLang="ko-KR" dirty="0" smtClean="0"/>
          </a:p>
          <a:p>
            <a:r>
              <a:rPr lang="ko-KR" altLang="en-US" dirty="0" smtClean="0"/>
              <a:t>학습된 모델을 활용하여 문장의 의도를 예측하여 분류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805" y="3258883"/>
            <a:ext cx="6382641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5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개체명</a:t>
            </a:r>
            <a:r>
              <a:rPr lang="ko-KR" altLang="en-US" dirty="0" smtClean="0"/>
              <a:t> 인식을 위한 양방향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에서 파생된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을 활용하여 문장 속 개체를 인식</a:t>
            </a:r>
            <a:endParaRPr lang="en-US" altLang="ko-KR" dirty="0" smtClean="0"/>
          </a:p>
          <a:p>
            <a:r>
              <a:rPr lang="en-US" altLang="ko-KR" dirty="0" smtClean="0"/>
              <a:t>LSTM</a:t>
            </a:r>
            <a:r>
              <a:rPr lang="ko-KR" altLang="en-US" dirty="0" smtClean="0"/>
              <a:t>을 보완한 </a:t>
            </a:r>
            <a:r>
              <a:rPr lang="en-US" altLang="ko-KR" dirty="0" smtClean="0"/>
              <a:t>Bi-LSTM(</a:t>
            </a:r>
            <a:r>
              <a:rPr lang="ko-KR" altLang="en-US" dirty="0" smtClean="0"/>
              <a:t>양방향 </a:t>
            </a:r>
            <a:r>
              <a:rPr lang="en-US" altLang="ko-KR" dirty="0" smtClean="0"/>
              <a:t>LSTM)</a:t>
            </a:r>
            <a:r>
              <a:rPr lang="ko-KR" altLang="en-US" dirty="0" smtClean="0"/>
              <a:t>을 활용하여 개체 인식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2844590"/>
            <a:ext cx="642074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0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RNN(Recurrent Neural Network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 신경망</a:t>
            </a:r>
            <a:endParaRPr lang="en-US" altLang="ko-KR" dirty="0" smtClean="0"/>
          </a:p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노드</a:t>
            </a:r>
            <a:r>
              <a:rPr lang="en-US" altLang="ko-KR" dirty="0" smtClean="0"/>
              <a:t>(=</a:t>
            </a:r>
            <a:r>
              <a:rPr lang="ko-KR" altLang="en-US" dirty="0" smtClean="0"/>
              <a:t>뉴런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그다음</a:t>
            </a:r>
            <a:r>
              <a:rPr lang="ko-KR" altLang="en-US" dirty="0" smtClean="0"/>
              <a:t> 시점의 </a:t>
            </a:r>
            <a:r>
              <a:rPr lang="ko-KR" altLang="en-US" dirty="0" err="1" smtClean="0"/>
              <a:t>은닉층</a:t>
            </a:r>
            <a:r>
              <a:rPr lang="ko-KR" altLang="en-US" dirty="0" smtClean="0"/>
              <a:t> 노드에 전달</a:t>
            </a:r>
            <a:endParaRPr lang="en-US" altLang="ko-KR" dirty="0" smtClean="0"/>
          </a:p>
          <a:p>
            <a:r>
              <a:rPr lang="ko-KR" altLang="en-US" dirty="0" smtClean="0"/>
              <a:t>노드를 메모리 셀 혹은 </a:t>
            </a:r>
            <a:r>
              <a:rPr lang="ko-KR" altLang="en-US" dirty="0" err="1" smtClean="0"/>
              <a:t>셀이라고도</a:t>
            </a:r>
            <a:r>
              <a:rPr lang="ko-KR" altLang="en-US" dirty="0" smtClean="0"/>
              <a:t> 부름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7" y="3820557"/>
            <a:ext cx="5272736" cy="2039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34" y="3711451"/>
            <a:ext cx="633500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RNN(Recurrent Neural Network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7642" cy="4351338"/>
          </a:xfrm>
        </p:spPr>
        <p:txBody>
          <a:bodyPr/>
          <a:lstStyle/>
          <a:p>
            <a:r>
              <a:rPr lang="en-US" altLang="ko-KR" dirty="0" smtClean="0"/>
              <a:t>many to one : </a:t>
            </a:r>
            <a:r>
              <a:rPr lang="ko-KR" altLang="en-US" dirty="0" smtClean="0"/>
              <a:t>메일 제목보고 스팸메일 여부 판별 등</a:t>
            </a:r>
            <a:endParaRPr lang="en-US" altLang="ko-KR" dirty="0" smtClean="0"/>
          </a:p>
          <a:p>
            <a:r>
              <a:rPr lang="en-US" altLang="ko-KR" dirty="0" smtClean="0"/>
              <a:t>one to many :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이미지 설명하는 텍스트 출력 등</a:t>
            </a:r>
            <a:endParaRPr lang="en-US" altLang="ko-KR" dirty="0" smtClean="0"/>
          </a:p>
          <a:p>
            <a:r>
              <a:rPr lang="en-US" altLang="ko-KR" dirty="0" smtClean="0"/>
              <a:t>many to many : </a:t>
            </a:r>
            <a:r>
              <a:rPr lang="ko-KR" altLang="en-US" dirty="0" smtClean="0"/>
              <a:t>번역기 모델 혹은 </a:t>
            </a:r>
            <a:r>
              <a:rPr lang="ko-KR" altLang="en-US" dirty="0" err="1" smtClean="0"/>
              <a:t>개체명</a:t>
            </a:r>
            <a:r>
              <a:rPr lang="ko-KR" altLang="en-US" dirty="0" smtClean="0"/>
              <a:t> 모델에서 사용 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9236"/>
          <a:stretch/>
        </p:blipFill>
        <p:spPr>
          <a:xfrm>
            <a:off x="616301" y="3489010"/>
            <a:ext cx="2954270" cy="25793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73155" y="609547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many to one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02" y="3950112"/>
            <a:ext cx="2141155" cy="213288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88821" y="608706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ne to many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09" y="3958379"/>
            <a:ext cx="1835275" cy="212462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504933" y="60870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many to many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82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LSTM(Long Short Term Memory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장단기 메모리</a:t>
            </a:r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의 기울기 소멸 문제를 보완하고자 개발됨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err="1"/>
              <a:t>은닉층의</a:t>
            </a:r>
            <a:r>
              <a:rPr lang="ko-KR" altLang="en-US" dirty="0"/>
              <a:t> 과거의 정보가 마지막까지 전달되지 못하는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r>
              <a:rPr lang="ko-KR" altLang="en-US" dirty="0" smtClean="0"/>
              <a:t>셀 </a:t>
            </a:r>
            <a:r>
              <a:rPr lang="ko-KR" altLang="en-US" dirty="0" err="1" smtClean="0"/>
              <a:t>상탯값과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게이트가 추가됨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39" y="3837830"/>
            <a:ext cx="690658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LSTM(Long Short Term Memory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상태 </a:t>
            </a:r>
            <a:r>
              <a:rPr lang="en-US" altLang="ko-KR" dirty="0" smtClean="0"/>
              <a:t>: </a:t>
            </a:r>
            <a:r>
              <a:rPr lang="ko-KR" altLang="en-US" dirty="0"/>
              <a:t>그 동안 있던 값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>
                <a:latin typeface="Roboto" pitchFamily="2" charset="0"/>
              </a:rPr>
              <a:t>입력 게이트 </a:t>
            </a:r>
            <a:r>
              <a:rPr lang="en-US" altLang="ko-KR" dirty="0">
                <a:latin typeface="Roboto" pitchFamily="2" charset="0"/>
              </a:rPr>
              <a:t>: </a:t>
            </a:r>
            <a:r>
              <a:rPr lang="ko-KR" altLang="en-US" dirty="0">
                <a:latin typeface="Roboto" pitchFamily="2" charset="0"/>
              </a:rPr>
              <a:t>현재 시점의 입력을 얼마나 </a:t>
            </a:r>
            <a:r>
              <a:rPr lang="ko-KR" altLang="en-US" dirty="0" smtClean="0">
                <a:latin typeface="Roboto" pitchFamily="2" charset="0"/>
              </a:rPr>
              <a:t>반영시킬지 결정 </a:t>
            </a:r>
            <a:endParaRPr lang="en-US" altLang="ko-KR" dirty="0" smtClean="0"/>
          </a:p>
          <a:p>
            <a:r>
              <a:rPr lang="ko-KR" altLang="en-US" dirty="0" smtClean="0"/>
              <a:t>삭제 게이트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이전 시점의 입력을 얼마나 삭제할 지 결정</a:t>
            </a:r>
            <a:endParaRPr lang="en-US" altLang="ko-KR" dirty="0" smtClean="0"/>
          </a:p>
          <a:p>
            <a:r>
              <a:rPr lang="ko-KR" altLang="en-US" dirty="0" smtClean="0"/>
              <a:t>출력 게이트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시점의 은닉 상태를 결정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93" y="3970280"/>
            <a:ext cx="5015879" cy="27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챗봇의</a:t>
            </a:r>
            <a:r>
              <a:rPr lang="ko-KR" altLang="en-US" dirty="0" smtClean="0"/>
              <a:t> 언어 인식 절차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자연어를 그대로 인식할 수 없음</a:t>
            </a:r>
            <a:endParaRPr lang="en-US" altLang="ko-KR" dirty="0" smtClean="0"/>
          </a:p>
          <a:p>
            <a:r>
              <a:rPr lang="ko-KR" altLang="en-US" dirty="0" smtClean="0"/>
              <a:t>자연어를 </a:t>
            </a:r>
            <a:r>
              <a:rPr lang="ko-KR" altLang="en-US" dirty="0" err="1" smtClean="0"/>
              <a:t>수치화해야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smtClean="0"/>
              <a:t>문장을 그대로 </a:t>
            </a:r>
            <a:r>
              <a:rPr lang="ko-KR" altLang="en-US" dirty="0" err="1" smtClean="0"/>
              <a:t>수치화하게</a:t>
            </a:r>
            <a:r>
              <a:rPr lang="ko-KR" altLang="en-US" dirty="0" smtClean="0"/>
              <a:t> 되면 계산도 어렵고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인식률이 떨어짐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Bi-LSTM(Bi-Long Short Term Memory)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1017" cy="4351338"/>
          </a:xfrm>
        </p:spPr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은 과거 정보를 기억할 수 있음</a:t>
            </a:r>
            <a:endParaRPr lang="en-US" altLang="ko-KR" dirty="0" smtClean="0"/>
          </a:p>
          <a:p>
            <a:r>
              <a:rPr lang="ko-KR" altLang="en-US" dirty="0" smtClean="0"/>
              <a:t>문장이 길어질 수록 </a:t>
            </a:r>
            <a:r>
              <a:rPr lang="ko-KR" altLang="en-US" dirty="0" err="1" smtClean="0"/>
              <a:t>유실률이</a:t>
            </a:r>
            <a:r>
              <a:rPr lang="ko-KR" altLang="en-US" dirty="0" smtClean="0"/>
              <a:t> 높을 수 밖에 없음</a:t>
            </a:r>
            <a:endParaRPr lang="en-US" altLang="ko-KR" dirty="0" smtClean="0"/>
          </a:p>
          <a:p>
            <a:r>
              <a:rPr lang="ko-KR" altLang="en-US" dirty="0" smtClean="0"/>
              <a:t>이를 방지하고자 역방향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을 추가함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16" y="3601898"/>
            <a:ext cx="5442461" cy="29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16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NER(Named </a:t>
            </a:r>
            <a:r>
              <a:rPr lang="en-US" altLang="ko-KR" dirty="0"/>
              <a:t>Entity Recognition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개체명</a:t>
            </a:r>
            <a:r>
              <a:rPr lang="ko-KR" altLang="en-US" dirty="0" smtClean="0"/>
              <a:t> 인식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문장 내에 포함된 어떤 단어가 인물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등을 의미하는 단어인지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</a:t>
            </a:r>
            <a:r>
              <a:rPr lang="ko-KR" altLang="en-US" sz="1400" dirty="0" smtClean="0"/>
              <a:t> </a:t>
            </a:r>
            <a:r>
              <a:rPr lang="ko-KR" altLang="en-US" dirty="0" smtClean="0"/>
              <a:t>인식하는 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※ </a:t>
            </a:r>
            <a:r>
              <a:rPr lang="ko-KR" altLang="en-US" dirty="0" smtClean="0"/>
              <a:t>아래 모델은 스마트폰 부분을 잘못 인식하고 있으므로 보완 필요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28" y="3781496"/>
            <a:ext cx="7143662" cy="29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44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NER(Named Entity Recognition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1017" cy="4351338"/>
          </a:xfrm>
        </p:spPr>
        <p:txBody>
          <a:bodyPr/>
          <a:lstStyle/>
          <a:p>
            <a:r>
              <a:rPr lang="en-US" altLang="ko-KR" dirty="0" smtClean="0"/>
              <a:t>BIO </a:t>
            </a:r>
            <a:r>
              <a:rPr lang="ko-KR" altLang="en-US" dirty="0" smtClean="0"/>
              <a:t>표기법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B-</a:t>
            </a:r>
            <a:r>
              <a:rPr lang="ko-KR" altLang="en-US" dirty="0" err="1" smtClean="0"/>
              <a:t>개체명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I-</a:t>
            </a:r>
            <a:r>
              <a:rPr lang="ko-KR" altLang="en-US" dirty="0" err="1" smtClean="0"/>
              <a:t>개체명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B-</a:t>
            </a:r>
            <a:r>
              <a:rPr lang="ko-KR" altLang="en-US" dirty="0" err="1" smtClean="0"/>
              <a:t>개체명과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연관있는</a:t>
            </a:r>
            <a:r>
              <a:rPr lang="ko-KR" altLang="en-US" dirty="0" smtClean="0"/>
              <a:t> 개체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O : </a:t>
            </a:r>
            <a:r>
              <a:rPr lang="ko-KR" altLang="en-US" dirty="0" err="1" smtClean="0"/>
              <a:t>개체명</a:t>
            </a:r>
            <a:r>
              <a:rPr lang="ko-KR" altLang="en-US" dirty="0" smtClean="0"/>
              <a:t> 이외의 모든 토큰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4072649"/>
            <a:ext cx="1085048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5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NER(Named </a:t>
            </a:r>
            <a:r>
              <a:rPr lang="en-US" altLang="ko-KR" dirty="0"/>
              <a:t>Entity Recognition</a:t>
            </a:r>
            <a:r>
              <a:rPr lang="en-US" altLang="ko-KR" dirty="0" smtClean="0"/>
              <a:t>)(3)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3872" cy="4351338"/>
          </a:xfrm>
        </p:spPr>
        <p:txBody>
          <a:bodyPr/>
          <a:lstStyle/>
          <a:p>
            <a:r>
              <a:rPr lang="ko-KR" altLang="en-US" dirty="0" smtClean="0"/>
              <a:t>토크나이징과 </a:t>
            </a:r>
            <a:r>
              <a:rPr lang="ko-KR" altLang="en-US" dirty="0" err="1" smtClean="0"/>
              <a:t>임베딩을</a:t>
            </a:r>
            <a:r>
              <a:rPr lang="ko-KR" altLang="en-US" dirty="0" smtClean="0"/>
              <a:t> 수행 후 </a:t>
            </a:r>
            <a:r>
              <a:rPr lang="en-US" altLang="ko-KR" dirty="0" err="1" smtClean="0"/>
              <a:t>BiLSTM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수행하여 모델을 학습</a:t>
            </a:r>
            <a:endParaRPr lang="en-US" altLang="ko-KR" dirty="0" smtClean="0"/>
          </a:p>
          <a:p>
            <a:r>
              <a:rPr lang="ko-KR" altLang="en-US" dirty="0" smtClean="0"/>
              <a:t>학습된 모델을 이용하여 입력된 문장 속 개체를 인식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64" y="2888051"/>
            <a:ext cx="7009813" cy="37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0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의도분류와</a:t>
            </a:r>
            <a:r>
              <a:rPr lang="ko-KR" altLang="en-US" dirty="0"/>
              <a:t> </a:t>
            </a:r>
            <a:r>
              <a:rPr lang="ko-KR" altLang="en-US" dirty="0" err="1"/>
              <a:t>개체명</a:t>
            </a:r>
            <a:r>
              <a:rPr lang="ko-KR" altLang="en-US" dirty="0"/>
              <a:t> 인식을 활용한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 분류 </a:t>
            </a:r>
            <a:r>
              <a:rPr lang="en-US" altLang="ko-KR" dirty="0" smtClean="0"/>
              <a:t>: CNN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err="1" smtClean="0"/>
              <a:t>개체명</a:t>
            </a:r>
            <a:r>
              <a:rPr lang="ko-KR" altLang="en-US" dirty="0" smtClean="0"/>
              <a:t> 인식 </a:t>
            </a:r>
            <a:r>
              <a:rPr lang="en-US" altLang="ko-KR" dirty="0" smtClean="0"/>
              <a:t>: Bi-LSTM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22" y="3087232"/>
            <a:ext cx="6083563" cy="27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챗봇의</a:t>
            </a:r>
            <a:r>
              <a:rPr lang="ko-KR" altLang="en-US" dirty="0" smtClean="0"/>
              <a:t> 언어 인식 절차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아래의 절차로 텍스트를 </a:t>
            </a:r>
            <a:r>
              <a:rPr lang="ko-KR" altLang="en-US" dirty="0" err="1" smtClean="0"/>
              <a:t>전처리함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토크나이징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임베딩</a:t>
            </a:r>
            <a:endParaRPr lang="en-US" altLang="ko-KR" dirty="0" smtClean="0"/>
          </a:p>
          <a:p>
            <a:r>
              <a:rPr lang="ko-KR" altLang="en-US" dirty="0" err="1" smtClean="0"/>
              <a:t>전처리한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등의 알고리즘을 활용하여 의도를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분류하거나 의도 분류 및 개체 인식을 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토크나이징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형태소 단위로 문장을 나누는 것</a:t>
            </a:r>
            <a:endParaRPr lang="en-US" altLang="ko-KR" dirty="0" smtClean="0"/>
          </a:p>
          <a:p>
            <a:r>
              <a:rPr lang="ko-KR" altLang="en-US" dirty="0" smtClean="0"/>
              <a:t>형태소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문장의 가장 최소 단위</a:t>
            </a:r>
            <a:endParaRPr lang="en-US" altLang="ko-KR" dirty="0" smtClean="0"/>
          </a:p>
          <a:p>
            <a:r>
              <a:rPr lang="ko-KR" altLang="en-US" dirty="0" smtClean="0"/>
              <a:t>영어는 띄어쓰기만으로도 토크나이징이 되지만 한국어는 그럴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토크나이징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konlPy</a:t>
            </a:r>
            <a:r>
              <a:rPr lang="ko-KR" altLang="en-US" dirty="0" smtClean="0"/>
              <a:t>라이브러리를 활용하여 토크나이징을 할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※ JAVA_HOME </a:t>
            </a:r>
            <a:r>
              <a:rPr lang="ko-KR" altLang="en-US" dirty="0" smtClean="0"/>
              <a:t>설정이 되어야 원활히 진행할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※ </a:t>
            </a:r>
            <a:r>
              <a:rPr lang="en-US" altLang="ko-KR" dirty="0" err="1" smtClean="0"/>
              <a:t>konlPy</a:t>
            </a:r>
            <a:r>
              <a:rPr lang="ko-KR" altLang="en-US" dirty="0" smtClean="0"/>
              <a:t>의 일부 패키지가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만들어짐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아버지가 방에 들어가신다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아버지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들어가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신다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코모란</a:t>
            </a:r>
            <a:r>
              <a:rPr lang="ko-KR" altLang="en-US" dirty="0" smtClean="0"/>
              <a:t> 참고 </a:t>
            </a:r>
            <a:r>
              <a:rPr lang="en-US" altLang="ko-KR" dirty="0" smtClean="0"/>
              <a:t>: https://docs.komoran.kr/firststep/postypes.html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0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자연어를 수치화하는 작업</a:t>
            </a:r>
            <a:endParaRPr lang="en-US" altLang="ko-KR" dirty="0" smtClean="0"/>
          </a:p>
          <a:p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단어가 하나의 값만을 가짐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[0,0,1], </a:t>
            </a:r>
            <a:r>
              <a:rPr lang="ko-KR" altLang="en-US" dirty="0" smtClean="0"/>
              <a:t>이동준</a:t>
            </a:r>
            <a:r>
              <a:rPr lang="en-US" altLang="ko-KR" dirty="0" smtClean="0"/>
              <a:t>[0,1,0], </a:t>
            </a:r>
            <a:r>
              <a:rPr lang="ko-KR" altLang="en-US" dirty="0" smtClean="0"/>
              <a:t>인사</a:t>
            </a:r>
            <a:r>
              <a:rPr lang="en-US" altLang="ko-KR" dirty="0" smtClean="0"/>
              <a:t>[1,0,0]</a:t>
            </a:r>
          </a:p>
          <a:p>
            <a:r>
              <a:rPr lang="ko-KR" altLang="en-US" dirty="0" smtClean="0"/>
              <a:t>생각보다 성능도 괜찮고 쉽지만 단어 간의 연관성도 없고 메모리 낭비도 심함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단어가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개라면 </a:t>
            </a:r>
            <a:r>
              <a:rPr lang="en-US" altLang="ko-KR" dirty="0" smtClean="0"/>
              <a:t>[0,…,0] 10,000</a:t>
            </a:r>
            <a:r>
              <a:rPr lang="ko-KR" altLang="en-US" dirty="0" smtClean="0"/>
              <a:t>차원이 소모됨</a:t>
            </a:r>
            <a:endParaRPr lang="en-US" altLang="ko-KR" dirty="0" smtClean="0"/>
          </a:p>
          <a:p>
            <a:r>
              <a:rPr lang="ko-KR" altLang="en-US" dirty="0" smtClean="0"/>
              <a:t>이러한 표현 방식을 희소 벡터</a:t>
            </a:r>
            <a:r>
              <a:rPr lang="en-US" altLang="ko-KR" dirty="0" smtClean="0"/>
              <a:t>(Sparse Vector)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9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분산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밀집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차원에 여러 개의 </a:t>
            </a:r>
            <a:r>
              <a:rPr lang="ko-KR" altLang="en-US" dirty="0" err="1" smtClean="0"/>
              <a:t>정보사용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인코딩의</a:t>
            </a:r>
            <a:r>
              <a:rPr lang="ko-KR" altLang="en-US" dirty="0" smtClean="0"/>
              <a:t> 색상 표현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검정 </a:t>
            </a:r>
            <a:r>
              <a:rPr lang="en-US" altLang="ko-KR" dirty="0" smtClean="0"/>
              <a:t>: [0,0,0,0,1], </a:t>
            </a:r>
            <a:r>
              <a:rPr lang="ko-KR" altLang="en-US" dirty="0" smtClean="0"/>
              <a:t>흰색 </a:t>
            </a:r>
            <a:r>
              <a:rPr lang="en-US" altLang="ko-KR" dirty="0" smtClean="0"/>
              <a:t>: [0,0,0,1,0],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: [0,0,1,0,0],</a:t>
            </a:r>
          </a:p>
          <a:p>
            <a:pPr marL="0" indent="0">
              <a:buNone/>
            </a:pPr>
            <a:r>
              <a:rPr lang="ko-KR" altLang="en-US" dirty="0" smtClean="0"/>
              <a:t>초록 </a:t>
            </a:r>
            <a:r>
              <a:rPr lang="en-US" altLang="ko-KR" dirty="0" smtClean="0"/>
              <a:t>: [0,1,0,0,0],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: [1,0,0,0,0]</a:t>
            </a:r>
          </a:p>
          <a:p>
            <a:pPr marL="0" indent="0">
              <a:buNone/>
            </a:pPr>
            <a:r>
              <a:rPr lang="ko-KR" altLang="en-US" dirty="0" smtClean="0"/>
              <a:t>분산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연두색 </a:t>
            </a:r>
            <a:r>
              <a:rPr lang="en-US" altLang="ko-KR" dirty="0" smtClean="0"/>
              <a:t>RGB(204,255,204)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52" y="4659703"/>
            <a:ext cx="3019846" cy="1428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432" y="4326281"/>
            <a:ext cx="641122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임베딩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: Word2Vec</a:t>
            </a:r>
          </a:p>
          <a:p>
            <a:r>
              <a:rPr lang="ko-KR" altLang="en-US" dirty="0" smtClean="0"/>
              <a:t>분산 표현 방식을 사용함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0652" t="8245" r="31000" b="6540"/>
          <a:stretch/>
        </p:blipFill>
        <p:spPr>
          <a:xfrm>
            <a:off x="315882" y="3441469"/>
            <a:ext cx="2443943" cy="20781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1934" t="6716" r="33317" b="7074"/>
          <a:stretch/>
        </p:blipFill>
        <p:spPr>
          <a:xfrm>
            <a:off x="3208711" y="3474720"/>
            <a:ext cx="2227811" cy="20449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29" y="3220657"/>
            <a:ext cx="605874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1177</Words>
  <Application>Microsoft Office PowerPoint</Application>
  <PresentationFormat>와이드스크린</PresentationFormat>
  <Paragraphs>172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D2Coding</vt:lpstr>
      <vt:lpstr>Roboto</vt:lpstr>
      <vt:lpstr>맑은 고딕</vt:lpstr>
      <vt:lpstr>Arial</vt:lpstr>
      <vt:lpstr>Wingdings</vt:lpstr>
      <vt:lpstr>Office 테마</vt:lpstr>
      <vt:lpstr>챗봇 입문</vt:lpstr>
      <vt:lpstr>목차</vt:lpstr>
      <vt:lpstr>챗봇의 언어 인식 절차(1)</vt:lpstr>
      <vt:lpstr>챗봇의 언어 인식 절차(2)</vt:lpstr>
      <vt:lpstr>토크나이징(1)</vt:lpstr>
      <vt:lpstr>토크나이징(2)</vt:lpstr>
      <vt:lpstr>임베딩(1)</vt:lpstr>
      <vt:lpstr>임베딩(2)</vt:lpstr>
      <vt:lpstr>임베딩(3)</vt:lpstr>
      <vt:lpstr>텍스트 유사도</vt:lpstr>
      <vt:lpstr>인공신경망(Artificial Neural Network)(1)</vt:lpstr>
      <vt:lpstr>인공신경망(Artificial Neural Network)(2)</vt:lpstr>
      <vt:lpstr>인공신경망(Artificial Neural Network)(3)</vt:lpstr>
      <vt:lpstr>인공신경망(Artificial Neural Network)(4)</vt:lpstr>
      <vt:lpstr>인공신경망(Artificial Neural Network)(5)</vt:lpstr>
      <vt:lpstr>인공신경망(Artificial Neural Network)(6)</vt:lpstr>
      <vt:lpstr>인공신경망(Artificial Neural Network)(7)</vt:lpstr>
      <vt:lpstr>인공신경망(Artificial Neural Network)(8)</vt:lpstr>
      <vt:lpstr>인공신경망(Artificial Neural Network)(9)</vt:lpstr>
      <vt:lpstr>CNN(Convolution Neural Network)(1)</vt:lpstr>
      <vt:lpstr>CNN(Convolution Neural Network)(2)</vt:lpstr>
      <vt:lpstr>CNN(Convolution Neural Network)(3)</vt:lpstr>
      <vt:lpstr>CNN을 활용한 의도 분류(1)</vt:lpstr>
      <vt:lpstr>CNN을 활용한 의도 분류(2)</vt:lpstr>
      <vt:lpstr>개체명 인식을 위한 양방향 LSTM 모델</vt:lpstr>
      <vt:lpstr>RNN(Recurrent Neural Network)(1)</vt:lpstr>
      <vt:lpstr>RNN(Recurrent Neural Network)(2)</vt:lpstr>
      <vt:lpstr>LSTM(Long Short Term Memory)(1)</vt:lpstr>
      <vt:lpstr>LSTM(Long Short Term Memory)(2)</vt:lpstr>
      <vt:lpstr>Bi-LSTM(Bi-Long Short Term Memory)</vt:lpstr>
      <vt:lpstr>NER(Named Entity Recognition)(1)</vt:lpstr>
      <vt:lpstr>NER(Named Entity Recognition)(2)</vt:lpstr>
      <vt:lpstr>NER(Named Entity Recognition)(3)</vt:lpstr>
      <vt:lpstr>의도분류와 개체명 인식을 활용한 챗봇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입문</dc:title>
  <dc:creator>KB</dc:creator>
  <cp:lastModifiedBy>KB</cp:lastModifiedBy>
  <cp:revision>107</cp:revision>
  <dcterms:created xsi:type="dcterms:W3CDTF">2023-08-16T01:54:00Z</dcterms:created>
  <dcterms:modified xsi:type="dcterms:W3CDTF">2024-04-26T05:17:05Z</dcterms:modified>
</cp:coreProperties>
</file>