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0" r:id="rId9"/>
    <p:sldId id="272" r:id="rId10"/>
    <p:sldId id="271" r:id="rId11"/>
    <p:sldId id="273" r:id="rId12"/>
    <p:sldId id="274" r:id="rId13"/>
    <p:sldId id="278" r:id="rId14"/>
    <p:sldId id="275" r:id="rId15"/>
    <p:sldId id="276" r:id="rId16"/>
    <p:sldId id="277" r:id="rId17"/>
    <p:sldId id="292" r:id="rId18"/>
    <p:sldId id="294" r:id="rId19"/>
    <p:sldId id="293" r:id="rId20"/>
    <p:sldId id="295" r:id="rId21"/>
    <p:sldId id="297" r:id="rId22"/>
    <p:sldId id="290" r:id="rId23"/>
    <p:sldId id="291" r:id="rId24"/>
    <p:sldId id="296" r:id="rId25"/>
    <p:sldId id="298" r:id="rId26"/>
    <p:sldId id="299" r:id="rId27"/>
    <p:sldId id="300" r:id="rId28"/>
    <p:sldId id="301" r:id="rId29"/>
    <p:sldId id="262" r:id="rId30"/>
    <p:sldId id="263" r:id="rId31"/>
    <p:sldId id="279" r:id="rId32"/>
    <p:sldId id="280" r:id="rId33"/>
    <p:sldId id="302" r:id="rId34"/>
    <p:sldId id="281" r:id="rId35"/>
    <p:sldId id="286" r:id="rId36"/>
    <p:sldId id="288" r:id="rId37"/>
    <p:sldId id="289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2" r:id="rId46"/>
    <p:sldId id="284" r:id="rId47"/>
    <p:sldId id="285" r:id="rId48"/>
    <p:sldId id="303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287" r:id="rId57"/>
    <p:sldId id="268" r:id="rId58"/>
    <p:sldId id="25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65" autoAdjust="0"/>
  </p:normalViewPr>
  <p:slideViewPr>
    <p:cSldViewPr snapToGrid="0"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gyulogs.tistory.com/71" TargetMode="External"/><Relationship Id="rId3" Type="http://schemas.openxmlformats.org/officeDocument/2006/relationships/hyperlink" Target="https://ko.wikipedia.org/wiki/%EC%8A%A4%ED%83%9D" TargetMode="External"/><Relationship Id="rId7" Type="http://schemas.openxmlformats.org/officeDocument/2006/relationships/hyperlink" Target="https://dojang.io/mod/page/view.php?id=647" TargetMode="External"/><Relationship Id="rId12" Type="http://schemas.openxmlformats.org/officeDocument/2006/relationships/hyperlink" Target="https://tildacoderecorder.tistory.com/103" TargetMode="External"/><Relationship Id="rId2" Type="http://schemas.openxmlformats.org/officeDocument/2006/relationships/hyperlink" Target="https://ko.wikipedia.org/wiki/%EC%9E%90%EB%A3%8C_%EA%B5%AC%EC%A1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jang.io/mod/page/view.php?id=646" TargetMode="External"/><Relationship Id="rId11" Type="http://schemas.openxmlformats.org/officeDocument/2006/relationships/hyperlink" Target="https://lktprogrammer.tistory.com/59?category=676210" TargetMode="External"/><Relationship Id="rId5" Type="http://schemas.openxmlformats.org/officeDocument/2006/relationships/hyperlink" Target="https://dojang.io/mod/page/view.php?id=645" TargetMode="External"/><Relationship Id="rId10" Type="http://schemas.openxmlformats.org/officeDocument/2006/relationships/hyperlink" Target="https://cafe.naver.com/phbprogramming/3489" TargetMode="External"/><Relationship Id="rId4" Type="http://schemas.openxmlformats.org/officeDocument/2006/relationships/hyperlink" Target="https://minimin2.tistory.com/3" TargetMode="External"/><Relationship Id="rId9" Type="http://schemas.openxmlformats.org/officeDocument/2006/relationships/hyperlink" Target="https://hellmath.tistory.com/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연결 리스트 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2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추가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12836" y="2570661"/>
            <a:ext cx="7126364" cy="3968254"/>
            <a:chOff x="1712836" y="2570661"/>
            <a:chExt cx="7126364" cy="3968254"/>
          </a:xfrm>
        </p:grpSpPr>
        <p:pic>
          <p:nvPicPr>
            <p:cNvPr id="1026" name="Picture 2" descr="https://dojang.io/pluginfile.php/710/mod_page/content/22/unit74-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836" y="2570661"/>
              <a:ext cx="7126364" cy="3968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255043" y="3352799"/>
              <a:ext cx="478631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5042" y="5521166"/>
              <a:ext cx="478631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966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추가 구현 소스코드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함수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stlib.h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생략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앞부분과 동일함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addFirst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함수가 추가 되었고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이 조금 바뀌었음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80" y="3347941"/>
            <a:ext cx="9890754" cy="21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추가 구현 소스코드</a:t>
            </a:r>
            <a:r>
              <a:rPr lang="en-US" altLang="ko-KR" dirty="0" smtClean="0"/>
              <a:t>(main)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02" y="2464455"/>
            <a:ext cx="6348198" cy="42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6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10435621" cy="3450613"/>
          </a:xfrm>
        </p:spPr>
        <p:txBody>
          <a:bodyPr/>
          <a:lstStyle/>
          <a:p>
            <a:r>
              <a:rPr lang="ko-KR" altLang="en-US" dirty="0" smtClean="0"/>
              <a:t>노드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삭제하고자 하는 노드의 앞쪽에 있는 노드의 포인터 변수를 가져온다</a:t>
            </a:r>
            <a:r>
              <a:rPr lang="en-US" altLang="ko-KR" dirty="0" smtClean="0"/>
              <a:t>.(target)</a:t>
            </a:r>
          </a:p>
          <a:p>
            <a:pPr lvl="1"/>
            <a:r>
              <a:rPr lang="en-US" altLang="ko-KR" dirty="0" smtClean="0"/>
              <a:t>Target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에는 삭제하고자 하는 노드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removeNode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주소가 들어있다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Target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removeNode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로 변경하고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명령어를 통하여 </a:t>
            </a:r>
            <a:r>
              <a:rPr lang="en-US" altLang="ko-KR" dirty="0" err="1" smtClean="0"/>
              <a:t>removeNode</a:t>
            </a:r>
            <a:r>
              <a:rPr lang="ko-KR" altLang="en-US" dirty="0" smtClean="0"/>
              <a:t>를 삭제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0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삭제</a:t>
            </a:r>
            <a:endParaRPr lang="ko-KR" altLang="en-US" dirty="0"/>
          </a:p>
        </p:txBody>
      </p:sp>
      <p:pic>
        <p:nvPicPr>
          <p:cNvPr id="5124" name="Picture 4" descr="https://dojang.io/pluginfile.php/711/mod_page/content/27/unit74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43" y="2464137"/>
            <a:ext cx="7502699" cy="41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1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삭제 구현 소스코드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 함수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stlib.h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생략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앞부분과 동일함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13" y="2966182"/>
            <a:ext cx="10337675" cy="17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삭제 구현 소스코드</a:t>
            </a:r>
            <a:r>
              <a:rPr lang="en-US" altLang="ko-KR" dirty="0" smtClean="0"/>
              <a:t>(main)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93" y="2458450"/>
            <a:ext cx="5616878" cy="42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심화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어려울 경우 건너뛰어도 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원하는 지점에 노드 추가</a:t>
            </a:r>
            <a:endParaRPr lang="en-US" altLang="ko-KR" sz="1400" dirty="0" smtClean="0"/>
          </a:p>
          <a:p>
            <a:r>
              <a:rPr lang="ko-KR" altLang="en-US" sz="1400" dirty="0" smtClean="0"/>
              <a:t>동작 원리는 앞선 그림과 동일</a:t>
            </a:r>
            <a:endParaRPr lang="en-US" altLang="ko-KR" sz="1400" dirty="0" smtClean="0"/>
          </a:p>
          <a:p>
            <a:r>
              <a:rPr lang="en-US" altLang="ko-KR" sz="1400" dirty="0"/>
              <a:t>h</a:t>
            </a:r>
            <a:r>
              <a:rPr lang="en-US" altLang="ko-KR" sz="1400" dirty="0" smtClean="0"/>
              <a:t>ead</a:t>
            </a:r>
            <a:r>
              <a:rPr lang="ko-KR" altLang="en-US" sz="1400" dirty="0" smtClean="0"/>
              <a:t>를 전역 변수로 선언하여 모든 함수에서 사용 하게 함</a:t>
            </a:r>
            <a:endParaRPr lang="en-US" altLang="ko-KR" sz="1400" dirty="0" smtClean="0"/>
          </a:p>
          <a:p>
            <a:r>
              <a:rPr lang="ko-KR" altLang="en-US" sz="1400" dirty="0" smtClean="0"/>
              <a:t>아래 함수는 추가하고자 하는 위치의 전에 위치하고 있는 노드를 찾는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23" y="3580060"/>
            <a:ext cx="9516803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1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심화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어려울 경우 건너뛰어도 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3593"/>
          </a:xfrm>
        </p:spPr>
        <p:txBody>
          <a:bodyPr/>
          <a:lstStyle/>
          <a:p>
            <a:r>
              <a:rPr lang="ko-KR" altLang="en-US" dirty="0" smtClean="0"/>
              <a:t>원하는 지점에 노드 추가</a:t>
            </a:r>
            <a:endParaRPr lang="en-US" altLang="ko-KR" dirty="0" smtClean="0"/>
          </a:p>
          <a:p>
            <a:r>
              <a:rPr lang="ko-KR" altLang="en-US" dirty="0" smtClean="0"/>
              <a:t>아무 것도 없으면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부분부터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메모리 할당</a:t>
            </a:r>
            <a:endParaRPr lang="en-US" altLang="ko-KR" dirty="0" smtClean="0"/>
          </a:p>
          <a:p>
            <a:r>
              <a:rPr lang="ko-KR" altLang="en-US" dirty="0" smtClean="0"/>
              <a:t>값이 있다면 추가하고자 하는 위치의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전 위치에 있는 노드 찾아서 새로 추가한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노드와 위치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앞선 그림에서의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prev</a:t>
            </a:r>
            <a:r>
              <a:rPr lang="ko-KR" altLang="en-US" dirty="0" smtClean="0"/>
              <a:t>에 해당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943" y="2015732"/>
            <a:ext cx="5683936" cy="39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0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심화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어려울 경우 건너뛰어도 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지점의 노드 삭제</a:t>
            </a:r>
            <a:endParaRPr lang="en-US" altLang="ko-KR" dirty="0" smtClean="0"/>
          </a:p>
          <a:p>
            <a:r>
              <a:rPr lang="ko-KR" altLang="en-US" dirty="0" smtClean="0"/>
              <a:t>동작 원리는 앞선 그림과 동일</a:t>
            </a:r>
            <a:endParaRPr lang="en-US" altLang="ko-KR" dirty="0" smtClean="0"/>
          </a:p>
          <a:p>
            <a:r>
              <a:rPr lang="ko-KR" altLang="en-US" dirty="0" smtClean="0"/>
              <a:t>삭제하고자 하는 노드의 다음 노드를 </a:t>
            </a:r>
            <a:r>
              <a:rPr lang="en-US" altLang="ko-KR" dirty="0" err="1" smtClean="0"/>
              <a:t>prev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99" y="3561163"/>
            <a:ext cx="902143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en-US" altLang="ko-KR" dirty="0"/>
          </a:p>
          <a:p>
            <a:r>
              <a:rPr lang="ko-KR" altLang="en-US" dirty="0" smtClean="0"/>
              <a:t>연결 리스트</a:t>
            </a:r>
            <a:endParaRPr lang="en-US" altLang="ko-KR" dirty="0" smtClean="0"/>
          </a:p>
          <a:p>
            <a:r>
              <a:rPr lang="ko-KR" altLang="en-US" dirty="0" smtClean="0"/>
              <a:t>스택</a:t>
            </a:r>
            <a:endParaRPr lang="en-US" altLang="ko-KR" dirty="0"/>
          </a:p>
          <a:p>
            <a:r>
              <a:rPr lang="ko-KR" altLang="en-US" dirty="0" smtClean="0"/>
              <a:t>큐</a:t>
            </a:r>
            <a:endParaRPr lang="en-US" altLang="ko-KR" dirty="0" smtClean="0"/>
          </a:p>
          <a:p>
            <a:r>
              <a:rPr lang="ko-KR" altLang="en-US" dirty="0" smtClean="0"/>
              <a:t>스택과 큐의 차이점</a:t>
            </a:r>
            <a:endParaRPr lang="en-US" altLang="ko-KR" dirty="0" smtClean="0"/>
          </a:p>
          <a:p>
            <a:r>
              <a:rPr lang="ko-KR" altLang="en-US" dirty="0" smtClean="0"/>
              <a:t>맺음말</a:t>
            </a:r>
            <a:endParaRPr lang="en-US" altLang="ko-KR" dirty="0" smtClean="0"/>
          </a:p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49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심화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어려울 경우 건너뛰어도 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및 메인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04925"/>
            <a:ext cx="2900532" cy="17765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83" y="2604925"/>
            <a:ext cx="7733642" cy="25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8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심화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어려울 경우 건너뛰어도 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각종 예외 처리는 생략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음수를 입력하거나 너무 큰 인덱스 입력하는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배열과는 다르게 특정 위치를 찾기 위해선 무조건 처음부터 끝까지 다 탐색해야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하는 번거로움 때문에 원하는 위치에 새로운 노드 추가가 어려움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399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먼저 들어간 데이터가 가장 나중에 나오는 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선입</a:t>
            </a:r>
            <a:r>
              <a:rPr lang="ko-KR" altLang="en-US" dirty="0" err="1"/>
              <a:t>후</a:t>
            </a:r>
            <a:r>
              <a:rPr lang="ko-KR" altLang="en-US" dirty="0" err="1" smtClean="0"/>
              <a:t>출</a:t>
            </a:r>
            <a:endParaRPr lang="en-US" altLang="ko-KR" dirty="0"/>
          </a:p>
          <a:p>
            <a:pPr lvl="1"/>
            <a:r>
              <a:rPr lang="en-US" altLang="ko-KR" dirty="0" smtClean="0"/>
              <a:t>LIFO(Last In First Out)</a:t>
            </a:r>
          </a:p>
          <a:p>
            <a:pPr lvl="1"/>
            <a:r>
              <a:rPr lang="en-US" altLang="ko-KR" dirty="0" smtClean="0"/>
              <a:t>Push : </a:t>
            </a:r>
            <a:r>
              <a:rPr lang="ko-KR" altLang="en-US" dirty="0" smtClean="0"/>
              <a:t>데이터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Pop : </a:t>
            </a:r>
            <a:r>
              <a:rPr lang="ko-KR" altLang="en-US" dirty="0" smtClean="0"/>
              <a:t>데이터 삭제</a:t>
            </a:r>
            <a:endParaRPr lang="en-US" altLang="ko-KR" dirty="0" smtClean="0"/>
          </a:p>
        </p:txBody>
      </p:sp>
      <p:pic>
        <p:nvPicPr>
          <p:cNvPr id="1026" name="Picture 2" descr="https://upload.wikimedia.org/wikipedia/commons/thumb/2/29/Data_stack.svg/300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71" y="3408944"/>
            <a:ext cx="2857500" cy="20574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51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구현 소스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1979" y="5367136"/>
            <a:ext cx="1840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3,5,12</a:t>
            </a:r>
            <a:r>
              <a:rPr lang="ko-KR" altLang="en-US" sz="1100" dirty="0" smtClean="0"/>
              <a:t>를 차례로 추가하고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뺄 때는 </a:t>
            </a:r>
            <a:r>
              <a:rPr lang="en-US" altLang="ko-KR" sz="1100" dirty="0" smtClean="0"/>
              <a:t>12,5,3 </a:t>
            </a:r>
            <a:r>
              <a:rPr lang="ko-KR" altLang="en-US" sz="1100" dirty="0" smtClean="0"/>
              <a:t>순서로 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4" y="2487161"/>
            <a:ext cx="3124636" cy="35628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62" y="2677687"/>
            <a:ext cx="3610479" cy="31817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668" y="2677687"/>
            <a:ext cx="3801005" cy="2562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97406" y="5391327"/>
            <a:ext cx="24945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이미 꽉 찬 상태에서 </a:t>
            </a:r>
            <a:r>
              <a:rPr lang="en-US" altLang="ko-KR" sz="1100" dirty="0" smtClean="0"/>
              <a:t>push</a:t>
            </a:r>
            <a:r>
              <a:rPr lang="ko-KR" altLang="en-US" sz="1100" dirty="0" smtClean="0"/>
              <a:t>하거나</a:t>
            </a:r>
            <a:endParaRPr lang="en-US" altLang="ko-KR" sz="1100" dirty="0" smtClean="0"/>
          </a:p>
          <a:p>
            <a:r>
              <a:rPr lang="ko-KR" altLang="en-US" sz="1100" dirty="0" smtClean="0"/>
              <a:t>비어있는 상태에서 </a:t>
            </a:r>
            <a:r>
              <a:rPr lang="en-US" altLang="ko-KR" sz="1100" dirty="0" smtClean="0"/>
              <a:t>pop</a:t>
            </a:r>
            <a:r>
              <a:rPr lang="ko-KR" altLang="en-US" sz="1100" dirty="0" smtClean="0"/>
              <a:t>하면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예외처리</a:t>
            </a:r>
            <a:endParaRPr lang="en-US" altLang="ko-KR" sz="1100" dirty="0" smtClean="0"/>
          </a:p>
          <a:p>
            <a:r>
              <a:rPr lang="ko-KR" altLang="en-US" sz="1100" dirty="0" smtClean="0"/>
              <a:t>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4531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r>
              <a:rPr lang="en-US" altLang="ko-KR" dirty="0"/>
              <a:t> 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어려울 경우 건너뛰어도 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 통하여 구현할 경우 메모리 용량이 제한되어 있음</a:t>
            </a:r>
            <a:endParaRPr lang="en-US" altLang="ko-KR" dirty="0" smtClean="0"/>
          </a:p>
          <a:p>
            <a:r>
              <a:rPr lang="ko-KR" altLang="en-US" dirty="0" smtClean="0"/>
              <a:t>연결 리스트 통하여 메모리 추가할 때 마다 스택 방식으로 노드에 추가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op</a:t>
            </a:r>
            <a:r>
              <a:rPr lang="ko-KR" altLang="en-US" dirty="0" smtClean="0"/>
              <a:t>은 연결리스트의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와 동일</a:t>
            </a:r>
            <a:endParaRPr lang="en-US" altLang="ko-KR" dirty="0" smtClean="0"/>
          </a:p>
          <a:p>
            <a:pPr lvl="1"/>
            <a:r>
              <a:rPr lang="en-US" altLang="ko-KR" dirty="0"/>
              <a:t>l</a:t>
            </a:r>
            <a:r>
              <a:rPr lang="en-US" altLang="ko-KR" dirty="0" smtClean="0"/>
              <a:t>ink</a:t>
            </a:r>
            <a:r>
              <a:rPr lang="ko-KR" altLang="en-US" dirty="0" smtClean="0"/>
              <a:t>는 연결리스트의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와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15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r>
              <a:rPr lang="en-US" altLang="ko-KR" dirty="0"/>
              <a:t> 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어려울 경우 건너뛰어도 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헤더파일과</a:t>
            </a:r>
            <a:r>
              <a:rPr lang="ko-KR" altLang="en-US" dirty="0" smtClean="0"/>
              <a:t> 구조체</a:t>
            </a:r>
            <a:r>
              <a:rPr lang="en-US" altLang="ko-KR" dirty="0"/>
              <a:t>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전역변수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1" y="2522097"/>
            <a:ext cx="908811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4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r>
              <a:rPr lang="en-US" altLang="ko-KR" dirty="0"/>
              <a:t> 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어려울 경우 건너뛰어도 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Empty </a:t>
            </a:r>
            <a:r>
              <a:rPr lang="ko-KR" altLang="en-US" dirty="0" smtClean="0"/>
              <a:t>상태 검사</a:t>
            </a:r>
            <a:r>
              <a:rPr lang="en-US" altLang="ko-KR" dirty="0" smtClean="0"/>
              <a:t>, push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pop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77" y="2513572"/>
            <a:ext cx="9876280" cy="41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1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r>
              <a:rPr lang="en-US" altLang="ko-KR" dirty="0"/>
              <a:t> 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어려울 경우 건너뛰어도 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op </a:t>
            </a:r>
            <a:r>
              <a:rPr lang="ko-KR" altLang="en-US" dirty="0" smtClean="0"/>
              <a:t>탐색 및 전체 출력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77" y="2563592"/>
            <a:ext cx="681132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56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r>
              <a:rPr lang="en-US" altLang="ko-KR" dirty="0"/>
              <a:t> 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어려울 경우 건너뛰어도 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에서 활용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10267"/>
            <a:ext cx="4915586" cy="3286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01" y="3524768"/>
            <a:ext cx="378195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4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집어 넣은 데이터가 먼저 나오는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선입선출</a:t>
            </a:r>
            <a:endParaRPr lang="en-US" altLang="ko-KR" dirty="0"/>
          </a:p>
          <a:p>
            <a:pPr lvl="1"/>
            <a:r>
              <a:rPr lang="en-US" altLang="ko-KR" dirty="0" smtClean="0"/>
              <a:t>FIFO(Fist </a:t>
            </a:r>
            <a:r>
              <a:rPr lang="en-US" altLang="ko-KR" dirty="0"/>
              <a:t>In First Out)</a:t>
            </a:r>
          </a:p>
          <a:p>
            <a:pPr lvl="1"/>
            <a:r>
              <a:rPr lang="en-US" altLang="ko-KR" dirty="0" smtClean="0"/>
              <a:t>put </a:t>
            </a:r>
            <a:r>
              <a:rPr lang="en-US" altLang="ko-KR" dirty="0"/>
              <a:t>: </a:t>
            </a:r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r>
              <a:rPr lang="en-US" altLang="ko-KR" dirty="0" smtClean="0"/>
              <a:t>get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크게 </a:t>
            </a:r>
            <a:r>
              <a:rPr lang="ko-KR" altLang="en-US" dirty="0" err="1" smtClean="0"/>
              <a:t>선형큐</a:t>
            </a:r>
            <a:r>
              <a:rPr lang="en-US" altLang="ko-KR" dirty="0" smtClean="0"/>
              <a:t>(Linear Queue)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환형큐</a:t>
            </a:r>
            <a:r>
              <a:rPr lang="en-US" altLang="ko-KR" dirty="0" smtClean="0"/>
              <a:t>)(Circular </a:t>
            </a:r>
            <a:r>
              <a:rPr lang="en-US" altLang="ko-KR" dirty="0"/>
              <a:t>Queue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큐의 경우 배열보다는 연결 리스트로 구현하는 것이 더 쉽다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8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영어로는 </a:t>
            </a:r>
            <a:r>
              <a:rPr lang="en-US" altLang="ko-KR" dirty="0" smtClean="0"/>
              <a:t>Data Structure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자료</a:t>
            </a:r>
            <a:r>
              <a:rPr lang="en-US" altLang="ko-KR" dirty="0" smtClean="0"/>
              <a:t>(=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효율적으로 관리할 수 있는 구조들을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자료구조는 크게 구현에 따른 분류와 형태에 따른 분류가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구현에 따른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리스트 등</a:t>
            </a:r>
            <a:endParaRPr lang="en-US" altLang="ko-KR" dirty="0" smtClean="0"/>
          </a:p>
          <a:p>
            <a:r>
              <a:rPr lang="ko-KR" altLang="en-US" dirty="0" smtClean="0"/>
              <a:t>형태에 따른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324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선형큐</a:t>
            </a:r>
            <a:r>
              <a:rPr lang="en-US" altLang="ko-KR" dirty="0" smtClean="0"/>
              <a:t>(=Linear Queue)</a:t>
            </a:r>
          </a:p>
          <a:p>
            <a:pPr lvl="1"/>
            <a:r>
              <a:rPr lang="ko-KR" altLang="en-US" dirty="0" smtClean="0"/>
              <a:t>스택과는 달리 앞 뒤가 뚫려 있다고 보면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 스택은 한 군데로만 넣고 뺄 수 있지만 큐는 뒤쪽으로 넣고 앞쪽으로 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 descr="https://t1.daumcdn.net/cfile/tistory/24651F3C550C39DD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90" y="3269483"/>
            <a:ext cx="4721225" cy="323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169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선형큐</a:t>
            </a:r>
            <a:r>
              <a:rPr lang="en-US" altLang="ko-KR" dirty="0" smtClean="0"/>
              <a:t>(=Linear Queue) </a:t>
            </a:r>
            <a:r>
              <a:rPr lang="ko-KR" altLang="en-US" dirty="0" smtClean="0"/>
              <a:t>구현 소스 </a:t>
            </a:r>
            <a:r>
              <a:rPr lang="en-US" altLang="ko-KR" dirty="0" smtClean="0"/>
              <a:t>(put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get)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63" y="2557437"/>
            <a:ext cx="265784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4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선형큐</a:t>
            </a:r>
            <a:r>
              <a:rPr lang="en-US" altLang="ko-KR" dirty="0" smtClean="0"/>
              <a:t>(=Linear Queue) </a:t>
            </a:r>
            <a:r>
              <a:rPr lang="ko-KR" altLang="en-US" dirty="0" smtClean="0"/>
              <a:t>구현 소스 </a:t>
            </a:r>
            <a:r>
              <a:rPr lang="en-US" altLang="ko-KR" dirty="0" smtClean="0"/>
              <a:t>(main)</a:t>
            </a:r>
          </a:p>
          <a:p>
            <a:pPr lvl="1"/>
            <a:r>
              <a:rPr lang="ko-KR" altLang="en-US" dirty="0" smtClean="0"/>
              <a:t>삽입한 순서대로 차례대로 출력한다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44" y="2875222"/>
            <a:ext cx="3781613" cy="3500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33" y="2875222"/>
            <a:ext cx="4870902" cy="27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8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 err="1" smtClean="0"/>
              <a:t>선형큐</a:t>
            </a:r>
            <a:r>
              <a:rPr lang="en-US" altLang="ko-KR" dirty="0" smtClean="0"/>
              <a:t>(=Linear Queue) </a:t>
            </a:r>
            <a:r>
              <a:rPr lang="ko-KR" altLang="en-US" dirty="0" smtClean="0"/>
              <a:t>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크기는 제한적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Put(=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get(=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여러 번 수행할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 부분</a:t>
            </a:r>
            <a:r>
              <a:rPr lang="en-US" altLang="ko-KR" dirty="0" smtClean="0"/>
              <a:t>([0],[1],[2])</a:t>
            </a:r>
            <a:r>
              <a:rPr lang="ko-KR" altLang="en-US" dirty="0" smtClean="0"/>
              <a:t>은 비었으나</a:t>
            </a:r>
            <a:r>
              <a:rPr lang="en-US" altLang="ko-KR" dirty="0" smtClean="0"/>
              <a:t>,</a:t>
            </a:r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값이 같으면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로 인식하는 문제 존재</a:t>
            </a:r>
            <a:endParaRPr lang="en-US" altLang="ko-KR" dirty="0" smtClean="0"/>
          </a:p>
        </p:txBody>
      </p:sp>
      <p:pic>
        <p:nvPicPr>
          <p:cNvPr id="1026" name="Picture 2" descr="https://t1.daumcdn.net/cfile/tistory/227CA24E588E9A6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95" y="3860482"/>
            <a:ext cx="5715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79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환형큐</a:t>
            </a:r>
            <a:r>
              <a:rPr lang="en-US" altLang="ko-KR" dirty="0" smtClean="0"/>
              <a:t>(=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, Circular Que)</a:t>
            </a:r>
          </a:p>
          <a:p>
            <a:pPr lvl="1"/>
            <a:r>
              <a:rPr lang="en-US" altLang="ko-KR" dirty="0" smtClean="0"/>
              <a:t>Linear Queue</a:t>
            </a:r>
            <a:r>
              <a:rPr lang="ko-KR" altLang="en-US" dirty="0" smtClean="0"/>
              <a:t>는 만약 앞 부분에 데이터가 </a:t>
            </a:r>
            <a:r>
              <a:rPr lang="en-US" altLang="ko-KR" dirty="0" smtClean="0"/>
              <a:t>get(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된 상태에서 </a:t>
            </a:r>
            <a:r>
              <a:rPr lang="en-US" altLang="ko-KR" dirty="0" smtClean="0"/>
              <a:t>Rear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를 넘으면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데이터들을 통째로 삭제된 만큼 옮겨야 하는 단점이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예를 들면</a:t>
            </a:r>
            <a:r>
              <a:rPr lang="en-US" altLang="ko-KR" dirty="0" smtClean="0"/>
              <a:t>, 1,2,3,4,5</a:t>
            </a:r>
            <a:r>
              <a:rPr lang="ko-KR" altLang="en-US" dirty="0" smtClean="0"/>
              <a:t>가 들어 있는 상태에서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되고</a:t>
            </a:r>
            <a:r>
              <a:rPr lang="en-US" altLang="ko-KR" dirty="0" smtClean="0"/>
              <a:t>, 3,4,5</a:t>
            </a:r>
            <a:r>
              <a:rPr lang="ko-KR" altLang="en-US" dirty="0" smtClean="0"/>
              <a:t>만 남아 있는 상태에서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put(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하려고 하면</a:t>
            </a:r>
            <a:r>
              <a:rPr lang="en-US" altLang="ko-KR" dirty="0" smtClean="0"/>
              <a:t>, 3,4,5</a:t>
            </a:r>
            <a:r>
              <a:rPr lang="ko-KR" altLang="en-US" dirty="0" smtClean="0"/>
              <a:t>를 통째로 앞으로 옮겨야 한다는 것이다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r>
              <a:rPr lang="ko-KR" altLang="en-US" dirty="0" smtClean="0"/>
              <a:t>만약 자료의 크기가 커진다면 메모리 소모가 매우 클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이러한 단점을 보완하고자 나온 것이 원형 큐이다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Rear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값을 넘으면 다시 배열의 첫번째로 위치시킨다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 descr="https://t1.daumcdn.net/cfile/tistory/244DFA41550C39DE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88" y="3741038"/>
            <a:ext cx="3323135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4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895294" cy="3450613"/>
          </a:xfrm>
        </p:spPr>
        <p:txBody>
          <a:bodyPr/>
          <a:lstStyle/>
          <a:p>
            <a:r>
              <a:rPr lang="ko-KR" altLang="en-US" dirty="0" err="1"/>
              <a:t>환형큐</a:t>
            </a:r>
            <a:r>
              <a:rPr lang="en-US" altLang="ko-KR" dirty="0"/>
              <a:t>(=</a:t>
            </a:r>
            <a:r>
              <a:rPr lang="ko-KR" altLang="en-US" dirty="0" err="1"/>
              <a:t>원형큐</a:t>
            </a:r>
            <a:r>
              <a:rPr lang="en-US" altLang="ko-KR" dirty="0"/>
              <a:t>, Circular Que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환형 큐는 </a:t>
            </a:r>
            <a:r>
              <a:rPr lang="ko-KR" altLang="en-US" u="sng" dirty="0" smtClean="0"/>
              <a:t>비어 있는 경우는 선형 큐와 동일하나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데이터가 꽉 차있는 경우에 대한 정의가 아래와 같이 조금 다르다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비어 있는 경우 </a:t>
            </a:r>
            <a:r>
              <a:rPr lang="en-US" altLang="ko-KR" dirty="0" smtClean="0"/>
              <a:t>: 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가 같은 곳을 가리킬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꽉 차 있는 경우 </a:t>
            </a:r>
            <a:r>
              <a:rPr lang="en-US" altLang="ko-KR" dirty="0" smtClean="0"/>
              <a:t>: rear+1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로 나눈 나머지가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와 같은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rear+1%MAX == front </a:t>
            </a:r>
            <a:r>
              <a:rPr lang="ko-KR" altLang="en-US" dirty="0" smtClean="0"/>
              <a:t>일 경우가 꽉 찬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위와 같이 정의한 이유는 비어 있는 경우와 꽉 차 있는 경우에 대하여 구분하기 위함이다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위의 설명이 이해가 가지 않는 다면 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페이지를 참고한다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386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3979794" y="2730715"/>
            <a:ext cx="2996008" cy="2930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354973" y="4059540"/>
            <a:ext cx="279289" cy="2732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2"/>
            <a:endCxn id="27" idx="2"/>
          </p:cNvCxnSpPr>
          <p:nvPr/>
        </p:nvCxnSpPr>
        <p:spPr>
          <a:xfrm>
            <a:off x="3979794" y="4196149"/>
            <a:ext cx="137517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1"/>
            <a:endCxn id="27" idx="1"/>
          </p:cNvCxnSpPr>
          <p:nvPr/>
        </p:nvCxnSpPr>
        <p:spPr>
          <a:xfrm>
            <a:off x="4418549" y="3159930"/>
            <a:ext cx="977325" cy="9396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0"/>
            <a:endCxn id="27" idx="0"/>
          </p:cNvCxnSpPr>
          <p:nvPr/>
        </p:nvCxnSpPr>
        <p:spPr>
          <a:xfrm>
            <a:off x="5477798" y="2730715"/>
            <a:ext cx="16820" cy="13288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7"/>
            <a:endCxn id="27" idx="7"/>
          </p:cNvCxnSpPr>
          <p:nvPr/>
        </p:nvCxnSpPr>
        <p:spPr>
          <a:xfrm flipH="1">
            <a:off x="5593361" y="3159930"/>
            <a:ext cx="943686" cy="9396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6"/>
            <a:endCxn id="26" idx="6"/>
          </p:cNvCxnSpPr>
          <p:nvPr/>
        </p:nvCxnSpPr>
        <p:spPr>
          <a:xfrm>
            <a:off x="5634262" y="4196149"/>
            <a:ext cx="134154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7" idx="4"/>
            <a:endCxn id="26" idx="4"/>
          </p:cNvCxnSpPr>
          <p:nvPr/>
        </p:nvCxnSpPr>
        <p:spPr>
          <a:xfrm flipH="1">
            <a:off x="5477798" y="4332757"/>
            <a:ext cx="16820" cy="13288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7" idx="5"/>
            <a:endCxn id="26" idx="5"/>
          </p:cNvCxnSpPr>
          <p:nvPr/>
        </p:nvCxnSpPr>
        <p:spPr>
          <a:xfrm>
            <a:off x="5593361" y="4292745"/>
            <a:ext cx="943686" cy="9396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7" idx="3"/>
            <a:endCxn id="26" idx="3"/>
          </p:cNvCxnSpPr>
          <p:nvPr/>
        </p:nvCxnSpPr>
        <p:spPr>
          <a:xfrm flipH="1">
            <a:off x="4418549" y="4292745"/>
            <a:ext cx="977325" cy="9396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42897" y="2358147"/>
            <a:ext cx="494150" cy="44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0</a:t>
            </a:r>
            <a:endParaRPr lang="ko-KR" alt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74242" y="3301985"/>
            <a:ext cx="494150" cy="44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74242" y="4713424"/>
            <a:ext cx="494150" cy="44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</a:t>
            </a:r>
            <a:endParaRPr lang="ko-KR" altLang="en-US" sz="3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72480" y="5562231"/>
            <a:ext cx="494150" cy="44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3</a:t>
            </a:r>
            <a:endParaRPr lang="ko-KR" altLang="en-US" sz="3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20308" y="5623242"/>
            <a:ext cx="494150" cy="44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4</a:t>
            </a:r>
            <a:endParaRPr lang="ko-KR" altLang="en-US" sz="3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73556" y="4727338"/>
            <a:ext cx="494150" cy="44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5</a:t>
            </a:r>
            <a:endParaRPr lang="ko-KR" altLang="en-US" sz="3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508511" y="3301986"/>
            <a:ext cx="494150" cy="44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6</a:t>
            </a:r>
            <a:endParaRPr lang="ko-KR" alt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401590" y="2358147"/>
            <a:ext cx="494150" cy="44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</a:t>
            </a:r>
            <a:endParaRPr lang="ko-KR" altLang="en-US" sz="3600" b="1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289972" y="2115321"/>
            <a:ext cx="276657" cy="32094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6578495" y="2354639"/>
            <a:ext cx="295747" cy="30880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99265" y="1754371"/>
            <a:ext cx="622053" cy="36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F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86672" y="1993689"/>
            <a:ext cx="622053" cy="36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R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37687" y="1954731"/>
            <a:ext cx="4852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공백상태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F=0</a:t>
            </a:r>
          </a:p>
          <a:p>
            <a:r>
              <a:rPr lang="en-US" altLang="ko-KR" sz="2800" b="1" dirty="0" smtClean="0"/>
              <a:t>R=0</a:t>
            </a:r>
          </a:p>
          <a:p>
            <a:r>
              <a:rPr lang="ko-KR" altLang="en-US" sz="2800" b="1" dirty="0" err="1" smtClean="0"/>
              <a:t>일</a:t>
            </a:r>
            <a:r>
              <a:rPr lang="ko-KR" altLang="en-US" sz="2800" b="1" dirty="0" err="1"/>
              <a:t>때</a:t>
            </a:r>
            <a:endParaRPr lang="ko-KR" altLang="en-US" sz="2800" b="1" dirty="0"/>
          </a:p>
        </p:txBody>
      </p:sp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077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</a:t>
            </a:r>
            <a:r>
              <a:rPr lang="ko-KR" altLang="en-US" dirty="0" err="1"/>
              <a:t>원형큐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194488" y="1862005"/>
            <a:ext cx="88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F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51579" y="2100145"/>
            <a:ext cx="2447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포화상태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F==(R+1)%8</a:t>
            </a:r>
          </a:p>
          <a:p>
            <a:r>
              <a:rPr lang="ko-KR" altLang="en-US" sz="2800" b="1" dirty="0" err="1" smtClean="0"/>
              <a:t>일</a:t>
            </a:r>
            <a:r>
              <a:rPr lang="ko-KR" altLang="en-US" sz="2800" b="1" dirty="0" err="1"/>
              <a:t>때</a:t>
            </a:r>
            <a:endParaRPr lang="ko-KR" altLang="en-US" sz="2800" b="1" dirty="0"/>
          </a:p>
        </p:txBody>
      </p:sp>
      <p:sp>
        <p:nvSpPr>
          <p:cNvPr id="32" name="타원 31"/>
          <p:cNvSpPr/>
          <p:nvPr/>
        </p:nvSpPr>
        <p:spPr>
          <a:xfrm>
            <a:off x="3762753" y="2727502"/>
            <a:ext cx="2771468" cy="2638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034868" y="3923638"/>
            <a:ext cx="258357" cy="245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2" idx="2"/>
            <a:endCxn id="33" idx="2"/>
          </p:cNvCxnSpPr>
          <p:nvPr/>
        </p:nvCxnSpPr>
        <p:spPr>
          <a:xfrm>
            <a:off x="3762753" y="4046605"/>
            <a:ext cx="1272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1"/>
            <a:endCxn id="33" idx="1"/>
          </p:cNvCxnSpPr>
          <p:nvPr/>
        </p:nvCxnSpPr>
        <p:spPr>
          <a:xfrm>
            <a:off x="4168625" y="3113858"/>
            <a:ext cx="904078" cy="8457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2" idx="0"/>
            <a:endCxn id="33" idx="0"/>
          </p:cNvCxnSpPr>
          <p:nvPr/>
        </p:nvCxnSpPr>
        <p:spPr>
          <a:xfrm>
            <a:off x="5148487" y="2727502"/>
            <a:ext cx="15559" cy="11961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2" idx="7"/>
            <a:endCxn id="33" idx="7"/>
          </p:cNvCxnSpPr>
          <p:nvPr/>
        </p:nvCxnSpPr>
        <p:spPr>
          <a:xfrm flipH="1">
            <a:off x="5255389" y="3113858"/>
            <a:ext cx="872960" cy="8457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3" idx="6"/>
            <a:endCxn id="32" idx="6"/>
          </p:cNvCxnSpPr>
          <p:nvPr/>
        </p:nvCxnSpPr>
        <p:spPr>
          <a:xfrm>
            <a:off x="5293225" y="4046605"/>
            <a:ext cx="12409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3" idx="4"/>
            <a:endCxn id="32" idx="4"/>
          </p:cNvCxnSpPr>
          <p:nvPr/>
        </p:nvCxnSpPr>
        <p:spPr>
          <a:xfrm flipH="1">
            <a:off x="5148487" y="4169572"/>
            <a:ext cx="15559" cy="11961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3" idx="5"/>
            <a:endCxn id="32" idx="5"/>
          </p:cNvCxnSpPr>
          <p:nvPr/>
        </p:nvCxnSpPr>
        <p:spPr>
          <a:xfrm>
            <a:off x="5255389" y="4133556"/>
            <a:ext cx="872960" cy="8457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3" idx="3"/>
            <a:endCxn id="32" idx="3"/>
          </p:cNvCxnSpPr>
          <p:nvPr/>
        </p:nvCxnSpPr>
        <p:spPr>
          <a:xfrm flipH="1">
            <a:off x="4168625" y="4133556"/>
            <a:ext cx="904078" cy="8457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71234" y="2392137"/>
            <a:ext cx="457115" cy="40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0</a:t>
            </a:r>
            <a:endParaRPr lang="ko-KR" altLang="en-US" sz="3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440273" y="3241728"/>
            <a:ext cx="457115" cy="40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440273" y="4512228"/>
            <a:ext cx="45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</a:t>
            </a:r>
            <a:endParaRPr lang="ko-KR" altLang="en-US" sz="3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98600" y="5276277"/>
            <a:ext cx="457115" cy="40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3</a:t>
            </a:r>
            <a:endParaRPr lang="ko-KR" altLang="en-US" sz="3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170252" y="5331196"/>
            <a:ext cx="457115" cy="40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4</a:t>
            </a:r>
            <a:endParaRPr lang="ko-KR" altLang="en-US" sz="3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386961" y="4524753"/>
            <a:ext cx="457115" cy="40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5</a:t>
            </a:r>
            <a:endParaRPr lang="ko-KR" altLang="en-US" sz="3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326791" y="3241729"/>
            <a:ext cx="457115" cy="40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6</a:t>
            </a:r>
            <a:endParaRPr lang="ko-KR" altLang="en-US" sz="3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152937" y="2392137"/>
            <a:ext cx="457115" cy="40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</a:t>
            </a:r>
            <a:endParaRPr lang="ko-KR" altLang="en-US" sz="3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688904" y="3536504"/>
            <a:ext cx="671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10</a:t>
            </a:r>
            <a:endParaRPr lang="ko-KR" altLang="en-US" sz="15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71234" y="4046605"/>
            <a:ext cx="671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20</a:t>
            </a:r>
            <a:endParaRPr lang="ko-KR" altLang="en-US" sz="15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164046" y="4706913"/>
            <a:ext cx="671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30</a:t>
            </a:r>
            <a:endParaRPr lang="ko-KR" altLang="en-US" sz="15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476719" y="4725431"/>
            <a:ext cx="671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40</a:t>
            </a:r>
            <a:endParaRPr lang="ko-KR" altLang="en-US" sz="15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938285" y="4091920"/>
            <a:ext cx="671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50</a:t>
            </a:r>
            <a:endParaRPr lang="ko-KR" altLang="en-US" sz="15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938285" y="3588591"/>
            <a:ext cx="671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60</a:t>
            </a:r>
            <a:endParaRPr lang="ko-KR" altLang="en-US" sz="15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484499" y="3043765"/>
            <a:ext cx="671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70</a:t>
            </a:r>
            <a:endParaRPr lang="ko-KR" altLang="en-US" sz="15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5899792" y="2173559"/>
            <a:ext cx="255923" cy="28889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3844076" y="2235634"/>
            <a:ext cx="324549" cy="22682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49879" y="1937691"/>
            <a:ext cx="575432" cy="32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R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91565" y="2521555"/>
            <a:ext cx="262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8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은 큐의 길이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85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dequeuer)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2050" name="Picture 2" descr="https://t1.daumcdn.net/cfile/tistory/991E713359E0297D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27" y="1935618"/>
            <a:ext cx="5331949" cy="39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02192" y="29978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1. rear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과 </a:t>
            </a:r>
            <a:r>
              <a:rPr lang="en-US" altLang="ko-KR" b="1" dirty="0">
                <a:solidFill>
                  <a:srgbClr val="333333"/>
                </a:solidFill>
                <a:latin typeface="Noto Serif"/>
              </a:rPr>
              <a:t>front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는 </a:t>
            </a:r>
            <a:r>
              <a:rPr lang="en-US" altLang="ko-KR" b="1" dirty="0">
                <a:solidFill>
                  <a:srgbClr val="333333"/>
                </a:solidFill>
                <a:latin typeface="Noto Serif"/>
              </a:rPr>
              <a:t>0 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인덱스를 가지고 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시작</a:t>
            </a:r>
            <a:endParaRPr lang="en-US" altLang="ko-KR" b="1" dirty="0" smtClean="0">
              <a:solidFill>
                <a:srgbClr val="333333"/>
              </a:solidFill>
              <a:latin typeface="Noto Serif"/>
            </a:endParaRPr>
          </a:p>
          <a:p>
            <a:endParaRPr lang="en-US" altLang="ko-KR" b="1" dirty="0">
              <a:solidFill>
                <a:srgbClr val="333333"/>
              </a:solidFill>
              <a:latin typeface="Noto Serif"/>
            </a:endParaRPr>
          </a:p>
          <a:p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2. 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현재 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상태에서 </a:t>
            </a:r>
            <a:r>
              <a:rPr lang="en-US" altLang="ko-KR" b="1" dirty="0" err="1">
                <a:solidFill>
                  <a:srgbClr val="333333"/>
                </a:solidFill>
                <a:latin typeface="Noto Serif"/>
              </a:rPr>
              <a:t>Dequeue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가 실행되면 </a:t>
            </a:r>
            <a:endParaRPr lang="en-US" altLang="ko-KR" b="1" dirty="0" smtClean="0">
              <a:solidFill>
                <a:srgbClr val="333333"/>
              </a:solidFill>
              <a:latin typeface="Noto Serif"/>
            </a:endParaRPr>
          </a:p>
          <a:p>
            <a:endParaRPr lang="en-US" altLang="ko-KR" b="1" dirty="0">
              <a:solidFill>
                <a:srgbClr val="333333"/>
              </a:solidFill>
              <a:latin typeface="Noto Serif"/>
            </a:endParaRPr>
          </a:p>
          <a:p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rear</a:t>
            </a:r>
            <a:r>
              <a:rPr lang="en-US" altLang="ko-KR" b="1" dirty="0">
                <a:solidFill>
                  <a:srgbClr val="333333"/>
                </a:solidFill>
                <a:latin typeface="Noto Serif"/>
              </a:rPr>
              <a:t>==front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이므로 실행이 되지 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08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dequeuer)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23552" y="32204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3. (rear+1</a:t>
            </a:r>
            <a:r>
              <a:rPr lang="en-US" altLang="ko-KR" b="1" dirty="0"/>
              <a:t>)%4 == front </a:t>
            </a:r>
            <a:r>
              <a:rPr lang="ko-KR" altLang="en-US" b="1" dirty="0"/>
              <a:t>조건을 검사하고 </a:t>
            </a:r>
            <a:endParaRPr lang="en-US" altLang="ko-KR" b="1" dirty="0" smtClean="0"/>
          </a:p>
          <a:p>
            <a:r>
              <a:rPr lang="en-US" altLang="ko-KR" b="1" dirty="0" smtClean="0"/>
              <a:t>rear</a:t>
            </a:r>
            <a:r>
              <a:rPr lang="ko-KR" altLang="en-US" b="1" dirty="0" smtClean="0"/>
              <a:t>을 증가하여 </a:t>
            </a:r>
            <a:r>
              <a:rPr lang="en-US" altLang="ko-KR" b="1" dirty="0" smtClean="0"/>
              <a:t>rear</a:t>
            </a:r>
            <a:r>
              <a:rPr lang="ko-KR" altLang="en-US" b="1" dirty="0" smtClean="0"/>
              <a:t>값을 </a:t>
            </a:r>
            <a:r>
              <a:rPr lang="en-US" altLang="ko-KR" b="1" dirty="0" smtClean="0"/>
              <a:t>(rear+1)%4</a:t>
            </a:r>
            <a:r>
              <a:rPr lang="ko-KR" altLang="en-US" b="1" dirty="0" smtClean="0"/>
              <a:t>로 하고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해당 </a:t>
            </a:r>
            <a:r>
              <a:rPr lang="ko-KR" altLang="en-US" b="1" dirty="0"/>
              <a:t>인덱스에 </a:t>
            </a:r>
            <a:endParaRPr lang="en-US" altLang="ko-KR" b="1" dirty="0" smtClean="0"/>
          </a:p>
          <a:p>
            <a:r>
              <a:rPr lang="ko-KR" altLang="en-US" b="1" dirty="0" smtClean="0"/>
              <a:t>데이터 </a:t>
            </a:r>
            <a:r>
              <a:rPr lang="en-US" altLang="ko-KR" b="1" dirty="0"/>
              <a:t>1</a:t>
            </a:r>
            <a:r>
              <a:rPr lang="ko-KR" altLang="en-US" b="1" dirty="0"/>
              <a:t>의 값을 </a:t>
            </a:r>
            <a:r>
              <a:rPr lang="ko-KR" altLang="en-US" b="1" dirty="0" smtClean="0"/>
              <a:t>삽</a:t>
            </a:r>
            <a:r>
              <a:rPr lang="ko-KR" altLang="en-US" b="1" dirty="0"/>
              <a:t>입</a:t>
            </a:r>
            <a:endParaRPr lang="ko-KR" altLang="en-US" dirty="0"/>
          </a:p>
        </p:txBody>
      </p:sp>
      <p:pic>
        <p:nvPicPr>
          <p:cNvPr id="3074" name="Picture 2" descr="https://t1.daumcdn.net/cfile/tistory/99A4A53359E029D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15" y="1951672"/>
            <a:ext cx="5891170" cy="39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2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(Linked List)</a:t>
            </a:r>
            <a:r>
              <a:rPr lang="ko-KR" altLang="en-US" dirty="0" smtClean="0"/>
              <a:t>라고 불리운다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데이터를 담는 자료 구조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배열과 유사하다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리스트를 사용하는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중간 지점에 있는 노드</a:t>
            </a:r>
            <a:r>
              <a:rPr lang="en-US" altLang="ko-KR" dirty="0" smtClean="0"/>
              <a:t>(=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쉽게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 노드를 찾아야할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노드를 다 검색해야 한다는 단점이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999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dequeuer)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4098" name="Picture 2" descr="https://t1.daumcdn.net/cfile/tistory/993FCB3359E02A3D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52942"/>
            <a:ext cx="5452745" cy="39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746240" y="30189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4.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  <a:latin typeface="Noto Serif"/>
              </a:rPr>
              <a:t>Enqueue</a:t>
            </a:r>
            <a:r>
              <a:rPr lang="en-US" altLang="ko-KR" b="1" dirty="0">
                <a:solidFill>
                  <a:srgbClr val="333333"/>
                </a:solidFill>
                <a:latin typeface="Noto Serif"/>
              </a:rPr>
              <a:t> </a:t>
            </a:r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2(put)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를 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실행 한 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상태</a:t>
            </a:r>
            <a:endParaRPr lang="en-US" altLang="ko-KR" b="1" dirty="0" smtClean="0">
              <a:solidFill>
                <a:srgbClr val="333333"/>
              </a:solidFill>
              <a:latin typeface="Noto Serif"/>
            </a:endParaRPr>
          </a:p>
          <a:p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포화상태가 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아니므로 정상적으로 </a:t>
            </a:r>
            <a:endParaRPr lang="en-US" altLang="ko-KR" b="1" dirty="0" smtClean="0">
              <a:solidFill>
                <a:srgbClr val="333333"/>
              </a:solidFill>
              <a:latin typeface="Noto Serif"/>
            </a:endParaRPr>
          </a:p>
          <a:p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데이터 삽입</a:t>
            </a:r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 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41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dequeuer)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96000" y="30189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Enqueue</a:t>
            </a:r>
            <a:r>
              <a:rPr lang="en-US" altLang="ko-KR" b="1" dirty="0" smtClean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의 실행 </a:t>
            </a:r>
            <a:r>
              <a:rPr lang="ko-KR" altLang="en-US" b="1" dirty="0" smtClean="0"/>
              <a:t>상태</a:t>
            </a:r>
            <a:r>
              <a:rPr lang="en-US" altLang="ko-KR" b="1" dirty="0" smtClean="0"/>
              <a:t>. </a:t>
            </a:r>
          </a:p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이제 </a:t>
            </a:r>
            <a:r>
              <a:rPr lang="ko-KR" altLang="en-US" b="1" dirty="0"/>
              <a:t>한번 더 </a:t>
            </a:r>
            <a:r>
              <a:rPr lang="en-US" altLang="ko-KR" b="1" dirty="0" err="1"/>
              <a:t>Enqueue</a:t>
            </a:r>
            <a:r>
              <a:rPr lang="ko-KR" altLang="en-US" b="1" dirty="0"/>
              <a:t>를 </a:t>
            </a:r>
            <a:r>
              <a:rPr lang="ko-KR" altLang="en-US" b="1" dirty="0" err="1"/>
              <a:t>할려고</a:t>
            </a:r>
            <a:r>
              <a:rPr lang="ko-KR" altLang="en-US" b="1" dirty="0"/>
              <a:t> 하면 포화 조건인 </a:t>
            </a:r>
            <a:r>
              <a:rPr lang="en-US" altLang="ko-KR" b="1" dirty="0"/>
              <a:t>(rear+1)%4==front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만족하므로 더 이상 삽입 불가능</a:t>
            </a:r>
            <a:endParaRPr lang="ko-KR" altLang="en-US" dirty="0"/>
          </a:p>
        </p:txBody>
      </p:sp>
      <p:pic>
        <p:nvPicPr>
          <p:cNvPr id="5122" name="Picture 2" descr="https://t1.daumcdn.net/cfile/tistory/99C29B3359E02AE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" y="1954668"/>
            <a:ext cx="4741545" cy="39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82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dequeuer)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6146" name="Picture 2" descr="https://t1.daumcdn.net/cfile/tistory/99885B3359E02B65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" y="1941344"/>
            <a:ext cx="5126509" cy="40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360160" y="31197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7. </a:t>
            </a:r>
            <a:r>
              <a:rPr lang="en-US" altLang="ko-KR" b="1" dirty="0" err="1" smtClean="0">
                <a:solidFill>
                  <a:srgbClr val="333333"/>
                </a:solidFill>
                <a:latin typeface="Noto Serif"/>
              </a:rPr>
              <a:t>Dequeue</a:t>
            </a:r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(GET)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를 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실행한 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상태</a:t>
            </a:r>
            <a:endParaRPr lang="en-US" altLang="ko-KR" b="1" dirty="0" smtClean="0">
              <a:solidFill>
                <a:srgbClr val="333333"/>
              </a:solidFill>
              <a:latin typeface="Noto Serif"/>
            </a:endParaRPr>
          </a:p>
          <a:p>
            <a:endParaRPr lang="en-US" altLang="ko-KR" b="1" dirty="0" smtClean="0">
              <a:solidFill>
                <a:srgbClr val="333333"/>
              </a:solidFill>
              <a:latin typeface="Noto Serif"/>
            </a:endParaRPr>
          </a:p>
          <a:p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8. 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공백 상태 조건인 </a:t>
            </a:r>
            <a:r>
              <a:rPr lang="en-US" altLang="ko-KR" b="1" dirty="0">
                <a:solidFill>
                  <a:srgbClr val="333333"/>
                </a:solidFill>
                <a:latin typeface="Noto Serif"/>
              </a:rPr>
              <a:t>front==rear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을 만족하지 않기 때문에 </a:t>
            </a:r>
            <a:r>
              <a:rPr lang="en-US" altLang="ko-KR" b="1" dirty="0">
                <a:solidFill>
                  <a:srgbClr val="333333"/>
                </a:solidFill>
                <a:latin typeface="Noto Serif"/>
              </a:rPr>
              <a:t>(front+1)%4</a:t>
            </a:r>
            <a:r>
              <a:rPr lang="ko-KR" altLang="en-US" b="1" dirty="0">
                <a:solidFill>
                  <a:srgbClr val="333333"/>
                </a:solidFill>
                <a:latin typeface="Noto Serif"/>
              </a:rPr>
              <a:t>한 인덱스에 존재하는 배열의 데이터를 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가져 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475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dequeuer)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5736" y="2734925"/>
            <a:ext cx="43691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9. </a:t>
            </a:r>
            <a:r>
              <a:rPr lang="ko-KR" altLang="en-US" b="1" dirty="0"/>
              <a:t>한번 더 </a:t>
            </a:r>
            <a:r>
              <a:rPr lang="en-US" altLang="ko-KR" b="1" dirty="0" err="1"/>
              <a:t>Dequeue</a:t>
            </a:r>
            <a:r>
              <a:rPr lang="ko-KR" altLang="en-US" b="1" dirty="0"/>
              <a:t>를 실행 한 </a:t>
            </a:r>
            <a:r>
              <a:rPr lang="ko-KR" altLang="en-US" b="1" dirty="0" smtClean="0"/>
              <a:t>상태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/>
              <a:t>공백 조건에 만족하지 않으므로 </a:t>
            </a:r>
            <a:r>
              <a:rPr lang="en-US" altLang="ko-KR" b="1" dirty="0"/>
              <a:t>(front+1)%4 </a:t>
            </a:r>
            <a:r>
              <a:rPr lang="ko-KR" altLang="en-US" b="1" dirty="0"/>
              <a:t>인덱스의 데이터를 </a:t>
            </a:r>
            <a:r>
              <a:rPr lang="ko-KR" altLang="en-US" b="1" dirty="0" smtClean="0"/>
              <a:t>가져옴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이 상태에서 한 번 더 </a:t>
            </a:r>
            <a:r>
              <a:rPr lang="en-US" altLang="ko-KR" b="1" dirty="0" err="1" smtClean="0"/>
              <a:t>Dequeue</a:t>
            </a:r>
            <a:r>
              <a:rPr lang="ko-KR" altLang="en-US" b="1" dirty="0" smtClean="0"/>
              <a:t>하게 되면</a:t>
            </a:r>
            <a:endParaRPr lang="en-US" altLang="ko-KR" b="1" dirty="0" smtClean="0"/>
          </a:p>
          <a:p>
            <a:r>
              <a:rPr lang="en-US" altLang="ko-KR" b="1" dirty="0" smtClean="0"/>
              <a:t>Front==rear</a:t>
            </a:r>
            <a:r>
              <a:rPr lang="ko-KR" altLang="en-US" b="1" dirty="0" smtClean="0"/>
              <a:t>이므로 </a:t>
            </a:r>
            <a:r>
              <a:rPr lang="en-US" altLang="ko-KR" b="1" dirty="0" smtClean="0"/>
              <a:t>Empty </a:t>
            </a:r>
            <a:r>
              <a:rPr lang="ko-KR" altLang="en-US" b="1" dirty="0" smtClean="0"/>
              <a:t>상태가 됨</a:t>
            </a:r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7170" name="Picture 2" descr="https://t1.daumcdn.net/cfile/tistory/991E383359E02BC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1" y="1966277"/>
            <a:ext cx="5072806" cy="38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18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원형큐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dequeuer)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5736" y="2734925"/>
            <a:ext cx="43691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10. </a:t>
            </a:r>
            <a:r>
              <a:rPr lang="en-US" altLang="ko-KR" b="1" dirty="0" err="1" smtClean="0">
                <a:solidFill>
                  <a:srgbClr val="333333"/>
                </a:solidFill>
                <a:latin typeface="Noto Serif"/>
              </a:rPr>
              <a:t>Enqueue</a:t>
            </a:r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 4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를 한 결과</a:t>
            </a:r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. </a:t>
            </a:r>
          </a:p>
          <a:p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rear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가 </a:t>
            </a:r>
            <a:r>
              <a:rPr lang="en-US" altLang="ko-KR" b="1" dirty="0" smtClean="0">
                <a:solidFill>
                  <a:srgbClr val="333333"/>
                </a:solidFill>
                <a:latin typeface="Noto Serif"/>
              </a:rPr>
              <a:t>(rear+1)%4</a:t>
            </a:r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의 형태이기 </a:t>
            </a:r>
            <a:endParaRPr lang="en-US" altLang="ko-KR" b="1" dirty="0" smtClean="0">
              <a:solidFill>
                <a:srgbClr val="333333"/>
              </a:solidFill>
              <a:latin typeface="Noto Serif"/>
            </a:endParaRPr>
          </a:p>
          <a:p>
            <a:r>
              <a:rPr lang="ko-KR" altLang="en-US" b="1" dirty="0" smtClean="0">
                <a:solidFill>
                  <a:srgbClr val="333333"/>
                </a:solidFill>
                <a:latin typeface="Noto Serif"/>
              </a:rPr>
              <a:t>때문에 가능</a:t>
            </a:r>
            <a:endParaRPr lang="en-US" altLang="ko-KR" b="1" dirty="0" smtClean="0">
              <a:solidFill>
                <a:srgbClr val="333333"/>
              </a:solidFill>
              <a:latin typeface="Noto Serif"/>
            </a:endParaRPr>
          </a:p>
          <a:p>
            <a:endParaRPr lang="en-US" altLang="ko-KR" b="1" dirty="0">
              <a:solidFill>
                <a:srgbClr val="333333"/>
              </a:solidFill>
              <a:latin typeface="Noto Serif"/>
            </a:endParaRPr>
          </a:p>
          <a:p>
            <a:r>
              <a:rPr lang="ko-KR" altLang="en-US" b="1" u="sng" dirty="0"/>
              <a:t>배열의 크기로 나머지 연산을 함으로써 배열의 인덱스를 계속해서 순환할 수 있도록 하는 것</a:t>
            </a:r>
            <a:endParaRPr lang="ko-KR" altLang="en-US" u="sng" dirty="0"/>
          </a:p>
        </p:txBody>
      </p:sp>
      <p:pic>
        <p:nvPicPr>
          <p:cNvPr id="8194" name="Picture 2" descr="https://t1.daumcdn.net/cfile/tistory/99D9903359E02C3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" y="2011679"/>
            <a:ext cx="5269865" cy="39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15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환형 큐 구현 소스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" y="2488325"/>
            <a:ext cx="3502427" cy="3502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2889"/>
          <a:stretch/>
        </p:blipFill>
        <p:spPr>
          <a:xfrm>
            <a:off x="4280656" y="2461017"/>
            <a:ext cx="5879344" cy="1675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56" y="4239538"/>
            <a:ext cx="478221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8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환형 큐 구현 소스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 및 </a:t>
            </a:r>
            <a:r>
              <a:rPr lang="en-US" altLang="ko-KR" dirty="0" smtClean="0"/>
              <a:t>main)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96741"/>
            <a:ext cx="5290273" cy="12511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0628"/>
          <a:stretch/>
        </p:blipFill>
        <p:spPr>
          <a:xfrm>
            <a:off x="6978931" y="2015732"/>
            <a:ext cx="4705069" cy="39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7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환형 큐 소스 설명</a:t>
            </a:r>
            <a:endParaRPr lang="en-US" altLang="ko-KR" dirty="0" smtClean="0"/>
          </a:p>
          <a:p>
            <a:r>
              <a:rPr lang="en-US" altLang="ko-KR" dirty="0" smtClean="0"/>
              <a:t>5,4,7,8,2,1</a:t>
            </a:r>
            <a:r>
              <a:rPr lang="ko-KR" altLang="en-US" dirty="0" smtClean="0"/>
              <a:t>을 차례차례 </a:t>
            </a:r>
            <a:r>
              <a:rPr lang="en-US" altLang="ko-KR" dirty="0" smtClean="0"/>
              <a:t>put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Get</a:t>
            </a:r>
            <a:r>
              <a:rPr lang="ko-KR" altLang="en-US" dirty="0" smtClean="0"/>
              <a:t>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3,2,5,7</a:t>
            </a:r>
            <a:r>
              <a:rPr lang="ko-KR" altLang="en-US" dirty="0" smtClean="0"/>
              <a:t>을 차례차례 </a:t>
            </a:r>
            <a:r>
              <a:rPr lang="en-US" altLang="ko-KR" dirty="0" smtClean="0"/>
              <a:t>put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4,7,8,2,1,3,2,5,7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들어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을 추가하려고 하나</a:t>
            </a:r>
            <a:r>
              <a:rPr lang="en-US" altLang="ko-KR" dirty="0" smtClean="0"/>
              <a:t>, MAX_SIZE</a:t>
            </a:r>
            <a:r>
              <a:rPr lang="ko-KR" altLang="en-US" dirty="0" smtClean="0"/>
              <a:t>를 초과하여 더 이상 추가 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정확히 말하자면 </a:t>
            </a:r>
            <a:r>
              <a:rPr lang="en-US" altLang="ko-KR" b="1" dirty="0"/>
              <a:t>(rear+1</a:t>
            </a:r>
            <a:r>
              <a:rPr lang="en-US" altLang="ko-KR" b="1" dirty="0" smtClean="0"/>
              <a:t>)%MAX_SIZE==front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true</a:t>
            </a:r>
            <a:r>
              <a:rPr lang="ko-KR" altLang="en-US" b="1" dirty="0" smtClean="0"/>
              <a:t>라서 추가 안 된다</a:t>
            </a:r>
            <a:r>
              <a:rPr lang="en-US" altLang="ko-KR" b="1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초기화를 하여 더 이상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이 안 되는 걸 보여준다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006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리스트로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배열로 큐를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메모리 크기가 제한되어 있으나 연결 리스트를 사용하게 되면 메모리 제한 없이 </a:t>
            </a:r>
            <a:r>
              <a:rPr lang="en-US" altLang="ko-KR" dirty="0" smtClean="0"/>
              <a:t>put(enqueuer)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get(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할 수 있음</a:t>
            </a:r>
            <a:endParaRPr lang="en-US" altLang="ko-KR" dirty="0" smtClean="0"/>
          </a:p>
          <a:p>
            <a:r>
              <a:rPr lang="ko-KR" altLang="en-US" dirty="0" smtClean="0"/>
              <a:t>스택과는 다르게 연결 리스트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포인터가 필요</a:t>
            </a:r>
            <a:endParaRPr lang="en-US" altLang="ko-KR" dirty="0" smtClean="0"/>
          </a:p>
          <a:p>
            <a:r>
              <a:rPr lang="ko-KR" altLang="en-US" dirty="0" smtClean="0"/>
              <a:t>대략적인 큰 그림은 아래와 같음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36" y="3986992"/>
            <a:ext cx="2514951" cy="1991003"/>
          </a:xfrm>
          <a:prstGeom prst="rect">
            <a:avLst/>
          </a:prstGeom>
        </p:spPr>
      </p:pic>
      <p:pic>
        <p:nvPicPr>
          <p:cNvPr id="1026" name="Picture 2" descr="https://blog.kakaocdn.net/dn/cvMRhK/btq5WI1gobS/MYAAHAOJIKyWiidv9IqAt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14" y="4328033"/>
            <a:ext cx="6096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59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리스트로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, put)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 err="1"/>
              <a:t>enqueue</a:t>
            </a:r>
            <a:r>
              <a:rPr lang="ko-KR" altLang="en-US" dirty="0"/>
              <a:t>할 때는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 </a:t>
            </a:r>
            <a:r>
              <a:rPr lang="ko-KR" altLang="en-US" dirty="0"/>
              <a:t>모두 새로 생성한 노드를 </a:t>
            </a:r>
            <a:r>
              <a:rPr lang="ko-KR" altLang="en-US" dirty="0" smtClean="0"/>
              <a:t>가리킴</a:t>
            </a:r>
            <a:endParaRPr lang="en-US" altLang="ko-KR" dirty="0" smtClean="0"/>
          </a:p>
          <a:p>
            <a:r>
              <a:rPr lang="en-US" altLang="ko-KR" dirty="0" smtClean="0"/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가 똑같은 곳을 가리키므로 아래 그림처럼 표현이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가 또 다른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가리킨다는 말은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역시 다른 곳을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가리킨다는 의미가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73911" y="4429357"/>
            <a:ext cx="3028335" cy="1179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007410" y="4434410"/>
            <a:ext cx="0" cy="11503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3181" y="5584784"/>
            <a:ext cx="3250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newnode</a:t>
            </a:r>
            <a:r>
              <a:rPr lang="en-US" altLang="ko-KR" sz="2400" dirty="0" smtClean="0"/>
              <a:t> = front = rear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11329" y="4805747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1502" y="4778764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619298" y="4722316"/>
            <a:ext cx="1158018" cy="32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7172" y="446166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NULL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513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984201"/>
            <a:ext cx="9603275" cy="3450613"/>
          </a:xfrm>
        </p:spPr>
        <p:txBody>
          <a:bodyPr/>
          <a:lstStyle/>
          <a:p>
            <a:r>
              <a:rPr lang="ko-KR" altLang="en-US" dirty="0" smtClean="0"/>
              <a:t>노드의 기본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노드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요소와 같다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하나의 노드는 하나의 요소이다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요소 하나는 하나의 데이터만 저장하지만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노드 하나는 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데이터를 저장한다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하나는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다음 노드의 주소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 descr="https://dojang.io/pluginfile.php/709/mod_page/content/21/unit74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877" y="4365727"/>
            <a:ext cx="2682219" cy="162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46" y="4559826"/>
            <a:ext cx="5655387" cy="11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9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리스트로 구현</a:t>
            </a:r>
            <a:r>
              <a:rPr lang="en-US" altLang="ko-KR" dirty="0"/>
              <a:t> (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en-US" altLang="ko-KR" dirty="0" err="1"/>
              <a:t>enqueue</a:t>
            </a:r>
            <a:r>
              <a:rPr lang="en-US" altLang="ko-KR" dirty="0"/>
              <a:t>, put)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873707"/>
          </a:xfrm>
        </p:spPr>
        <p:txBody>
          <a:bodyPr/>
          <a:lstStyle/>
          <a:p>
            <a:r>
              <a:rPr lang="ko-KR" altLang="en-US" dirty="0" smtClean="0"/>
              <a:t>처음 </a:t>
            </a:r>
            <a:r>
              <a:rPr lang="en-US" altLang="ko-KR" dirty="0" smtClean="0"/>
              <a:t>enqueuer </a:t>
            </a:r>
            <a:r>
              <a:rPr lang="ko-KR" altLang="en-US" dirty="0" smtClean="0"/>
              <a:t>이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아닐 경우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51821" y="2561228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044549" y="2566280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84559" y="3427774"/>
            <a:ext cx="16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front = rear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30645" y="270705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8298" y="2680757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5344211" y="2534364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736939" y="2539416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3035" y="2680194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0688" y="2653893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7243599" y="3099556"/>
            <a:ext cx="1158018" cy="32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51473" y="283890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NULL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1393018" y="4977633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785746" y="4982685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25756" y="5709429"/>
            <a:ext cx="166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front = rear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1842" y="512346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9495" y="5097162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5085408" y="4950769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6478136" y="4955821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64232" y="509659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1885" y="507029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984796" y="5515961"/>
            <a:ext cx="1158018" cy="32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2670" y="5255311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NULL</a:t>
            </a:r>
            <a:endParaRPr lang="ko-KR" altLang="en-US" sz="2400" dirty="0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1393018" y="4051417"/>
            <a:ext cx="9603275" cy="1873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rear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가 새로 만든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가리킨다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fron</a:t>
            </a:r>
            <a:r>
              <a:rPr lang="ko-KR" altLang="en-US" dirty="0" smtClean="0"/>
              <a:t>도 똑같은 곳 가리키므로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f</a:t>
            </a:r>
            <a:r>
              <a:rPr lang="en-US" altLang="ko-KR" dirty="0" smtClean="0"/>
              <a:t>ront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도 이 </a:t>
            </a:r>
            <a:r>
              <a:rPr lang="en-US" altLang="ko-KR" dirty="0" err="1" smtClean="0"/>
              <a:t>newnode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75449" y="3365598"/>
            <a:ext cx="1043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newnode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247981" y="5808867"/>
            <a:ext cx="1043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endCxn id="21" idx="1"/>
          </p:cNvCxnSpPr>
          <p:nvPr/>
        </p:nvCxnSpPr>
        <p:spPr>
          <a:xfrm flipV="1">
            <a:off x="3382177" y="5366386"/>
            <a:ext cx="1703231" cy="1495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776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리스트로 구현</a:t>
            </a:r>
            <a:r>
              <a:rPr lang="en-US" altLang="ko-KR" dirty="0"/>
              <a:t> (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en-US" altLang="ko-KR" dirty="0" err="1"/>
              <a:t>enqueue</a:t>
            </a:r>
            <a:r>
              <a:rPr lang="en-US" altLang="ko-KR" dirty="0"/>
              <a:t>, put)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873707"/>
          </a:xfrm>
        </p:spPr>
        <p:txBody>
          <a:bodyPr/>
          <a:lstStyle/>
          <a:p>
            <a:r>
              <a:rPr lang="ko-KR" altLang="en-US" dirty="0" smtClean="0"/>
              <a:t>하지만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는 추가로 삽입한 곳을 가리켜야 하므로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의 위치를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93532" y="2561692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3286260" y="2566744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26270" y="3293488"/>
            <a:ext cx="80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front</a:t>
            </a:r>
            <a:endParaRPr lang="ko-KR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072356" y="2707522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0009" y="2681221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5585922" y="2534828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6978650" y="2539880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64746" y="268065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62399" y="2654357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485310" y="3100020"/>
            <a:ext cx="1158018" cy="32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93184" y="2839370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NULL</a:t>
            </a:r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5748495" y="3392926"/>
            <a:ext cx="1745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rear = </a:t>
            </a:r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endCxn id="39" idx="1"/>
          </p:cNvCxnSpPr>
          <p:nvPr/>
        </p:nvCxnSpPr>
        <p:spPr>
          <a:xfrm flipV="1">
            <a:off x="3882691" y="2950445"/>
            <a:ext cx="1703231" cy="1495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2"/>
          <p:cNvSpPr txBox="1">
            <a:spLocks/>
          </p:cNvSpPr>
          <p:nvPr/>
        </p:nvSpPr>
        <p:spPr>
          <a:xfrm>
            <a:off x="1451578" y="3912022"/>
            <a:ext cx="9603275" cy="1873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 후로 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에서도 똑같은 연산이 적용됨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는 그대로이고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만 바뀜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893532" y="4504078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3286260" y="4509130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26270" y="5235874"/>
            <a:ext cx="80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front</a:t>
            </a:r>
            <a:endParaRPr lang="ko-KR" alt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072356" y="464990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0009" y="4623607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4517439" y="4501731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5910167" y="4506783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96263" y="4647561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916" y="462126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882691" y="4989052"/>
            <a:ext cx="650999" cy="53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141346" y="4501731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8534074" y="4506783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20170" y="4647561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517823" y="462126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6509346" y="5015729"/>
            <a:ext cx="650999" cy="53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369838" y="5374681"/>
            <a:ext cx="1745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rear = </a:t>
            </a:r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9035228" y="5045546"/>
            <a:ext cx="1158018" cy="32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43102" y="478489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NULL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리스트로 구현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dequeuer, get)</a:t>
            </a:r>
            <a:endParaRPr lang="ko-KR" altLang="en-US" dirty="0"/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1451579" y="1977344"/>
            <a:ext cx="9603275" cy="1873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front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로 옮기고</a:t>
            </a:r>
            <a:r>
              <a:rPr lang="en-US" altLang="ko-KR" dirty="0" smtClean="0"/>
              <a:t>, old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를 가리키게 함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893533" y="2569400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3286261" y="2574452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26271" y="330119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old</a:t>
            </a:r>
            <a:endParaRPr lang="ko-KR" alt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072357" y="271523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0010" y="2688929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4517440" y="2567053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5910168" y="2572105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96264" y="271288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917" y="2686582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882692" y="3054374"/>
            <a:ext cx="650999" cy="53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141347" y="2567053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8534075" y="2572105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20171" y="271288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517824" y="2686582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6509347" y="3081051"/>
            <a:ext cx="650999" cy="53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369839" y="3440003"/>
            <a:ext cx="1745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rear = </a:t>
            </a:r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9035229" y="3110868"/>
            <a:ext cx="1158018" cy="32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43103" y="285021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NULL</a:t>
            </a:r>
            <a:endParaRPr lang="ko-KR" altLang="en-US" sz="2400" dirty="0"/>
          </a:p>
        </p:txBody>
      </p:sp>
      <p:sp>
        <p:nvSpPr>
          <p:cNvPr id="59" name="내용 개체 틀 2"/>
          <p:cNvSpPr txBox="1">
            <a:spLocks/>
          </p:cNvSpPr>
          <p:nvPr/>
        </p:nvSpPr>
        <p:spPr>
          <a:xfrm>
            <a:off x="1451579" y="4144711"/>
            <a:ext cx="9603275" cy="1873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그 다음 </a:t>
            </a:r>
            <a:r>
              <a:rPr lang="en-US" altLang="ko-KR" dirty="0" smtClean="0"/>
              <a:t>old </a:t>
            </a:r>
            <a:r>
              <a:rPr lang="ko-KR" altLang="en-US" dirty="0" smtClean="0"/>
              <a:t>노드를 삭제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517440" y="4734420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5910168" y="4739472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96264" y="488025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93917" y="4853949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7141347" y="4734420"/>
            <a:ext cx="2133499" cy="8312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534075" y="4739472"/>
            <a:ext cx="0" cy="82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320171" y="488025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17824" y="4853949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next</a:t>
            </a:r>
            <a:endParaRPr lang="ko-KR" altLang="en-US" sz="2400" dirty="0"/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6509347" y="5248418"/>
            <a:ext cx="650999" cy="53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7369839" y="5607370"/>
            <a:ext cx="1745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rear = </a:t>
            </a:r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9035229" y="5278235"/>
            <a:ext cx="1158018" cy="32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43103" y="5017585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NULL</a:t>
            </a:r>
            <a:endParaRPr lang="ko-KR" alt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5199967" y="3377492"/>
            <a:ext cx="80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front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91767" y="5561204"/>
            <a:ext cx="80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front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6890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리스트로 구현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dequeuer, get)</a:t>
            </a:r>
            <a:endParaRPr lang="ko-KR" altLang="en-US" dirty="0"/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1451579" y="1977344"/>
            <a:ext cx="9603275" cy="1873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소스코드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9268" y="5283338"/>
            <a:ext cx="25603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헤더파일</a:t>
            </a:r>
            <a:r>
              <a:rPr lang="ko-KR" altLang="en-US" dirty="0" smtClean="0"/>
              <a:t> 및 구조체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필요한 </a:t>
            </a:r>
            <a:endParaRPr lang="en-US" altLang="ko-KR" dirty="0" smtClean="0"/>
          </a:p>
          <a:p>
            <a:r>
              <a:rPr lang="en-US" altLang="ko-KR" dirty="0" smtClean="0"/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77" t="2052"/>
          <a:stretch/>
        </p:blipFill>
        <p:spPr>
          <a:xfrm>
            <a:off x="789268" y="2418764"/>
            <a:ext cx="2837346" cy="28645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760" y="2408754"/>
            <a:ext cx="3565067" cy="2952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511"/>
          <a:stretch/>
        </p:blipFill>
        <p:spPr>
          <a:xfrm>
            <a:off x="7516483" y="2765420"/>
            <a:ext cx="4675517" cy="241844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253216" y="5510272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enQueue</a:t>
            </a:r>
            <a:r>
              <a:rPr lang="ko-KR" altLang="en-US" dirty="0"/>
              <a:t> </a:t>
            </a:r>
            <a:r>
              <a:rPr lang="ko-KR" altLang="en-US" dirty="0" smtClean="0"/>
              <a:t>및 결과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538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리스트로 구현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dequeuer, get)</a:t>
            </a:r>
            <a:endParaRPr lang="ko-KR" altLang="en-US" dirty="0"/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1451579" y="1977344"/>
            <a:ext cx="9603275" cy="1873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소스코드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결과 출력과 예외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49" y="2449541"/>
            <a:ext cx="6244583" cy="3450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525" y="2449541"/>
            <a:ext cx="4408558" cy="34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75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 리스트로 구현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dequeuer, get)</a:t>
            </a:r>
            <a:endParaRPr lang="ko-KR" altLang="en-US" dirty="0"/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1451579" y="1977344"/>
            <a:ext cx="9603275" cy="1873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소스코드</a:t>
            </a:r>
            <a:r>
              <a:rPr lang="en-US" altLang="ko-KR" dirty="0" smtClean="0"/>
              <a:t>(main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55" y="2597905"/>
            <a:ext cx="684943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5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스택과 큐의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스택은 </a:t>
            </a:r>
            <a:r>
              <a:rPr lang="ko-KR" altLang="en-US" dirty="0" err="1" smtClean="0"/>
              <a:t>선입후출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큐는 선입선출이다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먼저 들어간 데이터가 먼저 나와야 한다면 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들어간 데이터가 가장 먼저 나와야 한다면 스택을 선택해야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158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맺음말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798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Java,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Stack, Linked List, Queue</a:t>
            </a:r>
            <a:r>
              <a:rPr lang="ko-KR" altLang="en-US" dirty="0" smtClean="0"/>
              <a:t>가 이미 모두 구현되어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C,C++</a:t>
            </a:r>
            <a:r>
              <a:rPr lang="ko-KR" altLang="en-US" dirty="0" smtClean="0"/>
              <a:t>에도 구현된 라이브러리가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입시 등을 준비하는 사람들은 이 동작들을 모두 이해할 필요가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내용들은 참고로 자료구조라는 별도의 과목에서 배우는 내용들이다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실무에서는 이 동작을 </a:t>
            </a:r>
            <a:r>
              <a:rPr lang="ko-KR" altLang="en-US" dirty="0" err="1" smtClean="0"/>
              <a:t>디테일하게</a:t>
            </a:r>
            <a:r>
              <a:rPr lang="ko-KR" altLang="en-US" dirty="0" smtClean="0"/>
              <a:t> 몰라도 업무는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속도가 매우 중요한 상황에서는 이러한 개념들을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활용하는 것도 필요할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입사 </a:t>
            </a:r>
            <a:r>
              <a:rPr lang="ko-KR" altLang="en-US" dirty="0" err="1" smtClean="0"/>
              <a:t>초년차인</a:t>
            </a:r>
            <a:r>
              <a:rPr lang="ko-KR" altLang="en-US" dirty="0" smtClean="0"/>
              <a:t> 신입 개발자나 코딩 초보자들은 기본 문법이나 개념을 먼저 익힌 후 이 개념들을 익히길 권장한다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Stack, Queue</a:t>
            </a:r>
            <a:r>
              <a:rPr lang="ko-KR" altLang="en-US" dirty="0" smtClean="0"/>
              <a:t>는 원래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를 응용하여 구현하지만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자료에서는 최대한 쉽게 개념만 전달하게 위하여 간단한 예시를 사용하였다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4090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282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hlinkClick r:id="rId2"/>
              </a:rPr>
              <a:t>https://ko.wikipedia.org/wiki/%EC%9E%90%EB%A3%8C_%</a:t>
            </a:r>
            <a:r>
              <a:rPr lang="en-US" altLang="ko-KR" dirty="0" smtClean="0">
                <a:hlinkClick r:id="rId2"/>
              </a:rPr>
              <a:t>EA%B5%AC%EC%A1%B0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https://ko.wikipedia.org/wiki/%</a:t>
            </a:r>
            <a:r>
              <a:rPr lang="en-US" altLang="ko-KR" dirty="0" smtClean="0">
                <a:hlinkClick r:id="rId3"/>
              </a:rPr>
              <a:t>EC%8A%A4%ED%83%9D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minimin2.tistory.com/3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https://dojang.io/mod/page/view.php?id=644</a:t>
            </a:r>
          </a:p>
          <a:p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dojang.io/mod/page/view.php?id=645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dojang.io/mod/page/view.php?id=646</a:t>
            </a:r>
            <a:endParaRPr lang="en-US" altLang="ko-KR" dirty="0" smtClean="0"/>
          </a:p>
          <a:p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dojang.io/mod/page/view.php?id=647</a:t>
            </a:r>
            <a:endParaRPr lang="en-US" altLang="ko-KR" dirty="0" smtClean="0"/>
          </a:p>
          <a:p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gyulogs.tistory.com/71</a:t>
            </a:r>
            <a:endParaRPr lang="en-US" altLang="ko-KR" dirty="0" smtClean="0"/>
          </a:p>
          <a:p>
            <a:r>
              <a:rPr lang="en-US" altLang="ko-KR" dirty="0">
                <a:hlinkClick r:id="rId9"/>
              </a:rPr>
              <a:t>https://</a:t>
            </a:r>
            <a:r>
              <a:rPr lang="en-US" altLang="ko-KR" dirty="0" smtClean="0">
                <a:hlinkClick r:id="rId9"/>
              </a:rPr>
              <a:t>hellmath.tistory.com/8</a:t>
            </a:r>
            <a:endParaRPr lang="en-US" altLang="ko-KR" dirty="0" smtClean="0"/>
          </a:p>
          <a:p>
            <a:r>
              <a:rPr lang="en-US" altLang="ko-KR" dirty="0">
                <a:hlinkClick r:id="rId10"/>
              </a:rPr>
              <a:t>https://</a:t>
            </a:r>
            <a:r>
              <a:rPr lang="en-US" altLang="ko-KR" dirty="0" smtClean="0">
                <a:hlinkClick r:id="rId10"/>
              </a:rPr>
              <a:t>cafe.naver.com/phbprogramming/3489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박호범</a:t>
            </a:r>
            <a:r>
              <a:rPr lang="ko-KR" altLang="en-US" dirty="0" smtClean="0"/>
              <a:t> 선생님 카페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hlinkClick r:id="rId11"/>
              </a:rPr>
              <a:t>https://</a:t>
            </a:r>
            <a:r>
              <a:rPr lang="en-US" altLang="ko-KR" dirty="0" smtClean="0">
                <a:hlinkClick r:id="rId11"/>
              </a:rPr>
              <a:t>lktprogrammer.tistory.com/59?category=676210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hlinkClick r:id="rId12"/>
              </a:rPr>
              <a:t>https</a:t>
            </a:r>
            <a:r>
              <a:rPr lang="en-US" altLang="ko-KR" dirty="0">
                <a:hlinkClick r:id="rId12"/>
              </a:rPr>
              <a:t>://</a:t>
            </a:r>
            <a:r>
              <a:rPr lang="en-US" altLang="ko-KR" dirty="0" smtClean="0">
                <a:hlinkClick r:id="rId12"/>
              </a:rPr>
              <a:t>tildacoderecorder.tistory.com/103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15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노드에 </a:t>
            </a:r>
            <a:r>
              <a:rPr lang="ko-KR" altLang="en-US" dirty="0" err="1" smtClean="0"/>
              <a:t>데이터값과</a:t>
            </a:r>
            <a:r>
              <a:rPr lang="ko-KR" altLang="en-US" dirty="0" smtClean="0"/>
              <a:t> 다음 노드의 </a:t>
            </a:r>
            <a:r>
              <a:rPr lang="ko-KR" altLang="en-US" dirty="0" err="1" smtClean="0"/>
              <a:t>위치값이</a:t>
            </a:r>
            <a:r>
              <a:rPr lang="ko-KR" altLang="en-US" dirty="0" smtClean="0"/>
              <a:t> 들어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해당 노드에 들어있는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통하여 다음 노드로 접근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37" y="3098011"/>
            <a:ext cx="764964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74" y="2495776"/>
            <a:ext cx="546811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9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소스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00" y="2452224"/>
            <a:ext cx="698279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노드를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새로운 노드의 </a:t>
            </a:r>
            <a:r>
              <a:rPr lang="en-US" altLang="ko-KR" dirty="0" smtClean="0"/>
              <a:t>next node</a:t>
            </a:r>
            <a:r>
              <a:rPr lang="ko-KR" altLang="en-US" dirty="0" smtClean="0"/>
              <a:t>에 기존 노드의 </a:t>
            </a:r>
            <a:r>
              <a:rPr lang="en-US" altLang="ko-KR" dirty="0" smtClean="0"/>
              <a:t>next node </a:t>
            </a:r>
            <a:r>
              <a:rPr lang="ko-KR" altLang="en-US" dirty="0" smtClean="0"/>
              <a:t>값 넣음</a:t>
            </a:r>
            <a:endParaRPr lang="en-US" altLang="ko-KR" dirty="0"/>
          </a:p>
          <a:p>
            <a:pPr lvl="1"/>
            <a:r>
              <a:rPr lang="ko-KR" altLang="en-US" dirty="0" smtClean="0"/>
              <a:t>기존 노드의 </a:t>
            </a:r>
            <a:r>
              <a:rPr lang="en-US" altLang="ko-KR" dirty="0" smtClean="0"/>
              <a:t>next node</a:t>
            </a:r>
            <a:r>
              <a:rPr lang="ko-KR" altLang="en-US" dirty="0" smtClean="0"/>
              <a:t>에 새로운 노드의 </a:t>
            </a:r>
            <a:r>
              <a:rPr lang="ko-KR" altLang="en-US" dirty="0" err="1" smtClean="0"/>
              <a:t>위치값을</a:t>
            </a:r>
            <a:r>
              <a:rPr lang="ko-KR" altLang="en-US" dirty="0" smtClean="0"/>
              <a:t> 저장한다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6737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495</TotalTime>
  <Words>1762</Words>
  <Application>Microsoft Office PowerPoint</Application>
  <PresentationFormat>와이드스크린</PresentationFormat>
  <Paragraphs>338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Noto Serif</vt:lpstr>
      <vt:lpstr>맑은 고딕</vt:lpstr>
      <vt:lpstr>Arial</vt:lpstr>
      <vt:lpstr>Gill Sans MT</vt:lpstr>
      <vt:lpstr>Gallery</vt:lpstr>
      <vt:lpstr>자료구조</vt:lpstr>
      <vt:lpstr>목차</vt:lpstr>
      <vt:lpstr>자료구조</vt:lpstr>
      <vt:lpstr>연결 리스트</vt:lpstr>
      <vt:lpstr>연결 리스트</vt:lpstr>
      <vt:lpstr>연결 리스트</vt:lpstr>
      <vt:lpstr>연결 리스트</vt:lpstr>
      <vt:lpstr>연결 리스트</vt:lpstr>
      <vt:lpstr>연결 리스트</vt:lpstr>
      <vt:lpstr>연결 리스트</vt:lpstr>
      <vt:lpstr>연결 리스트</vt:lpstr>
      <vt:lpstr>연결 리스트</vt:lpstr>
      <vt:lpstr>연결 리스트</vt:lpstr>
      <vt:lpstr>연결 리스트</vt:lpstr>
      <vt:lpstr>연결 리스트</vt:lpstr>
      <vt:lpstr>연결 리스트</vt:lpstr>
      <vt:lpstr>연결 리스트(심화) - 어려울 경우 건너뛰어도 됨</vt:lpstr>
      <vt:lpstr>연결 리스트(심화) - 어려울 경우 건너뛰어도 됨</vt:lpstr>
      <vt:lpstr>연결 리스트(심화) - 어려울 경우 건너뛰어도 됨</vt:lpstr>
      <vt:lpstr>연결 리스트(심화) - 어려울 경우 건너뛰어도 됨</vt:lpstr>
      <vt:lpstr>연결 리스트(심화) - 어려울 경우 건너뛰어도 됨</vt:lpstr>
      <vt:lpstr>스택</vt:lpstr>
      <vt:lpstr>스택</vt:lpstr>
      <vt:lpstr>스택 (심화) - 어려울 경우 건너뛰어도 됨</vt:lpstr>
      <vt:lpstr>스택 (심화) - 어려울 경우 건너뛰어도 됨</vt:lpstr>
      <vt:lpstr>스택 (심화) - 어려울 경우 건너뛰어도 됨</vt:lpstr>
      <vt:lpstr>스택 (심화) - 어려울 경우 건너뛰어도 됨</vt:lpstr>
      <vt:lpstr>스택 (심화) - 어려울 경우 건너뛰어도 됨</vt:lpstr>
      <vt:lpstr>큐</vt:lpstr>
      <vt:lpstr>큐</vt:lpstr>
      <vt:lpstr>큐</vt:lpstr>
      <vt:lpstr>큐</vt:lpstr>
      <vt:lpstr>큐</vt:lpstr>
      <vt:lpstr>큐</vt:lpstr>
      <vt:lpstr>큐</vt:lpstr>
      <vt:lpstr>큐(원형큐)</vt:lpstr>
      <vt:lpstr>큐(원형큐)</vt:lpstr>
      <vt:lpstr>큐(원형큐) put과 get(Enqueue와 dequeuer) 과정</vt:lpstr>
      <vt:lpstr>큐(원형큐) put과 get(Enqueue와 dequeuer) 과정</vt:lpstr>
      <vt:lpstr>큐(원형큐) put과 get(Enqueue와 dequeuer) 과정</vt:lpstr>
      <vt:lpstr>큐(원형큐) put과 get(Enqueue와 dequeuer) 과정</vt:lpstr>
      <vt:lpstr>큐(원형큐) put과 get(Enqueue와 dequeuer) 과정</vt:lpstr>
      <vt:lpstr>큐(원형큐) put과 get(Enqueue와 dequeuer) 과정</vt:lpstr>
      <vt:lpstr>큐(원형큐) put과 get(Enqueue와 dequeuer) 과정</vt:lpstr>
      <vt:lpstr>큐</vt:lpstr>
      <vt:lpstr>큐</vt:lpstr>
      <vt:lpstr>큐</vt:lpstr>
      <vt:lpstr>큐 연결 리스트로 구현</vt:lpstr>
      <vt:lpstr>큐 연결 리스트로 구현(삽입, enqueue, put)</vt:lpstr>
      <vt:lpstr>큐 연결 리스트로 구현 (삽입, enqueue, put)</vt:lpstr>
      <vt:lpstr>큐 연결 리스트로 구현 (삽입, enqueue, put)</vt:lpstr>
      <vt:lpstr>큐 연결 리스트로 구현 (삭제, dequeuer, get)</vt:lpstr>
      <vt:lpstr>큐 연결 리스트로 구현 (삭제, dequeuer, get)</vt:lpstr>
      <vt:lpstr>큐 연결 리스트로 구현 (삭제, dequeuer, get)</vt:lpstr>
      <vt:lpstr>큐 연결 리스트로 구현 (삭제, dequeuer, get)</vt:lpstr>
      <vt:lpstr>스택과 큐의 차이점</vt:lpstr>
      <vt:lpstr>맺음말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KB</dc:creator>
  <cp:lastModifiedBy>ddeng</cp:lastModifiedBy>
  <cp:revision>197</cp:revision>
  <dcterms:created xsi:type="dcterms:W3CDTF">2021-09-06T06:52:20Z</dcterms:created>
  <dcterms:modified xsi:type="dcterms:W3CDTF">2021-12-27T21:15:58Z</dcterms:modified>
</cp:coreProperties>
</file>