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Ubuntu Medium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UbuntuMedium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Medium-italic.fntdata"/><Relationship Id="rId25" Type="http://schemas.openxmlformats.org/officeDocument/2006/relationships/font" Target="fonts/UbuntuMedium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Ubuntu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9d4295602_1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f9d4295602_1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d4295602_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9d4295602_8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d4295602_1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9d4295602_1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d4295602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9d4295602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d4295602_1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9d4295602_1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395019" y="2064157"/>
            <a:ext cx="6692691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E8C193"/>
                </a:solidFill>
                <a:latin typeface="Ubuntu"/>
                <a:ea typeface="Ubuntu"/>
                <a:cs typeface="Ubuntu"/>
                <a:sym typeface="Ubuntu"/>
              </a:rPr>
              <a:t>4 Team PROJECT. HoCar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000" u="none" cap="none" strike="noStrike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4 TEAM MEMBER : </a:t>
            </a:r>
            <a:r>
              <a:rPr lang="ko-KR" sz="10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민경환, </a:t>
            </a:r>
            <a:r>
              <a:rPr i="0" lang="ko-KR" sz="1000" u="none" cap="none" strike="noStrike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김동진, 김지환, 소강석, </a:t>
            </a:r>
            <a:r>
              <a:rPr lang="ko-KR" sz="10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김주원</a:t>
            </a:r>
            <a:endParaRPr i="0" sz="6600" u="none" cap="none" strike="noStrike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603514" y="3722841"/>
            <a:ext cx="4752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Presenter</a:t>
            </a:r>
            <a:endParaRPr b="0" i="0" sz="2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5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Kim Ji Hwan</a:t>
            </a:r>
            <a:endParaRPr i="0" sz="25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1496619" y="1982313"/>
            <a:ext cx="259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/>
          <p:cNvSpPr/>
          <p:nvPr/>
        </p:nvSpPr>
        <p:spPr>
          <a:xfrm flipH="1" rot="10800000">
            <a:off x="5943600" y="3441000"/>
            <a:ext cx="6248400" cy="3417000"/>
          </a:xfrm>
          <a:prstGeom prst="rtTriangle">
            <a:avLst/>
          </a:prstGeom>
          <a:solidFill>
            <a:srgbClr val="2E2E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rot="5400000">
            <a:off x="956619" y="4224548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0" y="6611775"/>
            <a:ext cx="75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1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5483000" y="3109425"/>
            <a:ext cx="3606600" cy="1938300"/>
          </a:xfrm>
          <a:prstGeom prst="rtTriangle">
            <a:avLst/>
          </a:prstGeom>
          <a:solidFill>
            <a:srgbClr val="2E2E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 flipH="1" rot="10800000">
            <a:off x="8375625" y="2920175"/>
            <a:ext cx="3606600" cy="1938300"/>
          </a:xfrm>
          <a:prstGeom prst="rtTriangle">
            <a:avLst/>
          </a:prstGeom>
          <a:solidFill>
            <a:srgbClr val="2E2E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 flipH="1" rot="10800000">
            <a:off x="8140125" y="300050"/>
            <a:ext cx="3606600" cy="1938300"/>
          </a:xfrm>
          <a:prstGeom prst="rtTriangle">
            <a:avLst/>
          </a:prstGeom>
          <a:solidFill>
            <a:srgbClr val="2E2E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/>
          <p:nvPr/>
        </p:nvSpPr>
        <p:spPr>
          <a:xfrm flipH="1" rot="10800000">
            <a:off x="5790350" y="3441000"/>
            <a:ext cx="6248400" cy="3417000"/>
          </a:xfrm>
          <a:prstGeom prst="rtTriangle">
            <a:avLst/>
          </a:prstGeom>
          <a:solidFill>
            <a:srgbClr val="2E2E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16" y="3722855"/>
            <a:ext cx="5728978" cy="3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708660" y="1557198"/>
            <a:ext cx="11064300" cy="47388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3" name="Google Shape;263;p22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2"/>
          <p:cNvSpPr/>
          <p:nvPr/>
        </p:nvSpPr>
        <p:spPr>
          <a:xfrm>
            <a:off x="3069048" y="198224"/>
            <a:ext cx="6096000" cy="71610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(3)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853440" y="1060966"/>
            <a:ext cx="23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사용자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853440" y="1785207"/>
            <a:ext cx="14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조회(2)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 rot="5400000">
            <a:off x="19" y="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2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0" y="6590925"/>
            <a:ext cx="94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ko-KR" sz="1000">
                <a:solidFill>
                  <a:srgbClr val="E8C193"/>
                </a:solidFill>
              </a:rPr>
              <a:t> 10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7890100" y="1770813"/>
            <a:ext cx="3617100" cy="43116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(1) ArrayList 형식 Loop문 내에 remove 메서드 이용시 오류발생가능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	☞ 역순으로 검색시 오류 미발생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(4) contains 메서드를 활용 String word에 저장된 값과 일치여부확인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☞ 일치 시 출력, 불일치 시 remove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(19) isEmpty 메서드 활용 arrayListCar 내에 데이터가 없을 시 “조회결과가 없습니다.” 출력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arrayListCar에 db서버에서 받아온 데이터가 저장되고, 이후 arrayListCar에 저장된 값에 검색 메서드를 활용해서 출력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 b="9223" l="4868" r="16092" t="9223"/>
          <a:stretch/>
        </p:blipFill>
        <p:spPr>
          <a:xfrm>
            <a:off x="945900" y="2174175"/>
            <a:ext cx="6846423" cy="3825249"/>
          </a:xfrm>
          <a:prstGeom prst="rect">
            <a:avLst/>
          </a:prstGeom>
          <a:noFill/>
          <a:ln cap="flat" cmpd="sng" w="9525">
            <a:solidFill>
              <a:srgbClr val="E8C19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/>
          <p:nvPr/>
        </p:nvSpPr>
        <p:spPr>
          <a:xfrm>
            <a:off x="708660" y="1557198"/>
            <a:ext cx="11064300" cy="47388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p23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23"/>
          <p:cNvSpPr/>
          <p:nvPr/>
        </p:nvSpPr>
        <p:spPr>
          <a:xfrm>
            <a:off x="3069048" y="198224"/>
            <a:ext cx="6096000" cy="71603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(4)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853440" y="1785207"/>
            <a:ext cx="146304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조회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280" name="Google Shape;280;p23"/>
          <p:cNvSpPr/>
          <p:nvPr/>
        </p:nvSpPr>
        <p:spPr>
          <a:xfrm rot="5400000">
            <a:off x="0" y="0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23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853440" y="1060966"/>
            <a:ext cx="2392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관리자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0" y="659092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11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00" y="2108375"/>
            <a:ext cx="6269624" cy="3974050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85" name="Google Shape;285;p23"/>
          <p:cNvSpPr/>
          <p:nvPr/>
        </p:nvSpPr>
        <p:spPr>
          <a:xfrm>
            <a:off x="7461725" y="1770825"/>
            <a:ext cx="4045500" cy="43116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(2) SQL 조건 검색 실행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(6~26) 조건 검색 실행 데이터 출력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이후 판단된 데이터를 기준으로 데이터 수정을 진행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637" y="2200275"/>
            <a:ext cx="3811675" cy="1356075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7" name="Google Shape;287;p23"/>
          <p:cNvSpPr/>
          <p:nvPr/>
        </p:nvSpPr>
        <p:spPr>
          <a:xfrm>
            <a:off x="6363425" y="2825975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   </a:t>
            </a:r>
            <a:r>
              <a:rPr b="1" lang="ko-KR" sz="1200"/>
              <a:t>execute</a:t>
            </a:r>
            <a:endParaRPr b="1" sz="1100"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/>
          <p:nvPr/>
        </p:nvSpPr>
        <p:spPr>
          <a:xfrm>
            <a:off x="708660" y="1557198"/>
            <a:ext cx="11064240" cy="4738827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3" name="Google Shape;293;p24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24"/>
          <p:cNvSpPr/>
          <p:nvPr/>
        </p:nvSpPr>
        <p:spPr>
          <a:xfrm>
            <a:off x="3069048" y="198224"/>
            <a:ext cx="6096000" cy="830997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(5)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853440" y="1785207"/>
            <a:ext cx="146304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수정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296" name="Google Shape;296;p24"/>
          <p:cNvSpPr/>
          <p:nvPr/>
        </p:nvSpPr>
        <p:spPr>
          <a:xfrm rot="5400000">
            <a:off x="0" y="-2488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4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853440" y="1060966"/>
            <a:ext cx="2392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관리자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0" y="659092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ko-KR" sz="1000">
                <a:solidFill>
                  <a:srgbClr val="E8C193"/>
                </a:solidFill>
              </a:rPr>
              <a:t> 12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00" y="2108375"/>
            <a:ext cx="5373377" cy="3976901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01" name="Google Shape;301;p24"/>
          <p:cNvSpPr/>
          <p:nvPr/>
        </p:nvSpPr>
        <p:spPr>
          <a:xfrm>
            <a:off x="7461725" y="1770825"/>
            <a:ext cx="4045500" cy="43116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344250" y="3726525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   </a:t>
            </a:r>
            <a:r>
              <a:rPr b="1" lang="ko-KR" sz="1200"/>
              <a:t>execute</a:t>
            </a:r>
            <a:endParaRPr b="1" sz="1100"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7150" y="2308350"/>
            <a:ext cx="3854650" cy="315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/>
          <p:nvPr/>
        </p:nvSpPr>
        <p:spPr>
          <a:xfrm>
            <a:off x="680360" y="1547773"/>
            <a:ext cx="11064300" cy="47388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p25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25"/>
          <p:cNvSpPr/>
          <p:nvPr/>
        </p:nvSpPr>
        <p:spPr>
          <a:xfrm>
            <a:off x="3069048" y="198224"/>
            <a:ext cx="6096000" cy="830997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(6)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853440" y="1785207"/>
            <a:ext cx="146304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입력/삭제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312" name="Google Shape;312;p25"/>
          <p:cNvSpPr/>
          <p:nvPr/>
        </p:nvSpPr>
        <p:spPr>
          <a:xfrm rot="5400000">
            <a:off x="0" y="0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5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853440" y="1060966"/>
            <a:ext cx="2392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관리자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0" y="6590925"/>
            <a:ext cx="80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13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00" y="2108375"/>
            <a:ext cx="5188301" cy="2046947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37" y="4259100"/>
            <a:ext cx="4852204" cy="1965550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18" name="Google Shape;318;p25"/>
          <p:cNvSpPr/>
          <p:nvPr/>
        </p:nvSpPr>
        <p:spPr>
          <a:xfrm>
            <a:off x="7490000" y="1761375"/>
            <a:ext cx="4045500" cy="43116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SQL Create기능 구현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SQL Delete기능 구현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6238088" y="2825975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   </a:t>
            </a:r>
            <a:r>
              <a:rPr b="1" lang="ko-KR" sz="1200"/>
              <a:t>execute</a:t>
            </a:r>
            <a:endParaRPr b="1" sz="1100"/>
          </a:p>
        </p:txBody>
      </p:sp>
      <p:pic>
        <p:nvPicPr>
          <p:cNvPr id="320" name="Google Shape;3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3950" y="1943200"/>
            <a:ext cx="1676400" cy="1600200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6625" y="4780550"/>
            <a:ext cx="3637875" cy="902075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22" name="Google Shape;322;p25"/>
          <p:cNvSpPr/>
          <p:nvPr/>
        </p:nvSpPr>
        <p:spPr>
          <a:xfrm>
            <a:off x="6255950" y="5041775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   </a:t>
            </a:r>
            <a:r>
              <a:rPr b="1" lang="ko-KR" sz="1200"/>
              <a:t>execute</a:t>
            </a:r>
            <a:endParaRPr b="1" sz="1100"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flipH="1">
            <a:off x="6234840" y="1687043"/>
            <a:ext cx="5957160" cy="3640737"/>
          </a:xfrm>
          <a:prstGeom prst="rect">
            <a:avLst/>
          </a:prstGeom>
          <a:gradFill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0"/>
          </a:gradFill>
          <a:ln>
            <a:noFill/>
          </a:ln>
          <a:effectLst>
            <a:outerShdw blurRad="1104900" sx="80000" rotWithShape="0" algn="t" dir="7800000" dist="520700" sy="80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6"/>
          <p:cNvSpPr/>
          <p:nvPr/>
        </p:nvSpPr>
        <p:spPr>
          <a:xfrm flipH="1">
            <a:off x="6776857" y="2521389"/>
            <a:ext cx="968700" cy="9687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7117606" y="2762434"/>
            <a:ext cx="388094" cy="476470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E8C1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26"/>
          <p:cNvSpPr/>
          <p:nvPr/>
        </p:nvSpPr>
        <p:spPr>
          <a:xfrm flipH="1">
            <a:off x="7607449" y="1779747"/>
            <a:ext cx="4022211" cy="4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8C193"/>
                </a:solidFill>
              </a:rPr>
              <a:t>부족했던 부분</a:t>
            </a:r>
            <a:endParaRPr b="1" sz="1600">
              <a:solidFill>
                <a:srgbClr val="E8C193"/>
              </a:solidFill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0" y="1687043"/>
            <a:ext cx="5957160" cy="3640737"/>
          </a:xfrm>
          <a:prstGeom prst="rect">
            <a:avLst/>
          </a:prstGeom>
          <a:gradFill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0"/>
          </a:gradFill>
          <a:ln>
            <a:noFill/>
          </a:ln>
          <a:effectLst>
            <a:outerShdw blurRad="1104900" sx="80000" rotWithShape="0" algn="t" dir="7800000" dist="520700" sy="80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221812" y="2182674"/>
            <a:ext cx="968715" cy="96871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6"/>
          <p:cNvSpPr/>
          <p:nvPr/>
        </p:nvSpPr>
        <p:spPr>
          <a:xfrm flipH="1">
            <a:off x="504842" y="2428796"/>
            <a:ext cx="388094" cy="476470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E8C1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1225823" y="1765664"/>
            <a:ext cx="4022211" cy="8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8C193"/>
                </a:solidFill>
              </a:rPr>
              <a:t>만족스러운 부분</a:t>
            </a:r>
            <a:endParaRPr b="1" sz="1600">
              <a:solidFill>
                <a:srgbClr val="E8C193"/>
              </a:solidFill>
            </a:endParaRPr>
          </a:p>
        </p:txBody>
      </p:sp>
      <p:cxnSp>
        <p:nvCxnSpPr>
          <p:cNvPr id="335" name="Google Shape;335;p26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26"/>
          <p:cNvSpPr/>
          <p:nvPr/>
        </p:nvSpPr>
        <p:spPr>
          <a:xfrm>
            <a:off x="3453547" y="399373"/>
            <a:ext cx="6096000" cy="584775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       프로젝트 진행 후기</a:t>
            </a:r>
            <a:endParaRPr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1412339" y="2335942"/>
            <a:ext cx="4219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</a:rPr>
              <a:t>CRUD 구현이 잘 되었다. </a:t>
            </a:r>
            <a:endParaRPr b="1"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E8C19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</a:rPr>
              <a:t>사용자 친화적인 구조 구현</a:t>
            </a:r>
            <a:endParaRPr b="1" sz="1800">
              <a:solidFill>
                <a:srgbClr val="E8C193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E8C19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</a:rPr>
              <a:t>순서도를 통해 구현 목표 공유,</a:t>
            </a:r>
            <a:endParaRPr b="1" sz="1800">
              <a:solidFill>
                <a:srgbClr val="E8C19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    비즈니스 모델 정립</a:t>
            </a:r>
            <a:endParaRPr b="1" sz="1800">
              <a:solidFill>
                <a:srgbClr val="E8C19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 </a:t>
            </a:r>
            <a:endParaRPr b="1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</a:rPr>
              <a:t>사용자와 관리자의 메뉴셋 구분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7940351" y="2487278"/>
            <a:ext cx="399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</a:rPr>
              <a:t>DB 공유서버 연동 에러</a:t>
            </a:r>
            <a:endParaRPr b="1" sz="1800">
              <a:solidFill>
                <a:srgbClr val="E8C19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8C19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</a:rPr>
              <a:t>조건 검색 시 서브 쿼리 활용 미흡</a:t>
            </a:r>
            <a:endParaRPr b="1" sz="1800">
              <a:solidFill>
                <a:srgbClr val="E8C19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Char char="•"/>
            </a:pPr>
            <a:r>
              <a:rPr b="1" lang="ko-KR" sz="18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검색, 수정 모듈화 미흡</a:t>
            </a:r>
            <a:endParaRPr b="1" sz="18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클래스 활용 미흡</a:t>
            </a:r>
            <a:endParaRPr b="1" sz="18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6"/>
          <p:cNvSpPr/>
          <p:nvPr/>
        </p:nvSpPr>
        <p:spPr>
          <a:xfrm rot="5400000">
            <a:off x="0" y="0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6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0" y="6590928"/>
            <a:ext cx="6591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1</a:t>
            </a:r>
            <a:r>
              <a:rPr lang="ko-KR" sz="1000">
                <a:solidFill>
                  <a:srgbClr val="E8C193"/>
                </a:solidFill>
              </a:rPr>
              <a:t>4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/>
          <p:nvPr/>
        </p:nvSpPr>
        <p:spPr>
          <a:xfrm>
            <a:off x="1578523" y="3774175"/>
            <a:ext cx="24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Presenter</a:t>
            </a:r>
            <a:endParaRPr sz="22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5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Kim Ji Hwan</a:t>
            </a:r>
            <a:endParaRPr sz="25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1395019" y="2064157"/>
            <a:ext cx="6692691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4 TEAM MEMBER : 김동진, 김지환, 소강석, 김주원, 민경환</a:t>
            </a:r>
            <a:endParaRPr sz="66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p27"/>
          <p:cNvCxnSpPr/>
          <p:nvPr/>
        </p:nvCxnSpPr>
        <p:spPr>
          <a:xfrm rot="5400000">
            <a:off x="956619" y="4262861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27"/>
          <p:cNvCxnSpPr/>
          <p:nvPr/>
        </p:nvCxnSpPr>
        <p:spPr>
          <a:xfrm>
            <a:off x="1496619" y="1982313"/>
            <a:ext cx="259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7"/>
          <p:cNvSpPr txBox="1"/>
          <p:nvPr/>
        </p:nvSpPr>
        <p:spPr>
          <a:xfrm>
            <a:off x="0" y="6590928"/>
            <a:ext cx="659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15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16" y="3722855"/>
            <a:ext cx="5728978" cy="3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4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3069048" y="251564"/>
            <a:ext cx="6096000" cy="836383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3700">
                <a:solidFill>
                  <a:srgbClr val="E8C193"/>
                </a:solidFill>
                <a:latin typeface="Ubuntu Medium"/>
                <a:ea typeface="Ubuntu Medium"/>
                <a:cs typeface="Ubuntu Medium"/>
                <a:sym typeface="Ubuntu Medium"/>
              </a:rPr>
              <a:t>HOCAR CONTENTS 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52438" y="1589534"/>
            <a:ext cx="45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3000"/>
              <a:buFont typeface="Impact"/>
              <a:buChar char="•"/>
            </a:pPr>
            <a:r>
              <a:rPr b="1" lang="ko-KR" sz="3000">
                <a:solidFill>
                  <a:srgbClr val="E8C193"/>
                </a:solidFill>
                <a:latin typeface="Impact"/>
                <a:ea typeface="Impact"/>
                <a:cs typeface="Impact"/>
                <a:sym typeface="Impact"/>
              </a:rPr>
              <a:t>프로젝트 개요</a:t>
            </a:r>
            <a:endParaRPr b="1" sz="2200">
              <a:solidFill>
                <a:srgbClr val="E8C193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944763" y="2587315"/>
            <a:ext cx="45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3000"/>
              <a:buChar char="•"/>
            </a:pPr>
            <a:r>
              <a:rPr b="1" lang="ko-KR" sz="3000">
                <a:solidFill>
                  <a:srgbClr val="E8C193"/>
                </a:solidFill>
              </a:rPr>
              <a:t>프로그램 설계</a:t>
            </a:r>
            <a:endParaRPr b="1" sz="2200">
              <a:solidFill>
                <a:srgbClr val="E8C193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72750" y="3539200"/>
            <a:ext cx="50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3000"/>
              <a:buChar char="•"/>
            </a:pPr>
            <a:r>
              <a:rPr b="1" lang="ko-KR" sz="3000">
                <a:solidFill>
                  <a:srgbClr val="E8C193"/>
                </a:solidFill>
              </a:rPr>
              <a:t>주요 코드 시연 (JAVA)</a:t>
            </a:r>
            <a:endParaRPr b="1" sz="3000">
              <a:solidFill>
                <a:srgbClr val="E8C193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44775" y="4567277"/>
            <a:ext cx="45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C193"/>
              </a:buClr>
              <a:buSzPts val="3000"/>
              <a:buChar char="•"/>
            </a:pPr>
            <a:r>
              <a:rPr b="1" lang="ko-KR" sz="3000">
                <a:solidFill>
                  <a:srgbClr val="E8C193"/>
                </a:solidFill>
              </a:rPr>
              <a:t>프로젝트 진행 후기</a:t>
            </a:r>
            <a:endParaRPr b="1" sz="3000">
              <a:solidFill>
                <a:srgbClr val="E8C193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0" y="6611775"/>
            <a:ext cx="73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2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16" y="3722855"/>
            <a:ext cx="5728978" cy="3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5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54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734988" y="1732049"/>
            <a:ext cx="910932" cy="910932"/>
            <a:chOff x="834048" y="1213889"/>
            <a:chExt cx="1314000" cy="1314000"/>
          </a:xfrm>
        </p:grpSpPr>
        <p:sp>
          <p:nvSpPr>
            <p:cNvPr id="114" name="Google Shape;114;p15"/>
            <p:cNvSpPr/>
            <p:nvPr/>
          </p:nvSpPr>
          <p:spPr>
            <a:xfrm>
              <a:off x="834048" y="1213889"/>
              <a:ext cx="1314000" cy="1314000"/>
            </a:xfrm>
            <a:prstGeom prst="ellipse">
              <a:avLst/>
            </a:prstGeom>
            <a:gradFill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0"/>
            </a:gradFill>
            <a:ln>
              <a:noFill/>
            </a:ln>
            <a:effectLst>
              <a:outerShdw blurRad="1104900" sx="80000" rotWithShape="0" algn="t" dir="7800000" dist="520700" sy="80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5" name="Google Shape;115;p15"/>
            <p:cNvGrpSpPr/>
            <p:nvPr/>
          </p:nvGrpSpPr>
          <p:grpSpPr>
            <a:xfrm>
              <a:off x="1138226" y="1540827"/>
              <a:ext cx="583554" cy="583418"/>
              <a:chOff x="1680" y="2"/>
              <a:chExt cx="4319" cy="4318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1680" y="2"/>
                <a:ext cx="3311" cy="3023"/>
              </a:xfrm>
              <a:custGeom>
                <a:rect b="b" l="l" r="r" t="t"/>
                <a:pathLst>
                  <a:path extrusionOk="0" h="9069" w="9933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3407" y="1729"/>
                <a:ext cx="2592" cy="2591"/>
              </a:xfrm>
              <a:custGeom>
                <a:rect b="b" l="l" r="r" t="t"/>
                <a:pathLst>
                  <a:path extrusionOk="0" h="7773" w="7774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256" y="578"/>
                <a:ext cx="1439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983" y="578"/>
                <a:ext cx="432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256" y="1010"/>
                <a:ext cx="2159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263" y="1442"/>
                <a:ext cx="1152" cy="143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256" y="1442"/>
                <a:ext cx="720" cy="143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256" y="1873"/>
                <a:ext cx="1007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3839" y="2233"/>
                <a:ext cx="1008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135" y="2233"/>
                <a:ext cx="432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839" y="2665"/>
                <a:ext cx="1728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3839" y="3097"/>
                <a:ext cx="1728" cy="144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28" name="Google Shape;128;p15"/>
          <p:cNvGrpSpPr/>
          <p:nvPr/>
        </p:nvGrpSpPr>
        <p:grpSpPr>
          <a:xfrm>
            <a:off x="735090" y="4249043"/>
            <a:ext cx="910865" cy="910865"/>
            <a:chOff x="652944" y="3730516"/>
            <a:chExt cx="1314000" cy="1314000"/>
          </a:xfrm>
        </p:grpSpPr>
        <p:sp>
          <p:nvSpPr>
            <p:cNvPr id="129" name="Google Shape;129;p15"/>
            <p:cNvSpPr/>
            <p:nvPr/>
          </p:nvSpPr>
          <p:spPr>
            <a:xfrm>
              <a:off x="652944" y="3730516"/>
              <a:ext cx="1314000" cy="1314000"/>
            </a:xfrm>
            <a:prstGeom prst="ellipse">
              <a:avLst/>
            </a:prstGeom>
            <a:gradFill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0"/>
            </a:gradFill>
            <a:ln>
              <a:noFill/>
            </a:ln>
            <a:effectLst>
              <a:outerShdw blurRad="1104900" sx="80000" rotWithShape="0" algn="t" dir="7800000" dist="520700" sy="80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0" name="Google Shape;130;p15"/>
            <p:cNvGrpSpPr/>
            <p:nvPr/>
          </p:nvGrpSpPr>
          <p:grpSpPr>
            <a:xfrm>
              <a:off x="1096897" y="4002056"/>
              <a:ext cx="523677" cy="604427"/>
              <a:chOff x="5961053" y="3829527"/>
              <a:chExt cx="327684" cy="378212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961053" y="3829527"/>
                <a:ext cx="327684" cy="277332"/>
              </a:xfrm>
              <a:custGeom>
                <a:rect b="b" l="l" r="r" t="t"/>
                <a:pathLst>
                  <a:path extrusionOk="0" h="9501" w="11227">
                    <a:moveTo>
                      <a:pt x="864" y="7773"/>
                    </a:moveTo>
                    <a:lnTo>
                      <a:pt x="4223" y="7773"/>
                    </a:lnTo>
                    <a:lnTo>
                      <a:pt x="3737" y="9069"/>
                    </a:lnTo>
                    <a:lnTo>
                      <a:pt x="3239" y="9069"/>
                    </a:lnTo>
                    <a:lnTo>
                      <a:pt x="3239" y="9501"/>
                    </a:lnTo>
                    <a:lnTo>
                      <a:pt x="7988" y="9501"/>
                    </a:lnTo>
                    <a:lnTo>
                      <a:pt x="7988" y="9069"/>
                    </a:lnTo>
                    <a:lnTo>
                      <a:pt x="7491" y="9069"/>
                    </a:lnTo>
                    <a:lnTo>
                      <a:pt x="7004" y="7773"/>
                    </a:lnTo>
                    <a:lnTo>
                      <a:pt x="10364" y="7773"/>
                    </a:lnTo>
                    <a:lnTo>
                      <a:pt x="10409" y="7773"/>
                    </a:lnTo>
                    <a:lnTo>
                      <a:pt x="10495" y="7763"/>
                    </a:lnTo>
                    <a:lnTo>
                      <a:pt x="10579" y="7746"/>
                    </a:lnTo>
                    <a:lnTo>
                      <a:pt x="10660" y="7721"/>
                    </a:lnTo>
                    <a:lnTo>
                      <a:pt x="10738" y="7688"/>
                    </a:lnTo>
                    <a:lnTo>
                      <a:pt x="10812" y="7649"/>
                    </a:lnTo>
                    <a:lnTo>
                      <a:pt x="10880" y="7602"/>
                    </a:lnTo>
                    <a:lnTo>
                      <a:pt x="10944" y="7549"/>
                    </a:lnTo>
                    <a:lnTo>
                      <a:pt x="11003" y="7490"/>
                    </a:lnTo>
                    <a:lnTo>
                      <a:pt x="11056" y="7426"/>
                    </a:lnTo>
                    <a:lnTo>
                      <a:pt x="11103" y="7357"/>
                    </a:lnTo>
                    <a:lnTo>
                      <a:pt x="11143" y="7284"/>
                    </a:lnTo>
                    <a:lnTo>
                      <a:pt x="11175" y="7207"/>
                    </a:lnTo>
                    <a:lnTo>
                      <a:pt x="11200" y="7125"/>
                    </a:lnTo>
                    <a:lnTo>
                      <a:pt x="11218" y="7042"/>
                    </a:lnTo>
                    <a:lnTo>
                      <a:pt x="11226" y="6954"/>
                    </a:lnTo>
                    <a:lnTo>
                      <a:pt x="11227" y="6909"/>
                    </a:lnTo>
                    <a:lnTo>
                      <a:pt x="11227" y="864"/>
                    </a:lnTo>
                    <a:lnTo>
                      <a:pt x="11226" y="819"/>
                    </a:lnTo>
                    <a:lnTo>
                      <a:pt x="11218" y="733"/>
                    </a:lnTo>
                    <a:lnTo>
                      <a:pt x="11200" y="648"/>
                    </a:lnTo>
                    <a:lnTo>
                      <a:pt x="11175" y="567"/>
                    </a:lnTo>
                    <a:lnTo>
                      <a:pt x="11143" y="489"/>
                    </a:lnTo>
                    <a:lnTo>
                      <a:pt x="11103" y="416"/>
                    </a:lnTo>
                    <a:lnTo>
                      <a:pt x="11056" y="347"/>
                    </a:lnTo>
                    <a:lnTo>
                      <a:pt x="11003" y="283"/>
                    </a:lnTo>
                    <a:lnTo>
                      <a:pt x="10944" y="224"/>
                    </a:lnTo>
                    <a:lnTo>
                      <a:pt x="10880" y="171"/>
                    </a:lnTo>
                    <a:lnTo>
                      <a:pt x="10812" y="124"/>
                    </a:lnTo>
                    <a:lnTo>
                      <a:pt x="10738" y="85"/>
                    </a:lnTo>
                    <a:lnTo>
                      <a:pt x="10660" y="52"/>
                    </a:lnTo>
                    <a:lnTo>
                      <a:pt x="10579" y="27"/>
                    </a:lnTo>
                    <a:lnTo>
                      <a:pt x="10495" y="10"/>
                    </a:lnTo>
                    <a:lnTo>
                      <a:pt x="10409" y="1"/>
                    </a:lnTo>
                    <a:lnTo>
                      <a:pt x="10364" y="0"/>
                    </a:lnTo>
                    <a:lnTo>
                      <a:pt x="864" y="0"/>
                    </a:lnTo>
                    <a:lnTo>
                      <a:pt x="819" y="1"/>
                    </a:lnTo>
                    <a:lnTo>
                      <a:pt x="733" y="10"/>
                    </a:lnTo>
                    <a:lnTo>
                      <a:pt x="648" y="27"/>
                    </a:lnTo>
                    <a:lnTo>
                      <a:pt x="568" y="52"/>
                    </a:lnTo>
                    <a:lnTo>
                      <a:pt x="490" y="85"/>
                    </a:lnTo>
                    <a:lnTo>
                      <a:pt x="416" y="124"/>
                    </a:lnTo>
                    <a:lnTo>
                      <a:pt x="348" y="171"/>
                    </a:lnTo>
                    <a:lnTo>
                      <a:pt x="283" y="224"/>
                    </a:lnTo>
                    <a:lnTo>
                      <a:pt x="225" y="283"/>
                    </a:lnTo>
                    <a:lnTo>
                      <a:pt x="173" y="347"/>
                    </a:lnTo>
                    <a:lnTo>
                      <a:pt x="125" y="416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8" y="648"/>
                    </a:lnTo>
                    <a:lnTo>
                      <a:pt x="10" y="733"/>
                    </a:lnTo>
                    <a:lnTo>
                      <a:pt x="2" y="819"/>
                    </a:lnTo>
                    <a:lnTo>
                      <a:pt x="0" y="864"/>
                    </a:lnTo>
                    <a:lnTo>
                      <a:pt x="0" y="6909"/>
                    </a:lnTo>
                    <a:lnTo>
                      <a:pt x="2" y="6954"/>
                    </a:lnTo>
                    <a:lnTo>
                      <a:pt x="10" y="7042"/>
                    </a:lnTo>
                    <a:lnTo>
                      <a:pt x="28" y="7125"/>
                    </a:lnTo>
                    <a:lnTo>
                      <a:pt x="52" y="7207"/>
                    </a:lnTo>
                    <a:lnTo>
                      <a:pt x="85" y="7284"/>
                    </a:lnTo>
                    <a:lnTo>
                      <a:pt x="125" y="7357"/>
                    </a:lnTo>
                    <a:lnTo>
                      <a:pt x="173" y="7426"/>
                    </a:lnTo>
                    <a:lnTo>
                      <a:pt x="225" y="7490"/>
                    </a:lnTo>
                    <a:lnTo>
                      <a:pt x="283" y="7549"/>
                    </a:lnTo>
                    <a:lnTo>
                      <a:pt x="348" y="7602"/>
                    </a:lnTo>
                    <a:lnTo>
                      <a:pt x="416" y="7649"/>
                    </a:lnTo>
                    <a:lnTo>
                      <a:pt x="490" y="7688"/>
                    </a:lnTo>
                    <a:lnTo>
                      <a:pt x="568" y="7721"/>
                    </a:lnTo>
                    <a:lnTo>
                      <a:pt x="648" y="7747"/>
                    </a:lnTo>
                    <a:lnTo>
                      <a:pt x="733" y="7763"/>
                    </a:lnTo>
                    <a:lnTo>
                      <a:pt x="819" y="7773"/>
                    </a:lnTo>
                    <a:lnTo>
                      <a:pt x="864" y="7773"/>
                    </a:lnTo>
                    <a:close/>
                    <a:moveTo>
                      <a:pt x="7029" y="9069"/>
                    </a:moveTo>
                    <a:lnTo>
                      <a:pt x="4199" y="9069"/>
                    </a:lnTo>
                    <a:lnTo>
                      <a:pt x="4684" y="7773"/>
                    </a:lnTo>
                    <a:lnTo>
                      <a:pt x="6544" y="7773"/>
                    </a:lnTo>
                    <a:lnTo>
                      <a:pt x="7029" y="9069"/>
                    </a:lnTo>
                    <a:close/>
                    <a:moveTo>
                      <a:pt x="10795" y="6909"/>
                    </a:moveTo>
                    <a:lnTo>
                      <a:pt x="10794" y="6954"/>
                    </a:lnTo>
                    <a:lnTo>
                      <a:pt x="10776" y="7038"/>
                    </a:lnTo>
                    <a:lnTo>
                      <a:pt x="10743" y="7116"/>
                    </a:lnTo>
                    <a:lnTo>
                      <a:pt x="10697" y="7185"/>
                    </a:lnTo>
                    <a:lnTo>
                      <a:pt x="10638" y="7243"/>
                    </a:lnTo>
                    <a:lnTo>
                      <a:pt x="10570" y="7289"/>
                    </a:lnTo>
                    <a:lnTo>
                      <a:pt x="10492" y="7322"/>
                    </a:lnTo>
                    <a:lnTo>
                      <a:pt x="10407" y="7340"/>
                    </a:lnTo>
                    <a:lnTo>
                      <a:pt x="10364" y="7341"/>
                    </a:lnTo>
                    <a:lnTo>
                      <a:pt x="864" y="7341"/>
                    </a:lnTo>
                    <a:lnTo>
                      <a:pt x="820" y="7340"/>
                    </a:lnTo>
                    <a:lnTo>
                      <a:pt x="736" y="7322"/>
                    </a:lnTo>
                    <a:lnTo>
                      <a:pt x="658" y="7289"/>
                    </a:lnTo>
                    <a:lnTo>
                      <a:pt x="589" y="7243"/>
                    </a:lnTo>
                    <a:lnTo>
                      <a:pt x="531" y="7185"/>
                    </a:lnTo>
                    <a:lnTo>
                      <a:pt x="484" y="7116"/>
                    </a:lnTo>
                    <a:lnTo>
                      <a:pt x="451" y="7038"/>
                    </a:lnTo>
                    <a:lnTo>
                      <a:pt x="434" y="6954"/>
                    </a:lnTo>
                    <a:lnTo>
                      <a:pt x="432" y="6909"/>
                    </a:lnTo>
                    <a:lnTo>
                      <a:pt x="432" y="6477"/>
                    </a:lnTo>
                    <a:lnTo>
                      <a:pt x="10795" y="6477"/>
                    </a:lnTo>
                    <a:lnTo>
                      <a:pt x="10795" y="6909"/>
                    </a:lnTo>
                    <a:close/>
                    <a:moveTo>
                      <a:pt x="432" y="864"/>
                    </a:moveTo>
                    <a:lnTo>
                      <a:pt x="434" y="819"/>
                    </a:lnTo>
                    <a:lnTo>
                      <a:pt x="451" y="735"/>
                    </a:lnTo>
                    <a:lnTo>
                      <a:pt x="484" y="657"/>
                    </a:lnTo>
                    <a:lnTo>
                      <a:pt x="531" y="589"/>
                    </a:lnTo>
                    <a:lnTo>
                      <a:pt x="589" y="530"/>
                    </a:lnTo>
                    <a:lnTo>
                      <a:pt x="658" y="484"/>
                    </a:lnTo>
                    <a:lnTo>
                      <a:pt x="736" y="451"/>
                    </a:lnTo>
                    <a:lnTo>
                      <a:pt x="820" y="433"/>
                    </a:lnTo>
                    <a:lnTo>
                      <a:pt x="864" y="432"/>
                    </a:lnTo>
                    <a:lnTo>
                      <a:pt x="10364" y="432"/>
                    </a:lnTo>
                    <a:lnTo>
                      <a:pt x="10407" y="433"/>
                    </a:lnTo>
                    <a:lnTo>
                      <a:pt x="10492" y="451"/>
                    </a:lnTo>
                    <a:lnTo>
                      <a:pt x="10570" y="484"/>
                    </a:lnTo>
                    <a:lnTo>
                      <a:pt x="10638" y="530"/>
                    </a:lnTo>
                    <a:lnTo>
                      <a:pt x="10697" y="589"/>
                    </a:lnTo>
                    <a:lnTo>
                      <a:pt x="10743" y="657"/>
                    </a:lnTo>
                    <a:lnTo>
                      <a:pt x="10776" y="735"/>
                    </a:lnTo>
                    <a:lnTo>
                      <a:pt x="10794" y="819"/>
                    </a:lnTo>
                    <a:lnTo>
                      <a:pt x="10795" y="864"/>
                    </a:lnTo>
                    <a:lnTo>
                      <a:pt x="10795" y="6045"/>
                    </a:lnTo>
                    <a:lnTo>
                      <a:pt x="432" y="6045"/>
                    </a:lnTo>
                    <a:lnTo>
                      <a:pt x="432" y="86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986273" y="4119469"/>
                <a:ext cx="189062" cy="88270"/>
              </a:xfrm>
              <a:custGeom>
                <a:rect b="b" l="l" r="r" t="t"/>
                <a:pathLst>
                  <a:path extrusionOk="0" h="3023" w="6477">
                    <a:moveTo>
                      <a:pt x="216" y="0"/>
                    </a:moveTo>
                    <a:lnTo>
                      <a:pt x="194" y="0"/>
                    </a:lnTo>
                    <a:lnTo>
                      <a:pt x="152" y="9"/>
                    </a:lnTo>
                    <a:lnTo>
                      <a:pt x="114" y="26"/>
                    </a:lnTo>
                    <a:lnTo>
                      <a:pt x="78" y="49"/>
                    </a:lnTo>
                    <a:lnTo>
                      <a:pt x="49" y="77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807"/>
                    </a:lnTo>
                    <a:lnTo>
                      <a:pt x="2" y="2829"/>
                    </a:lnTo>
                    <a:lnTo>
                      <a:pt x="10" y="2871"/>
                    </a:lnTo>
                    <a:lnTo>
                      <a:pt x="26" y="2909"/>
                    </a:lnTo>
                    <a:lnTo>
                      <a:pt x="49" y="2944"/>
                    </a:lnTo>
                    <a:lnTo>
                      <a:pt x="78" y="2974"/>
                    </a:lnTo>
                    <a:lnTo>
                      <a:pt x="114" y="2997"/>
                    </a:lnTo>
                    <a:lnTo>
                      <a:pt x="152" y="3013"/>
                    </a:lnTo>
                    <a:lnTo>
                      <a:pt x="194" y="3022"/>
                    </a:lnTo>
                    <a:lnTo>
                      <a:pt x="216" y="3023"/>
                    </a:lnTo>
                    <a:lnTo>
                      <a:pt x="6261" y="3023"/>
                    </a:lnTo>
                    <a:lnTo>
                      <a:pt x="6284" y="3022"/>
                    </a:lnTo>
                    <a:lnTo>
                      <a:pt x="6325" y="3013"/>
                    </a:lnTo>
                    <a:lnTo>
                      <a:pt x="6365" y="2997"/>
                    </a:lnTo>
                    <a:lnTo>
                      <a:pt x="6399" y="2974"/>
                    </a:lnTo>
                    <a:lnTo>
                      <a:pt x="6427" y="2944"/>
                    </a:lnTo>
                    <a:lnTo>
                      <a:pt x="6451" y="2909"/>
                    </a:lnTo>
                    <a:lnTo>
                      <a:pt x="6467" y="2871"/>
                    </a:lnTo>
                    <a:lnTo>
                      <a:pt x="6477" y="2829"/>
                    </a:lnTo>
                    <a:lnTo>
                      <a:pt x="6477" y="2807"/>
                    </a:lnTo>
                    <a:lnTo>
                      <a:pt x="6477" y="215"/>
                    </a:lnTo>
                    <a:lnTo>
                      <a:pt x="6477" y="194"/>
                    </a:lnTo>
                    <a:lnTo>
                      <a:pt x="6467" y="151"/>
                    </a:lnTo>
                    <a:lnTo>
                      <a:pt x="6451" y="112"/>
                    </a:lnTo>
                    <a:lnTo>
                      <a:pt x="6427" y="77"/>
                    </a:lnTo>
                    <a:lnTo>
                      <a:pt x="6399" y="49"/>
                    </a:lnTo>
                    <a:lnTo>
                      <a:pt x="6365" y="26"/>
                    </a:lnTo>
                    <a:lnTo>
                      <a:pt x="6325" y="9"/>
                    </a:lnTo>
                    <a:lnTo>
                      <a:pt x="6284" y="0"/>
                    </a:lnTo>
                    <a:lnTo>
                      <a:pt x="6261" y="0"/>
                    </a:lnTo>
                    <a:lnTo>
                      <a:pt x="216" y="0"/>
                    </a:lnTo>
                    <a:close/>
                    <a:moveTo>
                      <a:pt x="6045" y="2591"/>
                    </a:moveTo>
                    <a:lnTo>
                      <a:pt x="432" y="2591"/>
                    </a:lnTo>
                    <a:lnTo>
                      <a:pt x="432" y="431"/>
                    </a:lnTo>
                    <a:lnTo>
                      <a:pt x="6045" y="431"/>
                    </a:lnTo>
                    <a:lnTo>
                      <a:pt x="6045" y="259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6011493" y="416990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137505" y="416990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011493" y="414468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036713" y="4144689"/>
                <a:ext cx="12522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061845" y="414468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087065" y="414468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6112285" y="414468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6137505" y="4144689"/>
                <a:ext cx="12610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6036713" y="4169909"/>
                <a:ext cx="88182" cy="12610"/>
              </a:xfrm>
              <a:prstGeom prst="rect">
                <a:avLst/>
              </a:prstGeom>
              <a:noFill/>
              <a:ln cap="flat" cmpd="sng" w="9525">
                <a:solidFill>
                  <a:srgbClr val="E8C1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6200467" y="4119469"/>
                <a:ext cx="63050" cy="88270"/>
              </a:xfrm>
              <a:custGeom>
                <a:rect b="b" l="l" r="r" t="t"/>
                <a:pathLst>
                  <a:path extrusionOk="0" h="3023" w="2160">
                    <a:moveTo>
                      <a:pt x="0" y="1079"/>
                    </a:moveTo>
                    <a:lnTo>
                      <a:pt x="0" y="1943"/>
                    </a:lnTo>
                    <a:lnTo>
                      <a:pt x="2" y="1998"/>
                    </a:lnTo>
                    <a:lnTo>
                      <a:pt x="13" y="2107"/>
                    </a:lnTo>
                    <a:lnTo>
                      <a:pt x="34" y="2212"/>
                    </a:lnTo>
                    <a:lnTo>
                      <a:pt x="66" y="2314"/>
                    </a:lnTo>
                    <a:lnTo>
                      <a:pt x="107" y="2411"/>
                    </a:lnTo>
                    <a:lnTo>
                      <a:pt x="156" y="2502"/>
                    </a:lnTo>
                    <a:lnTo>
                      <a:pt x="215" y="2588"/>
                    </a:lnTo>
                    <a:lnTo>
                      <a:pt x="280" y="2669"/>
                    </a:lnTo>
                    <a:lnTo>
                      <a:pt x="354" y="2743"/>
                    </a:lnTo>
                    <a:lnTo>
                      <a:pt x="433" y="2808"/>
                    </a:lnTo>
                    <a:lnTo>
                      <a:pt x="520" y="2866"/>
                    </a:lnTo>
                    <a:lnTo>
                      <a:pt x="611" y="2916"/>
                    </a:lnTo>
                    <a:lnTo>
                      <a:pt x="708" y="2957"/>
                    </a:lnTo>
                    <a:lnTo>
                      <a:pt x="811" y="2989"/>
                    </a:lnTo>
                    <a:lnTo>
                      <a:pt x="916" y="3011"/>
                    </a:lnTo>
                    <a:lnTo>
                      <a:pt x="1024" y="3022"/>
                    </a:lnTo>
                    <a:lnTo>
                      <a:pt x="1080" y="3023"/>
                    </a:lnTo>
                    <a:lnTo>
                      <a:pt x="1136" y="3022"/>
                    </a:lnTo>
                    <a:lnTo>
                      <a:pt x="1244" y="3011"/>
                    </a:lnTo>
                    <a:lnTo>
                      <a:pt x="1350" y="2989"/>
                    </a:lnTo>
                    <a:lnTo>
                      <a:pt x="1452" y="2957"/>
                    </a:lnTo>
                    <a:lnTo>
                      <a:pt x="1549" y="2916"/>
                    </a:lnTo>
                    <a:lnTo>
                      <a:pt x="1640" y="2866"/>
                    </a:lnTo>
                    <a:lnTo>
                      <a:pt x="1726" y="2808"/>
                    </a:lnTo>
                    <a:lnTo>
                      <a:pt x="1806" y="2743"/>
                    </a:lnTo>
                    <a:lnTo>
                      <a:pt x="1879" y="2669"/>
                    </a:lnTo>
                    <a:lnTo>
                      <a:pt x="1945" y="2588"/>
                    </a:lnTo>
                    <a:lnTo>
                      <a:pt x="2004" y="2502"/>
                    </a:lnTo>
                    <a:lnTo>
                      <a:pt x="2053" y="2411"/>
                    </a:lnTo>
                    <a:lnTo>
                      <a:pt x="2094" y="2314"/>
                    </a:lnTo>
                    <a:lnTo>
                      <a:pt x="2125" y="2212"/>
                    </a:lnTo>
                    <a:lnTo>
                      <a:pt x="2147" y="2107"/>
                    </a:lnTo>
                    <a:lnTo>
                      <a:pt x="2158" y="1998"/>
                    </a:lnTo>
                    <a:lnTo>
                      <a:pt x="2160" y="1943"/>
                    </a:lnTo>
                    <a:lnTo>
                      <a:pt x="2160" y="1079"/>
                    </a:lnTo>
                    <a:lnTo>
                      <a:pt x="2158" y="1023"/>
                    </a:lnTo>
                    <a:lnTo>
                      <a:pt x="2147" y="914"/>
                    </a:lnTo>
                    <a:lnTo>
                      <a:pt x="2125" y="809"/>
                    </a:lnTo>
                    <a:lnTo>
                      <a:pt x="2094" y="708"/>
                    </a:lnTo>
                    <a:lnTo>
                      <a:pt x="2053" y="610"/>
                    </a:lnTo>
                    <a:lnTo>
                      <a:pt x="2004" y="519"/>
                    </a:lnTo>
                    <a:lnTo>
                      <a:pt x="1945" y="433"/>
                    </a:lnTo>
                    <a:lnTo>
                      <a:pt x="1879" y="352"/>
                    </a:lnTo>
                    <a:lnTo>
                      <a:pt x="1806" y="280"/>
                    </a:lnTo>
                    <a:lnTo>
                      <a:pt x="1726" y="214"/>
                    </a:lnTo>
                    <a:lnTo>
                      <a:pt x="1640" y="155"/>
                    </a:lnTo>
                    <a:lnTo>
                      <a:pt x="1549" y="106"/>
                    </a:lnTo>
                    <a:lnTo>
                      <a:pt x="1452" y="65"/>
                    </a:lnTo>
                    <a:lnTo>
                      <a:pt x="1350" y="32"/>
                    </a:lnTo>
                    <a:lnTo>
                      <a:pt x="1244" y="12"/>
                    </a:lnTo>
                    <a:lnTo>
                      <a:pt x="1136" y="1"/>
                    </a:lnTo>
                    <a:lnTo>
                      <a:pt x="1080" y="0"/>
                    </a:lnTo>
                    <a:lnTo>
                      <a:pt x="1024" y="1"/>
                    </a:lnTo>
                    <a:lnTo>
                      <a:pt x="916" y="12"/>
                    </a:lnTo>
                    <a:lnTo>
                      <a:pt x="811" y="32"/>
                    </a:lnTo>
                    <a:lnTo>
                      <a:pt x="708" y="65"/>
                    </a:lnTo>
                    <a:lnTo>
                      <a:pt x="611" y="106"/>
                    </a:lnTo>
                    <a:lnTo>
                      <a:pt x="520" y="155"/>
                    </a:lnTo>
                    <a:lnTo>
                      <a:pt x="433" y="214"/>
                    </a:lnTo>
                    <a:lnTo>
                      <a:pt x="354" y="280"/>
                    </a:lnTo>
                    <a:lnTo>
                      <a:pt x="280" y="352"/>
                    </a:lnTo>
                    <a:lnTo>
                      <a:pt x="215" y="433"/>
                    </a:lnTo>
                    <a:lnTo>
                      <a:pt x="156" y="519"/>
                    </a:lnTo>
                    <a:lnTo>
                      <a:pt x="107" y="610"/>
                    </a:lnTo>
                    <a:lnTo>
                      <a:pt x="66" y="708"/>
                    </a:lnTo>
                    <a:lnTo>
                      <a:pt x="34" y="809"/>
                    </a:lnTo>
                    <a:lnTo>
                      <a:pt x="13" y="914"/>
                    </a:lnTo>
                    <a:lnTo>
                      <a:pt x="2" y="1023"/>
                    </a:lnTo>
                    <a:lnTo>
                      <a:pt x="0" y="1079"/>
                    </a:lnTo>
                    <a:close/>
                    <a:moveTo>
                      <a:pt x="1728" y="1079"/>
                    </a:moveTo>
                    <a:lnTo>
                      <a:pt x="1728" y="1943"/>
                    </a:lnTo>
                    <a:lnTo>
                      <a:pt x="1728" y="1976"/>
                    </a:lnTo>
                    <a:lnTo>
                      <a:pt x="1721" y="2042"/>
                    </a:lnTo>
                    <a:lnTo>
                      <a:pt x="1699" y="2136"/>
                    </a:lnTo>
                    <a:lnTo>
                      <a:pt x="1651" y="2252"/>
                    </a:lnTo>
                    <a:lnTo>
                      <a:pt x="1580" y="2356"/>
                    </a:lnTo>
                    <a:lnTo>
                      <a:pt x="1493" y="2443"/>
                    </a:lnTo>
                    <a:lnTo>
                      <a:pt x="1389" y="2513"/>
                    </a:lnTo>
                    <a:lnTo>
                      <a:pt x="1273" y="2562"/>
                    </a:lnTo>
                    <a:lnTo>
                      <a:pt x="1178" y="2583"/>
                    </a:lnTo>
                    <a:lnTo>
                      <a:pt x="1114" y="2590"/>
                    </a:lnTo>
                    <a:lnTo>
                      <a:pt x="1080" y="2591"/>
                    </a:lnTo>
                    <a:lnTo>
                      <a:pt x="1047" y="2590"/>
                    </a:lnTo>
                    <a:lnTo>
                      <a:pt x="982" y="2583"/>
                    </a:lnTo>
                    <a:lnTo>
                      <a:pt x="887" y="2562"/>
                    </a:lnTo>
                    <a:lnTo>
                      <a:pt x="771" y="2513"/>
                    </a:lnTo>
                    <a:lnTo>
                      <a:pt x="667" y="2443"/>
                    </a:lnTo>
                    <a:lnTo>
                      <a:pt x="580" y="2356"/>
                    </a:lnTo>
                    <a:lnTo>
                      <a:pt x="510" y="2252"/>
                    </a:lnTo>
                    <a:lnTo>
                      <a:pt x="461" y="2136"/>
                    </a:lnTo>
                    <a:lnTo>
                      <a:pt x="439" y="2042"/>
                    </a:lnTo>
                    <a:lnTo>
                      <a:pt x="433" y="1976"/>
                    </a:lnTo>
                    <a:lnTo>
                      <a:pt x="432" y="1943"/>
                    </a:lnTo>
                    <a:lnTo>
                      <a:pt x="432" y="1079"/>
                    </a:lnTo>
                    <a:lnTo>
                      <a:pt x="433" y="1027"/>
                    </a:lnTo>
                    <a:lnTo>
                      <a:pt x="450" y="929"/>
                    </a:lnTo>
                    <a:lnTo>
                      <a:pt x="480" y="835"/>
                    </a:lnTo>
                    <a:lnTo>
                      <a:pt x="525" y="747"/>
                    </a:lnTo>
                    <a:lnTo>
                      <a:pt x="581" y="668"/>
                    </a:lnTo>
                    <a:lnTo>
                      <a:pt x="649" y="597"/>
                    </a:lnTo>
                    <a:lnTo>
                      <a:pt x="729" y="537"/>
                    </a:lnTo>
                    <a:lnTo>
                      <a:pt x="816" y="489"/>
                    </a:lnTo>
                    <a:lnTo>
                      <a:pt x="864" y="471"/>
                    </a:lnTo>
                    <a:lnTo>
                      <a:pt x="864" y="1079"/>
                    </a:lnTo>
                    <a:lnTo>
                      <a:pt x="1296" y="1079"/>
                    </a:lnTo>
                    <a:lnTo>
                      <a:pt x="1296" y="471"/>
                    </a:lnTo>
                    <a:lnTo>
                      <a:pt x="1344" y="489"/>
                    </a:lnTo>
                    <a:lnTo>
                      <a:pt x="1432" y="537"/>
                    </a:lnTo>
                    <a:lnTo>
                      <a:pt x="1510" y="597"/>
                    </a:lnTo>
                    <a:lnTo>
                      <a:pt x="1579" y="668"/>
                    </a:lnTo>
                    <a:lnTo>
                      <a:pt x="1636" y="747"/>
                    </a:lnTo>
                    <a:lnTo>
                      <a:pt x="1680" y="835"/>
                    </a:lnTo>
                    <a:lnTo>
                      <a:pt x="1710" y="929"/>
                    </a:lnTo>
                    <a:lnTo>
                      <a:pt x="1726" y="1027"/>
                    </a:lnTo>
                    <a:lnTo>
                      <a:pt x="1728" y="107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088904" y="3894416"/>
                <a:ext cx="71982" cy="71894"/>
              </a:xfrm>
              <a:custGeom>
                <a:rect b="b" l="l" r="r" t="t"/>
                <a:pathLst>
                  <a:path extrusionOk="0" h="2465" w="2464">
                    <a:moveTo>
                      <a:pt x="2464" y="305"/>
                    </a:moveTo>
                    <a:lnTo>
                      <a:pt x="305" y="2465"/>
                    </a:lnTo>
                    <a:lnTo>
                      <a:pt x="0" y="2160"/>
                    </a:lnTo>
                    <a:lnTo>
                      <a:pt x="2159" y="0"/>
                    </a:lnTo>
                    <a:lnTo>
                      <a:pt x="2464" y="3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082599" y="3888111"/>
                <a:ext cx="46762" cy="46674"/>
              </a:xfrm>
              <a:custGeom>
                <a:rect b="b" l="l" r="r" t="t"/>
                <a:pathLst>
                  <a:path extrusionOk="0" h="1601" w="1600">
                    <a:moveTo>
                      <a:pt x="1600" y="305"/>
                    </a:moveTo>
                    <a:lnTo>
                      <a:pt x="305" y="1601"/>
                    </a:lnTo>
                    <a:lnTo>
                      <a:pt x="0" y="1296"/>
                    </a:lnTo>
                    <a:lnTo>
                      <a:pt x="1295" y="0"/>
                    </a:lnTo>
                    <a:lnTo>
                      <a:pt x="1600" y="3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6120429" y="3925941"/>
                <a:ext cx="46762" cy="46674"/>
              </a:xfrm>
              <a:custGeom>
                <a:rect b="b" l="l" r="r" t="t"/>
                <a:pathLst>
                  <a:path extrusionOk="0" h="1601" w="1601">
                    <a:moveTo>
                      <a:pt x="1601" y="305"/>
                    </a:moveTo>
                    <a:lnTo>
                      <a:pt x="305" y="1601"/>
                    </a:lnTo>
                    <a:lnTo>
                      <a:pt x="0" y="1296"/>
                    </a:lnTo>
                    <a:lnTo>
                      <a:pt x="1296" y="0"/>
                    </a:lnTo>
                    <a:lnTo>
                      <a:pt x="1601" y="3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8C1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6" name="Google Shape;146;p15"/>
          <p:cNvSpPr txBox="1"/>
          <p:nvPr/>
        </p:nvSpPr>
        <p:spPr>
          <a:xfrm>
            <a:off x="1862152" y="1684350"/>
            <a:ext cx="677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2200"/>
              <a:buChar char="●"/>
            </a:pPr>
            <a:r>
              <a:rPr b="1" lang="ko-KR" sz="2200">
                <a:solidFill>
                  <a:srgbClr val="BAA68F"/>
                </a:solidFill>
              </a:rPr>
              <a:t>프로젝트 수행목적</a:t>
            </a:r>
            <a:endParaRPr b="1" sz="2200">
              <a:solidFill>
                <a:srgbClr val="BAA68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○"/>
            </a:pPr>
            <a:r>
              <a:rPr lang="ko-KR" sz="1800">
                <a:solidFill>
                  <a:srgbClr val="BAA68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JAVA-DataBase</a:t>
            </a:r>
            <a:r>
              <a:rPr b="1" lang="ko-KR" sz="1800">
                <a:solidFill>
                  <a:srgbClr val="BAA68F"/>
                </a:solidFill>
              </a:rPr>
              <a:t> 및 CRUD 연동 프로그램 개발</a:t>
            </a:r>
            <a:endParaRPr b="1" sz="1800">
              <a:solidFill>
                <a:srgbClr val="BAA68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○"/>
            </a:pPr>
            <a:r>
              <a:rPr b="1" lang="ko-KR" sz="1800">
                <a:solidFill>
                  <a:srgbClr val="BAA68F"/>
                </a:solidFill>
              </a:rPr>
              <a:t>MVC 모델 이해 및 구현</a:t>
            </a:r>
            <a:endParaRPr b="1" sz="1800">
              <a:solidFill>
                <a:srgbClr val="BAA68F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862150" y="3202475"/>
            <a:ext cx="88809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2200"/>
              <a:buChar char="●"/>
            </a:pPr>
            <a:r>
              <a:rPr b="1" lang="ko-KR" sz="2200">
                <a:solidFill>
                  <a:srgbClr val="BAA68F"/>
                </a:solidFill>
              </a:rPr>
              <a:t>프로젝트 개발목표</a:t>
            </a:r>
            <a:endParaRPr b="1" sz="2200">
              <a:solidFill>
                <a:srgbClr val="BAA68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○"/>
            </a:pPr>
            <a:r>
              <a:rPr b="1" lang="ko-KR" sz="1800">
                <a:solidFill>
                  <a:srgbClr val="BAA68F"/>
                </a:solidFill>
              </a:rPr>
              <a:t>사용자입장</a:t>
            </a:r>
            <a:endParaRPr b="1" sz="1800">
              <a:solidFill>
                <a:srgbClr val="BAA68F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■"/>
            </a:pPr>
            <a:r>
              <a:rPr b="1" lang="ko-KR" sz="1800">
                <a:solidFill>
                  <a:srgbClr val="BAA68F"/>
                </a:solidFill>
              </a:rPr>
              <a:t>다중조건으로 차량을 검색하고, 구매희망차량에 대해서는 주문접수, 판매희망차량은 판매접수로 서비스 이용이 가능해야한다.</a:t>
            </a:r>
            <a:endParaRPr b="1" sz="1800">
              <a:solidFill>
                <a:srgbClr val="BAA68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○"/>
            </a:pPr>
            <a:r>
              <a:rPr b="1" lang="ko-KR" sz="1800">
                <a:solidFill>
                  <a:srgbClr val="BAA68F"/>
                </a:solidFill>
              </a:rPr>
              <a:t>관리자입장</a:t>
            </a:r>
            <a:endParaRPr b="1" sz="1800">
              <a:solidFill>
                <a:srgbClr val="BAA68F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■"/>
            </a:pPr>
            <a:r>
              <a:rPr b="1" lang="ko-KR" sz="1800">
                <a:solidFill>
                  <a:srgbClr val="BAA68F"/>
                </a:solidFill>
              </a:rPr>
              <a:t>차량데이터가  입력된 DB서버를 통해 사용자에게 명확하고 정확한 데이터 조회를 제공한다.</a:t>
            </a:r>
            <a:endParaRPr b="1" sz="1800">
              <a:solidFill>
                <a:srgbClr val="BAA68F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A68F"/>
              </a:buClr>
              <a:buSzPts val="1800"/>
              <a:buChar char="■"/>
            </a:pPr>
            <a:r>
              <a:rPr b="1" lang="ko-KR" sz="1800">
                <a:solidFill>
                  <a:srgbClr val="BAA68F"/>
                </a:solidFill>
              </a:rPr>
              <a:t>주문 및 판매접수 현황을 조회하고, 저장된 데이터를 통해 현장직원에게 안내가 가능해야한다.</a:t>
            </a:r>
            <a:endParaRPr b="1" sz="1800">
              <a:solidFill>
                <a:srgbClr val="BAA68F"/>
              </a:solidFill>
            </a:endParaRPr>
          </a:p>
        </p:txBody>
      </p:sp>
      <p:cxnSp>
        <p:nvCxnSpPr>
          <p:cNvPr id="148" name="Google Shape;148;p15"/>
          <p:cNvCxnSpPr/>
          <p:nvPr/>
        </p:nvCxnSpPr>
        <p:spPr>
          <a:xfrm>
            <a:off x="2068542" y="6261848"/>
            <a:ext cx="86781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5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0" y="661177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3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 rot="5400000">
            <a:off x="0" y="0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16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6"/>
          <p:cNvSpPr/>
          <p:nvPr/>
        </p:nvSpPr>
        <p:spPr>
          <a:xfrm>
            <a:off x="3069048" y="198224"/>
            <a:ext cx="6096000" cy="73590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54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>
            <a:off x="2068542" y="6261848"/>
            <a:ext cx="86781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16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0" y="661177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4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 rot="5400000">
            <a:off x="19" y="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>
            <a:off x="819523" y="1440056"/>
            <a:ext cx="14343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6"/>
          <p:cNvSpPr txBox="1"/>
          <p:nvPr/>
        </p:nvSpPr>
        <p:spPr>
          <a:xfrm>
            <a:off x="743325" y="1083913"/>
            <a:ext cx="697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</a:t>
            </a:r>
            <a:endParaRPr b="1" sz="17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08660" y="1557198"/>
            <a:ext cx="11064300" cy="47388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7" y="1806688"/>
            <a:ext cx="11146527" cy="42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17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7"/>
          <p:cNvSpPr/>
          <p:nvPr/>
        </p:nvSpPr>
        <p:spPr>
          <a:xfrm>
            <a:off x="3069048" y="198224"/>
            <a:ext cx="6096000" cy="73590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-KR" sz="3200">
                <a:solidFill>
                  <a:srgbClr val="E8C193"/>
                </a:solidFill>
              </a:rPr>
              <a:t>구성도</a:t>
            </a:r>
            <a:endParaRPr sz="54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7"/>
          <p:cNvCxnSpPr/>
          <p:nvPr/>
        </p:nvCxnSpPr>
        <p:spPr>
          <a:xfrm>
            <a:off x="2068542" y="6261848"/>
            <a:ext cx="86781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7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0" y="661177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5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 rot="5400000">
            <a:off x="19" y="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7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819523" y="1440056"/>
            <a:ext cx="14343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7"/>
          <p:cNvSpPr txBox="1"/>
          <p:nvPr/>
        </p:nvSpPr>
        <p:spPr>
          <a:xfrm>
            <a:off x="743325" y="1083913"/>
            <a:ext cx="697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</a:t>
            </a:r>
            <a:endParaRPr b="1" sz="17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708660" y="1557198"/>
            <a:ext cx="11064300" cy="47388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913" y="1633400"/>
            <a:ext cx="6589381" cy="45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18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8"/>
          <p:cNvSpPr/>
          <p:nvPr/>
        </p:nvSpPr>
        <p:spPr>
          <a:xfrm>
            <a:off x="3069048" y="198224"/>
            <a:ext cx="6096000" cy="73590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54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0" y="661177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6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 rot="5400000">
            <a:off x="19" y="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708660" y="1557198"/>
            <a:ext cx="11064300" cy="47388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308600" y="2304300"/>
            <a:ext cx="2035500" cy="3816600"/>
          </a:xfrm>
          <a:prstGeom prst="flowChartAlternateProcess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1777200" y="1799525"/>
            <a:ext cx="1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 b="1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568038" y="2304300"/>
            <a:ext cx="2035500" cy="3816600"/>
          </a:xfrm>
          <a:prstGeom prst="flowChartAlternateProcess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9165050" y="2304300"/>
            <a:ext cx="2035500" cy="3816600"/>
          </a:xfrm>
          <a:prstGeom prst="flowChartAlternateProcess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3938325" y="2304300"/>
            <a:ext cx="2035500" cy="3816600"/>
          </a:xfrm>
          <a:prstGeom prst="flowChartAlternateProcess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4560975" y="1799525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 b="1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7261350" y="1799525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</a:t>
            </a:r>
            <a:endParaRPr b="1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9933200" y="1799525"/>
            <a:ext cx="4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1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069050" y="2677750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</a:t>
            </a:r>
            <a:r>
              <a:rPr b="1" lang="ko-KR"/>
              <a:t>DTO</a:t>
            </a:r>
            <a:endParaRPr b="1"/>
          </a:p>
        </p:txBody>
      </p:sp>
      <p:sp>
        <p:nvSpPr>
          <p:cNvPr id="201" name="Google Shape;201;p18"/>
          <p:cNvSpPr/>
          <p:nvPr/>
        </p:nvSpPr>
        <p:spPr>
          <a:xfrm>
            <a:off x="5705425" y="2677750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</a:t>
            </a:r>
            <a:r>
              <a:rPr b="1" lang="ko-KR"/>
              <a:t>DTO</a:t>
            </a:r>
            <a:endParaRPr b="1"/>
          </a:p>
        </p:txBody>
      </p:sp>
      <p:sp>
        <p:nvSpPr>
          <p:cNvPr id="202" name="Google Shape;202;p18"/>
          <p:cNvSpPr/>
          <p:nvPr/>
        </p:nvSpPr>
        <p:spPr>
          <a:xfrm>
            <a:off x="8341800" y="2677750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 flipH="1">
            <a:off x="3069050" y="5049650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</a:t>
            </a:r>
            <a:r>
              <a:rPr b="1" lang="ko-KR"/>
              <a:t>DTO</a:t>
            </a:r>
            <a:endParaRPr b="1"/>
          </a:p>
        </p:txBody>
      </p:sp>
      <p:sp>
        <p:nvSpPr>
          <p:cNvPr id="204" name="Google Shape;204;p18"/>
          <p:cNvSpPr/>
          <p:nvPr/>
        </p:nvSpPr>
        <p:spPr>
          <a:xfrm flipH="1">
            <a:off x="5705425" y="5049650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</a:t>
            </a:r>
            <a:r>
              <a:rPr b="1" lang="ko-KR"/>
              <a:t>DTO </a:t>
            </a:r>
            <a:r>
              <a:rPr lang="ko-KR"/>
              <a:t>  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 rot="10800000">
            <a:off x="8341800" y="5049650"/>
            <a:ext cx="10983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1491050" y="3217000"/>
            <a:ext cx="1671300" cy="5817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b="1" lang="ko-KR"/>
              <a:t>출력 : JAVA</a:t>
            </a:r>
            <a:endParaRPr b="1"/>
          </a:p>
        </p:txBody>
      </p:sp>
      <p:sp>
        <p:nvSpPr>
          <p:cNvPr id="207" name="Google Shape;207;p18"/>
          <p:cNvSpPr/>
          <p:nvPr/>
        </p:nvSpPr>
        <p:spPr>
          <a:xfrm>
            <a:off x="4065825" y="3140800"/>
            <a:ext cx="1780500" cy="11778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usedCarService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(LogIn, LogOut)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6679175" y="3138150"/>
            <a:ext cx="1780500" cy="4002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wishBuyListDao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679175" y="3598550"/>
            <a:ext cx="1780500" cy="4002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wishSellListDao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6679200" y="4058950"/>
            <a:ext cx="1780500" cy="9906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DB_Connection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(SELECT,UPDATE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DELETE,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ARRAYLIST)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9292525" y="3138150"/>
            <a:ext cx="1780500" cy="4002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W</a:t>
            </a:r>
            <a:r>
              <a:rPr b="1" lang="ko-KR">
                <a:solidFill>
                  <a:schemeClr val="dk1"/>
                </a:solidFill>
              </a:rPr>
              <a:t>ish Sell List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9292525" y="3598550"/>
            <a:ext cx="1780500" cy="4002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W</a:t>
            </a:r>
            <a:r>
              <a:rPr b="1" lang="ko-KR">
                <a:solidFill>
                  <a:schemeClr val="dk1"/>
                </a:solidFill>
              </a:rPr>
              <a:t>ish Sell List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9292575" y="4058950"/>
            <a:ext cx="1780500" cy="4002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Car Data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4" name="Google Shape;214;p18"/>
          <p:cNvCxnSpPr/>
          <p:nvPr/>
        </p:nvCxnSpPr>
        <p:spPr>
          <a:xfrm>
            <a:off x="819523" y="1440056"/>
            <a:ext cx="14343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8"/>
          <p:cNvSpPr txBox="1"/>
          <p:nvPr/>
        </p:nvSpPr>
        <p:spPr>
          <a:xfrm>
            <a:off x="743325" y="1083913"/>
            <a:ext cx="697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E8C1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MVC 패턴</a:t>
            </a:r>
            <a:endParaRPr b="1" sz="1700">
              <a:solidFill>
                <a:srgbClr val="E8C1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19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9"/>
          <p:cNvSpPr/>
          <p:nvPr/>
        </p:nvSpPr>
        <p:spPr>
          <a:xfrm>
            <a:off x="3069048" y="198224"/>
            <a:ext cx="6096000" cy="73590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(1)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777240" y="920166"/>
            <a:ext cx="23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사용자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708650" y="1289475"/>
            <a:ext cx="11064300" cy="52059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853440" y="1480407"/>
            <a:ext cx="14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구매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225" name="Google Shape;225;p19"/>
          <p:cNvSpPr/>
          <p:nvPr/>
        </p:nvSpPr>
        <p:spPr>
          <a:xfrm rot="-5400000">
            <a:off x="11454881" y="612090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0" y="66117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7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 rot="5400000">
            <a:off x="19" y="0"/>
            <a:ext cx="737100" cy="737100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7902" l="0" r="0" t="0"/>
          <a:stretch/>
        </p:blipFill>
        <p:spPr>
          <a:xfrm>
            <a:off x="976875" y="1865950"/>
            <a:ext cx="6473874" cy="4422950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9" name="Google Shape;229;p19"/>
          <p:cNvSpPr/>
          <p:nvPr/>
        </p:nvSpPr>
        <p:spPr>
          <a:xfrm>
            <a:off x="7890100" y="1865950"/>
            <a:ext cx="3617100" cy="43863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(6), (14), (17) 행 각 데이터 입력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(29)행 데이터 &gt; 테이블 입력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/>
          <p:nvPr/>
        </p:nvSpPr>
        <p:spPr>
          <a:xfrm>
            <a:off x="708650" y="1289475"/>
            <a:ext cx="11064300" cy="5205900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5" name="Google Shape;235;p20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0"/>
          <p:cNvSpPr/>
          <p:nvPr/>
        </p:nvSpPr>
        <p:spPr>
          <a:xfrm>
            <a:off x="3069048" y="198224"/>
            <a:ext cx="6096000" cy="830997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(2)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853440" y="832366"/>
            <a:ext cx="23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사용자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853440" y="1404207"/>
            <a:ext cx="14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판매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239" name="Google Shape;239;p20"/>
          <p:cNvSpPr/>
          <p:nvPr/>
        </p:nvSpPr>
        <p:spPr>
          <a:xfrm rot="5400000">
            <a:off x="0" y="0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0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0" y="6590925"/>
            <a:ext cx="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8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625" y="1727300"/>
            <a:ext cx="8217374" cy="4606325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3" name="Google Shape;243;p20"/>
          <p:cNvSpPr/>
          <p:nvPr/>
        </p:nvSpPr>
        <p:spPr>
          <a:xfrm>
            <a:off x="9293450" y="1727300"/>
            <a:ext cx="2213700" cy="46524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(5), (8), (10), (13), (15), (18) 행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각 데이터 입력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(42) 행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        데이터&gt; 테이블 입력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2E3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708660" y="1557198"/>
            <a:ext cx="11064240" cy="4738827"/>
          </a:xfrm>
          <a:prstGeom prst="roundRect">
            <a:avLst>
              <a:gd fmla="val 3414" name="adj"/>
            </a:avLst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9" name="Google Shape;249;p21"/>
          <p:cNvCxnSpPr/>
          <p:nvPr/>
        </p:nvCxnSpPr>
        <p:spPr>
          <a:xfrm>
            <a:off x="1491048" y="706056"/>
            <a:ext cx="9252000" cy="0"/>
          </a:xfrm>
          <a:prstGeom prst="straightConnector1">
            <a:avLst/>
          </a:prstGeom>
          <a:noFill/>
          <a:ln cap="flat" cmpd="sng" w="9525">
            <a:solidFill>
              <a:srgbClr val="E8C19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21"/>
          <p:cNvSpPr/>
          <p:nvPr/>
        </p:nvSpPr>
        <p:spPr>
          <a:xfrm>
            <a:off x="3069048" y="198224"/>
            <a:ext cx="6096000" cy="716030"/>
          </a:xfrm>
          <a:prstGeom prst="rect">
            <a:avLst/>
          </a:prstGeom>
          <a:solidFill>
            <a:srgbClr val="2E2E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프로그램 설계 (3)</a:t>
            </a:r>
            <a:endParaRPr b="1" sz="32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853440" y="1060966"/>
            <a:ext cx="2392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E8C193"/>
                </a:solidFill>
              </a:rPr>
              <a:t>사용자 시스템 설계</a:t>
            </a:r>
            <a:endParaRPr b="1" sz="1800">
              <a:solidFill>
                <a:srgbClr val="E8C193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853440" y="1785207"/>
            <a:ext cx="146304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E8C193"/>
                </a:solidFill>
              </a:rPr>
              <a:t>조회(1)</a:t>
            </a:r>
            <a:endParaRPr b="1" sz="1500">
              <a:solidFill>
                <a:srgbClr val="E8C193"/>
              </a:solidFill>
            </a:endParaRPr>
          </a:p>
        </p:txBody>
      </p:sp>
      <p:sp>
        <p:nvSpPr>
          <p:cNvPr id="253" name="Google Shape;253;p21"/>
          <p:cNvSpPr/>
          <p:nvPr/>
        </p:nvSpPr>
        <p:spPr>
          <a:xfrm rot="5400000">
            <a:off x="0" y="0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1"/>
          <p:cNvSpPr/>
          <p:nvPr/>
        </p:nvSpPr>
        <p:spPr>
          <a:xfrm rot="-5400000">
            <a:off x="11454881" y="6120881"/>
            <a:ext cx="737119" cy="737119"/>
          </a:xfrm>
          <a:prstGeom prst="rtTriangle">
            <a:avLst/>
          </a:prstGeom>
          <a:solidFill>
            <a:srgbClr val="E8C1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0" y="6590925"/>
            <a:ext cx="945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E8C193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ko-KR" sz="1000">
                <a:solidFill>
                  <a:srgbClr val="E8C193"/>
                </a:solidFill>
              </a:rPr>
              <a:t>9</a:t>
            </a:r>
            <a:endParaRPr sz="1000">
              <a:solidFill>
                <a:srgbClr val="E8C1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39516" l="5771" r="5842" t="5910"/>
          <a:stretch/>
        </p:blipFill>
        <p:spPr>
          <a:xfrm>
            <a:off x="972313" y="2189575"/>
            <a:ext cx="6687086" cy="3892850"/>
          </a:xfrm>
          <a:prstGeom prst="rect">
            <a:avLst/>
          </a:prstGeom>
          <a:noFill/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7" name="Google Shape;257;p21"/>
          <p:cNvSpPr/>
          <p:nvPr/>
        </p:nvSpPr>
        <p:spPr>
          <a:xfrm>
            <a:off x="7890100" y="1770813"/>
            <a:ext cx="3617100" cy="4311600"/>
          </a:xfrm>
          <a:prstGeom prst="rect">
            <a:avLst/>
          </a:prstGeom>
          <a:solidFill>
            <a:srgbClr val="2E2E31"/>
          </a:solidFill>
          <a:ln cap="flat" cmpd="sng" w="12700">
            <a:solidFill>
              <a:srgbClr val="E8C1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(16) list 객체생성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>
                <a:solidFill>
                  <a:schemeClr val="lt1"/>
                </a:solidFill>
              </a:rPr>
              <a:t>(26) list 이용 ArrayList 형식인 arrayListCar에 검색 데이터 저장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