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97" r:id="rId3"/>
    <p:sldId id="257" r:id="rId4"/>
    <p:sldId id="298" r:id="rId5"/>
    <p:sldId id="299" r:id="rId6"/>
    <p:sldId id="300" r:id="rId7"/>
    <p:sldId id="301" r:id="rId8"/>
    <p:sldId id="302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263" r:id="rId19"/>
    <p:sldId id="264" r:id="rId20"/>
    <p:sldId id="278" r:id="rId21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3"/>
    </p:embeddedFont>
    <p:embeddedFont>
      <p:font typeface="경기천년제목 Medium" panose="02020603020101020101" pitchFamily="18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고딕" panose="020D0604000000000000" pitchFamily="50" charset="-127"/>
      <p:regular r:id="rId29"/>
    </p:embeddedFont>
    <p:embeddedFont>
      <p:font typeface="Raleway Thin" panose="020B0600000101010101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Barlow" panose="020B0600000101010101" charset="0"/>
      <p:regular r:id="rId36"/>
      <p:bold r:id="rId37"/>
      <p:italic r:id="rId38"/>
      <p:boldItalic r:id="rId39"/>
    </p:embeddedFont>
    <p:embeddedFont>
      <p:font typeface="Barlow Light" panose="020B0600000101010101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5DD"/>
    <a:srgbClr val="007BB9"/>
    <a:srgbClr val="9DA2AD"/>
    <a:srgbClr val="BFC2C9"/>
    <a:srgbClr val="30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10" autoAdjust="0"/>
  </p:normalViewPr>
  <p:slideViewPr>
    <p:cSldViewPr snapToGrid="0">
      <p:cViewPr varScale="1">
        <p:scale>
          <a:sx n="109" d="100"/>
          <a:sy n="109" d="100"/>
        </p:scale>
        <p:origin x="45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54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7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성적 석차 관리 프로그램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00910" y="1109875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/>
                </a:solidFill>
              </a:rPr>
              <a:t>setcolor</a:t>
            </a:r>
            <a:r>
              <a:rPr lang="ko-KR" altLang="en-US" sz="1200" dirty="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09787" y="2898299"/>
            <a:ext cx="2946180" cy="73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/>
                </a:solidFill>
              </a:rPr>
              <a:t>SetConsoleTextAttribute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GetStdHandle</a:t>
            </a:r>
            <a:r>
              <a:rPr lang="en-US" altLang="ko-KR" sz="1200" dirty="0">
                <a:solidFill>
                  <a:schemeClr val="tx1"/>
                </a:solidFill>
              </a:rPr>
              <a:t>(STD_OUTPUT_HANDLE),test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00910" y="3923415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setcolor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 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7158446" y="1584138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7158446" y="3645849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809787" y="1863426"/>
            <a:ext cx="2946180" cy="73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/>
                </a:solidFill>
              </a:rPr>
              <a:t>SetConsoleTextAttribute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GetStdHandle</a:t>
            </a:r>
            <a:r>
              <a:rPr lang="en-US" altLang="ko-KR" sz="1200" dirty="0">
                <a:solidFill>
                  <a:schemeClr val="tx1"/>
                </a:solidFill>
              </a:rPr>
              <a:t>(STD_OUTPUT_HANDLE)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7158446" y="2605570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Setcolor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7" y="2069624"/>
            <a:ext cx="5124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2630475" y="40104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23" y="1865724"/>
            <a:ext cx="41433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6494117" y="681208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enter</a:t>
            </a:r>
            <a:r>
              <a:rPr lang="ko-KR" altLang="en-US" sz="1200" dirty="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26" name="아래쪽 화살표 25"/>
          <p:cNvSpPr/>
          <p:nvPr/>
        </p:nvSpPr>
        <p:spPr>
          <a:xfrm>
            <a:off x="7351653" y="1155471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494117" y="1437057"/>
            <a:ext cx="1963934" cy="2613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7351653" y="4050398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94117" y="4331984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종료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4117" y="1437057"/>
            <a:ext cx="1963934" cy="37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for (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=1;i&lt;5;i++)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467" y="1943100"/>
            <a:ext cx="1706908" cy="27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for (j=1;j&lt;6;j++)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27467" y="2228637"/>
            <a:ext cx="1706908" cy="102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6627467" y="2228637"/>
            <a:ext cx="1706908" cy="4574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%s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%s</a:t>
            </a:r>
            <a:r>
              <a:rPr lang="ko-KR" altLang="en-US" sz="1000" dirty="0">
                <a:solidFill>
                  <a:schemeClr val="tx1"/>
                </a:solidFill>
              </a:rPr>
              <a:t>의 점수는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arr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][0],</a:t>
            </a:r>
            <a:r>
              <a:rPr lang="en-US" altLang="ko-KR" sz="1000" dirty="0" err="1">
                <a:solidFill>
                  <a:schemeClr val="tx1"/>
                </a:solidFill>
              </a:rPr>
              <a:t>arr</a:t>
            </a:r>
            <a:r>
              <a:rPr lang="en-US" altLang="ko-KR" sz="1000" dirty="0">
                <a:solidFill>
                  <a:schemeClr val="tx1"/>
                </a:solidFill>
              </a:rPr>
              <a:t>[0][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순서도: 데이터 5"/>
          <p:cNvSpPr/>
          <p:nvPr/>
        </p:nvSpPr>
        <p:spPr>
          <a:xfrm>
            <a:off x="6627467" y="3020235"/>
            <a:ext cx="1706908" cy="2309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%</a:t>
            </a:r>
            <a:r>
              <a:rPr lang="en-US" altLang="ko-KR" sz="1000" dirty="0" smtClean="0">
                <a:solidFill>
                  <a:schemeClr val="tx1"/>
                </a:solidFill>
              </a:rPr>
              <a:t>d  /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][j]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627467" y="3551702"/>
            <a:ext cx="1706908" cy="34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arr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][6] = sum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sum=0;</a:t>
            </a:r>
          </a:p>
        </p:txBody>
      </p:sp>
      <p:sp>
        <p:nvSpPr>
          <p:cNvPr id="58" name="아래쪽 화살표 57"/>
          <p:cNvSpPr/>
          <p:nvPr/>
        </p:nvSpPr>
        <p:spPr>
          <a:xfrm>
            <a:off x="7351653" y="2705854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7351653" y="3269826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enter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점수 입력 및 각 학생 별 총점 산출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Google Shape;347;p13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" dirty="0" smtClean="0"/>
              <a:t>11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859" y="1864022"/>
            <a:ext cx="3035569" cy="264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6494117" y="681208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add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6" name="아래쪽 화살표 25"/>
          <p:cNvSpPr/>
          <p:nvPr/>
        </p:nvSpPr>
        <p:spPr>
          <a:xfrm>
            <a:off x="7351653" y="1155471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94117" y="1437057"/>
            <a:ext cx="1963934" cy="2613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351653" y="4050398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94117" y="4331984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종료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94117" y="1437057"/>
            <a:ext cx="1963934" cy="37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en-US" sz="1000" dirty="0">
                <a:solidFill>
                  <a:schemeClr val="tx1"/>
                </a:solidFill>
              </a:rPr>
              <a:t>j = 1; j &lt; 6; </a:t>
            </a:r>
            <a:r>
              <a:rPr lang="en-US" altLang="en-US" sz="1000" dirty="0" err="1">
                <a:solidFill>
                  <a:schemeClr val="tx1"/>
                </a:solidFill>
              </a:rPr>
              <a:t>j++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27467" y="1943100"/>
            <a:ext cx="1706908" cy="27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en-US" sz="1000" dirty="0">
                <a:solidFill>
                  <a:schemeClr val="tx1"/>
                </a:solidFill>
              </a:rPr>
              <a:t> = 1;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en-US" sz="1000" dirty="0">
                <a:solidFill>
                  <a:schemeClr val="tx1"/>
                </a:solidFill>
              </a:rPr>
              <a:t> &lt;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en-US" sz="1000" dirty="0">
                <a:solidFill>
                  <a:schemeClr val="tx1"/>
                </a:solidFill>
              </a:rPr>
              <a:t>;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en-US" sz="1000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627467" y="2228636"/>
            <a:ext cx="1706908" cy="158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1" name="순서도: 데이터 40"/>
          <p:cNvSpPr/>
          <p:nvPr/>
        </p:nvSpPr>
        <p:spPr>
          <a:xfrm>
            <a:off x="6627467" y="2451125"/>
            <a:ext cx="1706908" cy="4138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tx1"/>
                </a:solidFill>
              </a:rPr>
              <a:t>sum=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sum+arr</a:t>
            </a:r>
            <a:r>
              <a:rPr lang="en-US" altLang="ko-KR" sz="800" dirty="0" smtClean="0">
                <a:solidFill>
                  <a:schemeClr val="tx1"/>
                </a:solidFill>
              </a:rPr>
              <a:t> [</a:t>
            </a:r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][j]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01762" y="3358714"/>
            <a:ext cx="1558318" cy="249060"/>
          </a:xfrm>
          <a:prstGeom prst="rect">
            <a:avLst/>
          </a:prstGeom>
          <a:solidFill>
            <a:srgbClr val="00B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sum=0;</a:t>
            </a:r>
          </a:p>
        </p:txBody>
      </p:sp>
      <p:sp>
        <p:nvSpPr>
          <p:cNvPr id="44" name="아래쪽 화살표 43"/>
          <p:cNvSpPr/>
          <p:nvPr/>
        </p:nvSpPr>
        <p:spPr>
          <a:xfrm>
            <a:off x="7351653" y="3001356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add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과목별 총점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877" y="1977300"/>
            <a:ext cx="3503023" cy="184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536041" y="1123106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avr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042" y="1866226"/>
            <a:ext cx="1975674" cy="493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I,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j, double k 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36041" y="4264087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</a:rPr>
              <a:t>종료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7393577" y="1597369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393577" y="2370276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36042" y="2659444"/>
            <a:ext cx="1975674" cy="493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div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200" dirty="0" smtClean="0">
                <a:solidFill>
                  <a:schemeClr val="tx1"/>
                </a:solidFill>
              </a:rPr>
              <a:t> 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] [</a:t>
            </a:r>
            <a:r>
              <a:rPr lang="en-US" altLang="ko-KR" sz="1200" dirty="0">
                <a:solidFill>
                  <a:schemeClr val="tx1"/>
                </a:solidFill>
              </a:rPr>
              <a:t>j</a:t>
            </a:r>
            <a:r>
              <a:rPr lang="en-US" altLang="ko-KR" sz="1200" dirty="0" smtClean="0">
                <a:solidFill>
                  <a:schemeClr val="tx1"/>
                </a:solidFill>
              </a:rPr>
              <a:t>] / k;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순서도: 문서 25"/>
          <p:cNvSpPr/>
          <p:nvPr/>
        </p:nvSpPr>
        <p:spPr>
          <a:xfrm>
            <a:off x="6536041" y="3446678"/>
            <a:ext cx="1963934" cy="5262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%s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%s</a:t>
            </a:r>
            <a:r>
              <a:rPr lang="ko-KR" altLang="en-US" sz="1000" dirty="0">
                <a:solidFill>
                  <a:schemeClr val="tx1"/>
                </a:solidFill>
              </a:rPr>
              <a:t>의 점수는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arr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][0],</a:t>
            </a:r>
            <a:r>
              <a:rPr lang="en-US" altLang="ko-KR" sz="1000" dirty="0" err="1">
                <a:solidFill>
                  <a:schemeClr val="tx1"/>
                </a:solidFill>
              </a:rPr>
              <a:t>arr</a:t>
            </a:r>
            <a:r>
              <a:rPr lang="en-US" altLang="ko-KR" sz="1000" dirty="0">
                <a:solidFill>
                  <a:schemeClr val="tx1"/>
                </a:solidFill>
              </a:rPr>
              <a:t>[0][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7393577" y="3152421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393577" y="3978216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avr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평균점수 산출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10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6" name="그룹 5"/>
          <p:cNvGrpSpPr/>
          <p:nvPr/>
        </p:nvGrpSpPr>
        <p:grpSpPr>
          <a:xfrm>
            <a:off x="6280833" y="802179"/>
            <a:ext cx="1702024" cy="4134048"/>
            <a:chOff x="6280833" y="166026"/>
            <a:chExt cx="1963934" cy="477020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280833" y="166026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ranking 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45" name="아래쪽 화살표 44"/>
            <p:cNvSpPr/>
            <p:nvPr/>
          </p:nvSpPr>
          <p:spPr>
            <a:xfrm>
              <a:off x="7138369" y="634685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280833" y="916271"/>
              <a:ext cx="1963934" cy="372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i,k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;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280833" y="1568690"/>
              <a:ext cx="1963934" cy="26133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280833" y="1568690"/>
              <a:ext cx="1963934" cy="372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for 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000" dirty="0">
                  <a:solidFill>
                    <a:schemeClr val="tx1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&lt;5;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>
                  <a:solidFill>
                    <a:schemeClr val="tx1"/>
                  </a:solidFill>
                </a:rPr>
                <a:t>++)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05204" y="2074590"/>
              <a:ext cx="1706908" cy="272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][8] </a:t>
              </a:r>
              <a:r>
                <a:rPr lang="en-US" altLang="ko-KR" sz="1000" dirty="0">
                  <a:solidFill>
                    <a:schemeClr val="tx1"/>
                  </a:solidFill>
                </a:rPr>
                <a:t>=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;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아래쪽 화살표 70"/>
            <p:cNvSpPr/>
            <p:nvPr/>
          </p:nvSpPr>
          <p:spPr>
            <a:xfrm>
              <a:off x="7138369" y="1282156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405204" y="2499634"/>
              <a:ext cx="1702133" cy="15528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405204" y="2506970"/>
              <a:ext cx="1702133" cy="372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for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k=1;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k&lt;5; k++)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다이아몬드 2"/>
            <p:cNvSpPr/>
            <p:nvPr/>
          </p:nvSpPr>
          <p:spPr>
            <a:xfrm>
              <a:off x="6575169" y="2916894"/>
              <a:ext cx="1375262" cy="45298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][6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]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arr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[k][</a:t>
              </a:r>
              <a:r>
                <a:rPr lang="en-US" altLang="ko-KR" sz="800" dirty="0">
                  <a:solidFill>
                    <a:schemeClr val="tx1"/>
                  </a:solidFill>
                </a:rPr>
                <a:t>6]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62111" y="3597820"/>
              <a:ext cx="1388320" cy="372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++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][8]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아래쪽 화살표 75"/>
            <p:cNvSpPr/>
            <p:nvPr/>
          </p:nvSpPr>
          <p:spPr>
            <a:xfrm>
              <a:off x="7177205" y="3399490"/>
              <a:ext cx="218420" cy="1983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아래쪽 화살표 77"/>
            <p:cNvSpPr/>
            <p:nvPr/>
          </p:nvSpPr>
          <p:spPr>
            <a:xfrm>
              <a:off x="7138369" y="4180754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280833" y="4461964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ranking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성적 순위 산출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9" y="2179189"/>
            <a:ext cx="5305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87100" y="4674999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474" y="1847850"/>
            <a:ext cx="2627869" cy="319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4741427" y="1284729"/>
            <a:ext cx="3234173" cy="3753446"/>
            <a:chOff x="3560327" y="1685461"/>
            <a:chExt cx="4363435" cy="5064021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823572" y="1685461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prin1() </a:t>
              </a:r>
              <a:r>
                <a:rPr lang="ko-KR" altLang="en-US" sz="8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823572" y="6275219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00"/>
                  </a:solidFill>
                </a:rPr>
                <a:t>종료</a:t>
              </a:r>
              <a:endParaRPr lang="ko-KR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0" name="아래쪽 화살표 39"/>
            <p:cNvSpPr/>
            <p:nvPr/>
          </p:nvSpPr>
          <p:spPr>
            <a:xfrm>
              <a:off x="4712172" y="2159724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" name="다이아몬드 2"/>
            <p:cNvSpPr/>
            <p:nvPr/>
          </p:nvSpPr>
          <p:spPr>
            <a:xfrm>
              <a:off x="3560327" y="2354453"/>
              <a:ext cx="2505664" cy="44394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&gt;4 &amp;&amp; j&gt;5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아래쪽 화살표 54"/>
            <p:cNvSpPr/>
            <p:nvPr/>
          </p:nvSpPr>
          <p:spPr>
            <a:xfrm>
              <a:off x="4712172" y="2807804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3560327" y="3002533"/>
              <a:ext cx="2505664" cy="44394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 == 6 &amp;&amp; j != 0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93042" y="3021291"/>
              <a:ext cx="1150758" cy="3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>
                  <a:solidFill>
                    <a:schemeClr val="tx1"/>
                  </a:solidFill>
                </a:rPr>
                <a:t>avr</a:t>
              </a:r>
              <a:r>
                <a:rPr lang="en-US" altLang="ko-KR" sz="800" dirty="0">
                  <a:solidFill>
                    <a:schemeClr val="tx1"/>
                  </a:solidFill>
                </a:rPr>
                <a:t>(5, j, 4.0)</a:t>
              </a:r>
            </a:p>
          </p:txBody>
        </p:sp>
        <p:sp>
          <p:nvSpPr>
            <p:cNvPr id="58" name="오른쪽 화살표 57"/>
            <p:cNvSpPr/>
            <p:nvPr/>
          </p:nvSpPr>
          <p:spPr>
            <a:xfrm>
              <a:off x="6101505" y="3159966"/>
              <a:ext cx="259125" cy="128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9" name="아래쪽 화살표 58"/>
            <p:cNvSpPr/>
            <p:nvPr/>
          </p:nvSpPr>
          <p:spPr>
            <a:xfrm>
              <a:off x="4712172" y="3455884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393042" y="2377893"/>
              <a:ext cx="713031" cy="3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\t</a:t>
              </a:r>
            </a:p>
          </p:txBody>
        </p:sp>
        <p:sp>
          <p:nvSpPr>
            <p:cNvPr id="64" name="오른쪽 화살표 63"/>
            <p:cNvSpPr/>
            <p:nvPr/>
          </p:nvSpPr>
          <p:spPr>
            <a:xfrm>
              <a:off x="6101505" y="2516568"/>
              <a:ext cx="259125" cy="128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5" name="다이아몬드 64"/>
            <p:cNvSpPr/>
            <p:nvPr/>
          </p:nvSpPr>
          <p:spPr>
            <a:xfrm>
              <a:off x="3560327" y="3675415"/>
              <a:ext cx="2505664" cy="44394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j </a:t>
              </a:r>
              <a:r>
                <a:rPr lang="en-US" altLang="ko-KR" sz="800" dirty="0">
                  <a:solidFill>
                    <a:schemeClr val="tx1"/>
                  </a:solidFill>
                </a:rPr>
                <a:t>==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7 </a:t>
              </a:r>
              <a:r>
                <a:rPr lang="en-US" altLang="ko-KR" sz="800" dirty="0">
                  <a:solidFill>
                    <a:schemeClr val="tx1"/>
                  </a:solidFill>
                </a:rPr>
                <a:t>&amp;&amp;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!= </a:t>
              </a:r>
              <a:r>
                <a:rPr lang="en-US" altLang="ko-KR" sz="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93042" y="3694173"/>
              <a:ext cx="1150758" cy="3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>
                  <a:solidFill>
                    <a:schemeClr val="tx1"/>
                  </a:solidFill>
                </a:rPr>
                <a:t>avr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, 6, 5.0)</a:t>
              </a: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101505" y="3832848"/>
              <a:ext cx="259125" cy="128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1" name="아래쪽 화살표 70"/>
            <p:cNvSpPr/>
            <p:nvPr/>
          </p:nvSpPr>
          <p:spPr>
            <a:xfrm>
              <a:off x="4712172" y="4128766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2" name="다이아몬드 71"/>
            <p:cNvSpPr/>
            <p:nvPr/>
          </p:nvSpPr>
          <p:spPr>
            <a:xfrm>
              <a:off x="3560327" y="4348297"/>
              <a:ext cx="2505664" cy="44394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 != 0 &amp;&amp; j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== 8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93041" y="4367055"/>
              <a:ext cx="1530721" cy="3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"%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d등</a:t>
              </a:r>
              <a:r>
                <a:rPr lang="en-US" altLang="ko-KR" sz="800" dirty="0">
                  <a:solidFill>
                    <a:schemeClr val="tx1"/>
                  </a:solidFill>
                </a:rPr>
                <a:t>\t",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][j]</a:t>
              </a:r>
            </a:p>
          </p:txBody>
        </p:sp>
        <p:sp>
          <p:nvSpPr>
            <p:cNvPr id="74" name="오른쪽 화살표 73"/>
            <p:cNvSpPr/>
            <p:nvPr/>
          </p:nvSpPr>
          <p:spPr>
            <a:xfrm>
              <a:off x="6101505" y="4505730"/>
              <a:ext cx="259125" cy="128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5" name="아래쪽 화살표 74"/>
            <p:cNvSpPr/>
            <p:nvPr/>
          </p:nvSpPr>
          <p:spPr>
            <a:xfrm>
              <a:off x="4712172" y="4787100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6" name="다이아몬드 75"/>
            <p:cNvSpPr/>
            <p:nvPr/>
          </p:nvSpPr>
          <p:spPr>
            <a:xfrm>
              <a:off x="3560327" y="5006631"/>
              <a:ext cx="2505664" cy="44394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 != 0 &amp;&amp; j != 0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393041" y="5025389"/>
              <a:ext cx="1530721" cy="3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</a:rPr>
                <a:t>"%4d점\t",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arr</a:t>
              </a: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][j])</a:t>
              </a:r>
            </a:p>
          </p:txBody>
        </p:sp>
        <p:sp>
          <p:nvSpPr>
            <p:cNvPr id="78" name="오른쪽 화살표 77"/>
            <p:cNvSpPr/>
            <p:nvPr/>
          </p:nvSpPr>
          <p:spPr>
            <a:xfrm>
              <a:off x="6101505" y="5164064"/>
              <a:ext cx="259125" cy="1283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아래쪽 화살표 78"/>
            <p:cNvSpPr/>
            <p:nvPr/>
          </p:nvSpPr>
          <p:spPr>
            <a:xfrm>
              <a:off x="4712172" y="5464257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47798" y="5664965"/>
              <a:ext cx="1530721" cy="3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“%s\t“ , </a:t>
              </a:r>
              <a:r>
                <a:rPr lang="en-US" altLang="ko-KR" sz="800" dirty="0" err="1">
                  <a:solidFill>
                    <a:srgbClr val="000000"/>
                  </a:solidFill>
                </a:rPr>
                <a:t>arr</a:t>
              </a:r>
              <a:r>
                <a:rPr lang="en-US" altLang="ko-KR" sz="800" dirty="0">
                  <a:solidFill>
                    <a:srgbClr val="000000"/>
                  </a:solidFill>
                </a:rPr>
                <a:t>[</a:t>
              </a:r>
              <a:r>
                <a:rPr lang="en-US" altLang="ko-KR" sz="800" dirty="0" err="1">
                  <a:solidFill>
                    <a:srgbClr val="000000"/>
                  </a:solidFill>
                </a:rPr>
                <a:t>i</a:t>
              </a:r>
              <a:r>
                <a:rPr lang="en-US" altLang="ko-KR" sz="800" dirty="0">
                  <a:solidFill>
                    <a:srgbClr val="000000"/>
                  </a:solidFill>
                </a:rPr>
                <a:t>][j]</a:t>
              </a:r>
            </a:p>
          </p:txBody>
        </p:sp>
        <p:sp>
          <p:nvSpPr>
            <p:cNvPr id="81" name="아래쪽 화살표 80"/>
            <p:cNvSpPr/>
            <p:nvPr/>
          </p:nvSpPr>
          <p:spPr>
            <a:xfrm>
              <a:off x="4712172" y="6049091"/>
              <a:ext cx="207052" cy="188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4514" y="2309510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YES</a:t>
              </a:r>
              <a:endParaRPr lang="ko-KR" altLang="en-US" sz="7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54514" y="2957210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YES</a:t>
              </a:r>
              <a:endParaRPr lang="ko-KR" altLang="en-US" sz="7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54514" y="3617399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YES</a:t>
              </a:r>
              <a:endParaRPr lang="ko-KR" altLang="en-US" sz="7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54514" y="4302341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YES</a:t>
              </a:r>
              <a:endParaRPr lang="ko-KR" altLang="en-US" sz="7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4514" y="4963058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YES</a:t>
              </a:r>
              <a:endParaRPr lang="ko-KR" altLang="en-US" sz="7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2516" y="2778697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else</a:t>
              </a:r>
              <a:endParaRPr lang="ko-KR" altLang="en-US" sz="7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92516" y="3413856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else</a:t>
              </a:r>
              <a:endParaRPr lang="ko-KR" altLang="en-US" sz="7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92516" y="4074411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else</a:t>
              </a:r>
              <a:endParaRPr lang="ko-KR" altLang="en-US" sz="7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92516" y="4733784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else</a:t>
              </a:r>
              <a:endParaRPr lang="ko-KR" altLang="en-US" sz="7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92516" y="5397214"/>
              <a:ext cx="503600" cy="26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/>
                <a:t>else</a:t>
              </a:r>
              <a:endParaRPr lang="ko-KR" altLang="en-US" sz="700" b="1" dirty="0"/>
            </a:p>
          </p:txBody>
        </p:sp>
      </p:grpSp>
      <p:sp>
        <p:nvSpPr>
          <p:cNvPr id="95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rin1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표 이름과 값을 출력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366" y="1911928"/>
            <a:ext cx="2192406" cy="31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3"/>
          <p:cNvGrpSpPr/>
          <p:nvPr/>
        </p:nvGrpSpPr>
        <p:grpSpPr>
          <a:xfrm>
            <a:off x="5837184" y="822085"/>
            <a:ext cx="2811841" cy="4048965"/>
            <a:chOff x="5606445" y="166026"/>
            <a:chExt cx="3312710" cy="477020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280833" y="166026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 err="1" smtClean="0">
                  <a:solidFill>
                    <a:schemeClr val="tx1"/>
                  </a:solidFill>
                </a:rPr>
                <a:t>prin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시작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7138369" y="634685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80833" y="916271"/>
              <a:ext cx="1963934" cy="372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i,j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;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06445" y="1568690"/>
              <a:ext cx="3312710" cy="26133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63516" y="1568690"/>
              <a:ext cx="2785509" cy="372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for (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=0;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&lt;7;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900" dirty="0">
                  <a:solidFill>
                    <a:schemeClr val="tx1"/>
                  </a:solidFill>
                </a:rPr>
                <a:t>++)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7138369" y="1282156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63516" y="2030643"/>
              <a:ext cx="2785510" cy="205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63516" y="2037979"/>
              <a:ext cx="2785509" cy="372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for (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j=0;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j&lt;9;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j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++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71420" y="2542019"/>
              <a:ext cx="1388320" cy="218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etcolor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(15);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아래쪽 화살표 34"/>
            <p:cNvSpPr/>
            <p:nvPr/>
          </p:nvSpPr>
          <p:spPr>
            <a:xfrm>
              <a:off x="7138369" y="4180754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280833" y="4461964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종료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다이아몬드 72"/>
            <p:cNvSpPr/>
            <p:nvPr/>
          </p:nvSpPr>
          <p:spPr>
            <a:xfrm>
              <a:off x="5984478" y="2933355"/>
              <a:ext cx="1375262" cy="45298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arr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][8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>
                <a:defRPr/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==1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" name="오른쪽 화살표 1"/>
            <p:cNvSpPr/>
            <p:nvPr/>
          </p:nvSpPr>
          <p:spPr>
            <a:xfrm>
              <a:off x="7386836" y="3076494"/>
              <a:ext cx="180605" cy="1832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" name="아래쪽 화살표 2"/>
            <p:cNvSpPr/>
            <p:nvPr/>
          </p:nvSpPr>
          <p:spPr>
            <a:xfrm>
              <a:off x="6579855" y="2760761"/>
              <a:ext cx="192420" cy="17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아래쪽 화살표 74"/>
            <p:cNvSpPr/>
            <p:nvPr/>
          </p:nvSpPr>
          <p:spPr>
            <a:xfrm>
              <a:off x="6579855" y="3400947"/>
              <a:ext cx="192420" cy="17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971420" y="3597960"/>
              <a:ext cx="1388320" cy="218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prin1(I, j)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아래쪽 화살표 76"/>
            <p:cNvSpPr/>
            <p:nvPr/>
          </p:nvSpPr>
          <p:spPr>
            <a:xfrm>
              <a:off x="7980210" y="3334272"/>
              <a:ext cx="192420" cy="172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615066" y="3600125"/>
              <a:ext cx="928759" cy="190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prin1(I, j)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15066" y="3064402"/>
              <a:ext cx="928759" cy="190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etcolor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(10)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prin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표와 값을 </a:t>
            </a:r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출력할때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등값에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색상처리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14" y="1957859"/>
            <a:ext cx="2962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6226120" y="1688300"/>
            <a:ext cx="1975675" cy="2817884"/>
            <a:chOff x="6536041" y="1632402"/>
            <a:chExt cx="1975675" cy="281788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536041" y="1632402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rgbClr val="000000"/>
                  </a:solidFill>
                </a:rPr>
                <a:t>메인함수</a:t>
              </a:r>
              <a:r>
                <a:rPr lang="ko-KR" altLang="en-US" sz="1200" dirty="0" smtClean="0">
                  <a:solidFill>
                    <a:srgbClr val="000000"/>
                  </a:solidFill>
                </a:rPr>
                <a:t> 시작</a:t>
              </a:r>
              <a:endParaRPr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36042" y="2375522"/>
              <a:ext cx="1975674" cy="1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</a:rPr>
                <a:t>	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</a:rPr>
                <a:t>enter();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</a:rPr>
                <a:t>add();</a:t>
              </a:r>
            </a:p>
            <a:p>
              <a:pPr algn="ctr">
                <a:defRPr/>
              </a:pPr>
              <a:r>
                <a:rPr lang="en-US" altLang="en-US" sz="1200" dirty="0">
                  <a:solidFill>
                    <a:schemeClr val="tx1"/>
                  </a:solidFill>
                </a:rPr>
                <a:t>ranking();</a:t>
              </a:r>
            </a:p>
            <a:p>
              <a:pPr algn="ctr">
                <a:defRPr/>
              </a:pPr>
              <a:r>
                <a:rPr lang="en-US" altLang="en-US" sz="1200" dirty="0" err="1">
                  <a:solidFill>
                    <a:schemeClr val="tx1"/>
                  </a:solidFill>
                </a:rPr>
                <a:t>prin</a:t>
              </a:r>
              <a:r>
                <a:rPr lang="en-US" altLang="en-US" sz="1200" dirty="0">
                  <a:solidFill>
                    <a:schemeClr val="tx1"/>
                  </a:solidFill>
                </a:rPr>
                <a:t>();</a:t>
              </a:r>
            </a:p>
            <a:p>
              <a:pPr algn="ctr">
                <a:defRPr/>
              </a:pPr>
              <a:endParaRPr lang="en-US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536041" y="3976023"/>
              <a:ext cx="1963934" cy="474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00"/>
                  </a:solidFill>
                </a:rPr>
                <a:t>종료</a:t>
              </a:r>
              <a:endParaRPr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7393577" y="2106665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7393577" y="3698457"/>
              <a:ext cx="296092" cy="268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메인함수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실행결과 및 관리 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127" y="1315859"/>
            <a:ext cx="5624669" cy="347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실행결과 및 관리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6524626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개선 및 </a:t>
            </a:r>
            <a:r>
              <a:rPr lang="ko-KR" altLang="en-US" b="1" dirty="0" err="1" smtClean="0"/>
              <a:t>추가건의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1. </a:t>
            </a:r>
            <a:r>
              <a:rPr lang="ko-KR" altLang="en-US" b="1" dirty="0" smtClean="0"/>
              <a:t>학생수 및 과목 을 입력으로 받아 추가가 가능할지 여부</a:t>
            </a:r>
            <a:endParaRPr b="1" dirty="0"/>
          </a:p>
          <a:p>
            <a:pPr marL="0" lv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과목별 </a:t>
            </a:r>
            <a:r>
              <a:rPr lang="ko-KR" altLang="en-US" b="1" dirty="0" smtClean="0"/>
              <a:t>석차도 확인이 가능할지 여부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절대평가 및 상대평가 </a:t>
            </a:r>
            <a:r>
              <a:rPr lang="ko-KR" altLang="en-US" b="1" dirty="0" smtClean="0"/>
              <a:t>선택 하여 표기 가능할지 여부 </a:t>
            </a:r>
            <a:endParaRPr lang="ko-KR" altLang="en-US" b="1" dirty="0"/>
          </a:p>
          <a:p>
            <a:pPr marL="0" lvl="0" indent="0">
              <a:buNone/>
            </a:pPr>
            <a:endParaRPr lang="ko-KR" altLang="en-US" b="1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순 서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405;p15"/>
          <p:cNvSpPr txBox="1">
            <a:spLocks/>
          </p:cNvSpPr>
          <p:nvPr/>
        </p:nvSpPr>
        <p:spPr>
          <a:xfrm>
            <a:off x="1547373" y="1193068"/>
            <a:ext cx="4676700" cy="354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1 . </a:t>
            </a:r>
            <a: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개요</a:t>
            </a:r>
            <a:b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2 . </a:t>
            </a:r>
            <a: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이론</a:t>
            </a:r>
            <a:b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3 . </a:t>
            </a:r>
            <a: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개선 및 개발 과정</a:t>
            </a:r>
            <a:b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4 . </a:t>
            </a:r>
            <a:r>
              <a:rPr lang="ko-KR" altLang="en-US" sz="350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및 관리</a:t>
            </a:r>
            <a:endParaRPr lang="ko-KR" altLang="en-US" sz="3500" dirty="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9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E</a:t>
            </a:r>
            <a:r>
              <a:rPr lang="ko-KR" altLang="en-US" dirty="0" smtClean="0"/>
              <a:t>팀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dirty="0" smtClean="0"/>
              <a:t>김동영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강유나 박영근 온창민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제작 개요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 smtClean="0">
                <a:latin typeface="Raleway Thin" panose="020B0600000101010101" charset="0"/>
                <a:ea typeface="나눔고딕" panose="020D0604000000000000" pitchFamily="50" charset="-127"/>
              </a:rPr>
              <a:t>성적 입력 </a:t>
            </a:r>
            <a:endParaRPr lang="en-US" sz="1200" b="1" dirty="0" smtClean="0">
              <a:latin typeface="Raleway Thin" panose="020B0600000101010101" charset="0"/>
              <a:ea typeface="나눔고딕" panose="020D0604000000000000" pitchFamily="50" charset="-127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b="1" dirty="0">
                <a:latin typeface="Raleway Thin" panose="020B0600000101010101" charset="0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Raleway Thin" panose="020B0600000101010101" charset="0"/>
                <a:ea typeface="나눔고딕" panose="020D0604000000000000" pitchFamily="50" charset="-127"/>
              </a:rPr>
              <a:t>각 학생의 총점 및 평균 점수 산출</a:t>
            </a:r>
            <a:endParaRPr lang="en-US" sz="1200" b="1" dirty="0">
              <a:latin typeface="Raleway Thin" panose="020B0600000101010101" charset="0"/>
              <a:ea typeface="나눔고딕" panose="020D0604000000000000" pitchFamily="50" charset="-127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200" b="1" dirty="0" smtClean="0">
                <a:latin typeface="Raleway Thin" panose="020B0600000101010101" charset="0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Raleway Thin" panose="020B0600000101010101" charset="0"/>
                <a:ea typeface="나눔고딕" panose="020D0604000000000000" pitchFamily="50" charset="-127"/>
              </a:rPr>
              <a:t>점수 비교를 통한 석차 산출</a:t>
            </a:r>
            <a:endParaRPr sz="1200" b="1" dirty="0">
              <a:latin typeface="Raleway Thin" panose="020B0600000101010101" charset="0"/>
              <a:ea typeface="나눔고딕" panose="020D0604000000000000" pitchFamily="50" charset="-127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rgbClr val="333333"/>
                </a:solidFill>
                <a:latin typeface="Raleway Thin" panose="020B0600000101010101" charset="0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rgbClr val="333333"/>
                </a:solidFill>
                <a:latin typeface="Raleway Thin" panose="020B0600000101010101" charset="0"/>
                <a:ea typeface="나눔고딕" panose="020D0604000000000000" pitchFamily="50" charset="-127"/>
              </a:rPr>
              <a:t>학생들의 </a:t>
            </a:r>
            <a:r>
              <a:rPr lang="ko-KR" altLang="en-US" sz="1200" b="1" dirty="0" smtClean="0">
                <a:solidFill>
                  <a:srgbClr val="333333"/>
                </a:solidFill>
                <a:latin typeface="Raleway Thin" panose="020B0600000101010101" charset="0"/>
                <a:ea typeface="나눔고딕" panose="020D0604000000000000" pitchFamily="50" charset="-127"/>
              </a:rPr>
              <a:t>성적을 한눈에 알아보고</a:t>
            </a:r>
            <a:r>
              <a:rPr lang="en-US" altLang="ko-KR" sz="1200" b="1" dirty="0" smtClean="0">
                <a:solidFill>
                  <a:srgbClr val="333333"/>
                </a:solidFill>
                <a:latin typeface="Raleway Thin" panose="020B0600000101010101" charset="0"/>
                <a:ea typeface="나눔고딕" panose="020D0604000000000000" pitchFamily="50" charset="-127"/>
              </a:rPr>
              <a:t/>
            </a:r>
            <a:br>
              <a:rPr lang="en-US" altLang="ko-KR" sz="1200" b="1" dirty="0" smtClean="0">
                <a:solidFill>
                  <a:srgbClr val="333333"/>
                </a:solidFill>
                <a:latin typeface="Raleway Thin" panose="020B0600000101010101" charset="0"/>
                <a:ea typeface="나눔고딕" panose="020D0604000000000000" pitchFamily="50" charset="-127"/>
              </a:rPr>
            </a:br>
            <a:r>
              <a:rPr lang="ko-KR" altLang="en-US" sz="1200" b="1" dirty="0" smtClean="0">
                <a:solidFill>
                  <a:srgbClr val="333333"/>
                </a:solidFill>
                <a:latin typeface="Raleway Thin" panose="020B0600000101010101" charset="0"/>
                <a:ea typeface="나눔고딕" panose="020D0604000000000000" pitchFamily="50" charset="-127"/>
              </a:rPr>
              <a:t>관리할 수 있도록 도움을 줄 수 있는  프로그램이 필요 </a:t>
            </a:r>
            <a:endParaRPr lang="en-US" altLang="ko-KR" sz="1200" b="1" dirty="0" smtClean="0">
              <a:solidFill>
                <a:srgbClr val="333333"/>
              </a:solidFill>
              <a:latin typeface="Raleway Thin" panose="020B0600000101010101" charset="0"/>
              <a:ea typeface="나눔고딕" panose="020D0604000000000000" pitchFamily="50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grpSp>
        <p:nvGrpSpPr>
          <p:cNvPr id="6" name="Google Shape;2529;p47"/>
          <p:cNvGrpSpPr/>
          <p:nvPr/>
        </p:nvGrpSpPr>
        <p:grpSpPr>
          <a:xfrm>
            <a:off x="6737022" y="163422"/>
            <a:ext cx="1782756" cy="1850564"/>
            <a:chOff x="2012475" y="393272"/>
            <a:chExt cx="4440240" cy="4609126"/>
          </a:xfrm>
        </p:grpSpPr>
        <p:sp>
          <p:nvSpPr>
            <p:cNvPr id="7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관련 이론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8749" y="1948282"/>
            <a:ext cx="8648726" cy="30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(array)</a:t>
            </a:r>
            <a:r>
              <a:rPr lang="ko-KR" altLang="en-US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b="1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(array)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같은 타입의 변수들로 이루어진 유한 집합으로 정의됩니다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배열을 구성하는 각각의 값을 배열 요소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(element)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하며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배열에서의 위치를 가리키는 숫자는 인덱스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(index)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언어에서 인덱스는 언제나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시작하며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포함한 양의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정수만을 가질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있습니다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 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배열은 선언되는 형식에 따라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 뿐만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아니라 그 이상의 다차원 배열로도 선언할 수 있습니다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현실적으로 이해하기가 쉬운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 까지가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많이 사용됩니다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7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grpSp>
        <p:nvGrpSpPr>
          <p:cNvPr id="6" name="Google Shape;2529;p47"/>
          <p:cNvGrpSpPr/>
          <p:nvPr/>
        </p:nvGrpSpPr>
        <p:grpSpPr>
          <a:xfrm>
            <a:off x="6737022" y="163422"/>
            <a:ext cx="1782756" cy="1850564"/>
            <a:chOff x="2012475" y="393272"/>
            <a:chExt cx="4440240" cy="4609126"/>
          </a:xfrm>
        </p:grpSpPr>
        <p:sp>
          <p:nvSpPr>
            <p:cNvPr id="7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관련 이론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8749" y="1948282"/>
            <a:ext cx="8648726" cy="30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(two dimensional array)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배열이란 배열의 요소로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배열을 가지는 배열입니다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언어에서는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배열을 나타내는 타입을 따로 제공하지 않습니다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대신에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배열의 배열 요소로 또 다른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배열을 사용하여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배열을 나타낼 수 있습니다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배열이름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열의길이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[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행의길이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배열을 이해하기 쉽도록 도식적으로 표현한 그림입니다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86" y="3012387"/>
            <a:ext cx="3632514" cy="16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grpSp>
        <p:nvGrpSpPr>
          <p:cNvPr id="6" name="Google Shape;2529;p47"/>
          <p:cNvGrpSpPr/>
          <p:nvPr/>
        </p:nvGrpSpPr>
        <p:grpSpPr>
          <a:xfrm>
            <a:off x="6737022" y="163422"/>
            <a:ext cx="1782756" cy="1850564"/>
            <a:chOff x="2012475" y="393272"/>
            <a:chExt cx="4440240" cy="4609126"/>
          </a:xfrm>
        </p:grpSpPr>
        <p:sp>
          <p:nvSpPr>
            <p:cNvPr id="7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관련 이론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8749" y="1948282"/>
            <a:ext cx="8648726" cy="30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(control flow statements)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C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프로그램은 절차적 프로그램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(procedural program)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명령형 프로그램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(Imperative program)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속합니다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프로그램에는 수많은 명령문이 포함되어 있으며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명령문은 처음부터 끝까지 순서대로 실행됩니다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원하는 결과를 얻기 위해서는 프로그램의 이러한 순차적인 흐름을 제어해야만 합니다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 사용하는 명령문을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제어문이라고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제어문에는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등이 있습니다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제어문에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속하는 명령문들은 중괄호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({})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둘러싸여 있으며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중괄호 영역을 블록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(block)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 합니다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6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grpSp>
        <p:nvGrpSpPr>
          <p:cNvPr id="6" name="Google Shape;2529;p47"/>
          <p:cNvGrpSpPr/>
          <p:nvPr/>
        </p:nvGrpSpPr>
        <p:grpSpPr>
          <a:xfrm>
            <a:off x="6737022" y="163422"/>
            <a:ext cx="1782756" cy="1850564"/>
            <a:chOff x="2012475" y="393272"/>
            <a:chExt cx="4440240" cy="4609126"/>
          </a:xfrm>
        </p:grpSpPr>
        <p:sp>
          <p:nvSpPr>
            <p:cNvPr id="7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관련 이론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8749" y="1948282"/>
            <a:ext cx="8279147" cy="30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conditional statements)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조건문은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주어진 조건식의 결과에 따라 별도의 명령을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수행하도록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제어하는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명령문이며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중에서도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기본이 되는 명령문은 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문입니다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C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언어에서 사용하는 대표적인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조건문의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형태는 다음과 같습니다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if 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b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if / else 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b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200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if / else if / else  – ( </a:t>
            </a:r>
            <a:r>
              <a:rPr lang="ko-KR" altLang="en-US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코드에 사용 </a:t>
            </a:r>
            <a:r>
              <a:rPr lang="en-US" altLang="ko-KR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switch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5592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grpSp>
        <p:nvGrpSpPr>
          <p:cNvPr id="6" name="Google Shape;2529;p47"/>
          <p:cNvGrpSpPr/>
          <p:nvPr/>
        </p:nvGrpSpPr>
        <p:grpSpPr>
          <a:xfrm>
            <a:off x="6737022" y="163422"/>
            <a:ext cx="1782756" cy="1850564"/>
            <a:chOff x="2012475" y="393272"/>
            <a:chExt cx="4440240" cy="4609126"/>
          </a:xfrm>
        </p:grpSpPr>
        <p:sp>
          <p:nvSpPr>
            <p:cNvPr id="7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관련 이론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8749" y="1948282"/>
            <a:ext cx="8014309" cy="30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iteration statements)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반복문이란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내에서 똑같은 명령을 일정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횟수만큼 반복하여 수행하도록 제어하는 명령문입니다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프로그램이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처리하는 대부분의 코드는 반복적인 형태가 많으므로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많이 사용되는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 하나입니다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while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 / while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200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for </a:t>
            </a:r>
            <a:r>
              <a:rPr lang="ko-KR" altLang="en-US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en-US" altLang="ko-KR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 </a:t>
            </a:r>
            <a:r>
              <a:rPr lang="ko-KR" altLang="en-US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코드에 사용 </a:t>
            </a:r>
            <a:r>
              <a:rPr lang="en-US" altLang="ko-KR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u="sng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0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 개선 및 개발 과정 </a:t>
            </a:r>
            <a:endParaRPr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4" y="1869534"/>
            <a:ext cx="5743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모서리가 둥근 직사각형 1"/>
          <p:cNvSpPr/>
          <p:nvPr/>
        </p:nvSpPr>
        <p:spPr>
          <a:xfrm>
            <a:off x="6536041" y="1632402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000000"/>
                </a:solidFill>
              </a:rPr>
              <a:t>전역변수</a:t>
            </a:r>
            <a:r>
              <a:rPr lang="ko-KR" altLang="en-US" sz="1200" dirty="0" smtClean="0">
                <a:solidFill>
                  <a:srgbClr val="000000"/>
                </a:solidFill>
              </a:rPr>
              <a:t> 설정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6042" y="2375522"/>
            <a:ext cx="1975674" cy="493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000000"/>
                </a:solidFill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arr</a:t>
            </a:r>
            <a:r>
              <a:rPr lang="en-US" altLang="ko-KR" sz="1200" dirty="0" smtClean="0">
                <a:solidFill>
                  <a:srgbClr val="000000"/>
                </a:solidFill>
              </a:rPr>
              <a:t> [7</a:t>
            </a:r>
            <a:r>
              <a:rPr lang="en-US" altLang="ko-KR" sz="1200" dirty="0" smtClean="0">
                <a:solidFill>
                  <a:srgbClr val="000000"/>
                </a:solidFill>
              </a:rPr>
              <a:t>][</a:t>
            </a:r>
            <a:r>
              <a:rPr lang="en-US" altLang="ko-KR" sz="1200" dirty="0">
                <a:solidFill>
                  <a:srgbClr val="000000"/>
                </a:solidFill>
              </a:rPr>
              <a:t>9</a:t>
            </a:r>
            <a:r>
              <a:rPr lang="en-US" altLang="ko-KR" sz="1200" dirty="0" smtClean="0">
                <a:solidFill>
                  <a:srgbClr val="000000"/>
                </a:solidFill>
              </a:rPr>
              <a:t>]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36041" y="3147034"/>
            <a:ext cx="1963934" cy="47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000000"/>
                </a:solidFill>
              </a:rPr>
              <a:t>전역변수</a:t>
            </a:r>
            <a:r>
              <a:rPr lang="ko-KR" altLang="en-US" sz="1200" dirty="0" smtClean="0">
                <a:solidFill>
                  <a:srgbClr val="000000"/>
                </a:solidFill>
              </a:rPr>
              <a:t> 설정 끝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7393577" y="2106665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93577" y="2869468"/>
            <a:ext cx="296092" cy="268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343;p13"/>
          <p:cNvSpPr txBox="1">
            <a:spLocks/>
          </p:cNvSpPr>
          <p:nvPr/>
        </p:nvSpPr>
        <p:spPr>
          <a:xfrm>
            <a:off x="268877" y="1544699"/>
            <a:ext cx="5640900" cy="39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0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전역변수</a:t>
            </a:r>
            <a:r>
              <a:rPr lang="ko-KR" altLang="en-US" sz="2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선언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624</Words>
  <Application>Microsoft Office PowerPoint</Application>
  <PresentationFormat>화면 슬라이드 쇼(16:9)</PresentationFormat>
  <Paragraphs>173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나눔바른고딕</vt:lpstr>
      <vt:lpstr>경기천년제목 Medium</vt:lpstr>
      <vt:lpstr>Calibri</vt:lpstr>
      <vt:lpstr>나눔고딕</vt:lpstr>
      <vt:lpstr>Raleway Thin</vt:lpstr>
      <vt:lpstr>맑은 고딕</vt:lpstr>
      <vt:lpstr>Barlow</vt:lpstr>
      <vt:lpstr>Arial</vt:lpstr>
      <vt:lpstr>Barlow Light</vt:lpstr>
      <vt:lpstr>Gaoler template</vt:lpstr>
      <vt:lpstr>성적 석차 관리 프로그램 </vt:lpstr>
      <vt:lpstr>순 서</vt:lpstr>
      <vt:lpstr>제작 개요</vt:lpstr>
      <vt:lpstr>관련 이론</vt:lpstr>
      <vt:lpstr>관련 이론</vt:lpstr>
      <vt:lpstr>관련 이론</vt:lpstr>
      <vt:lpstr>관련 이론</vt:lpstr>
      <vt:lpstr>관련 이론</vt:lpstr>
      <vt:lpstr>오류 개선 및 개발 과정 </vt:lpstr>
      <vt:lpstr>오류 개선 및 개발 과정 </vt:lpstr>
      <vt:lpstr>오류 개선 및 개발 과정 </vt:lpstr>
      <vt:lpstr>오류 개선 및 개발 과정 </vt:lpstr>
      <vt:lpstr>오류 개선 및 개발 과정 </vt:lpstr>
      <vt:lpstr>오류 개선 및 개발 과정 </vt:lpstr>
      <vt:lpstr>오류 개선 및 개발 과정 </vt:lpstr>
      <vt:lpstr>오류 개선 및 개발 과정 </vt:lpstr>
      <vt:lpstr>오류 개선 및 개발 과정 </vt:lpstr>
      <vt:lpstr>실행결과 및 관리 </vt:lpstr>
      <vt:lpstr>실행결과 및 관리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성적 석차 관리 프로그램</dc:title>
  <dc:creator>KB</dc:creator>
  <cp:lastModifiedBy>KB</cp:lastModifiedBy>
  <cp:revision>52</cp:revision>
  <dcterms:modified xsi:type="dcterms:W3CDTF">2021-03-22T05:40:39Z</dcterms:modified>
</cp:coreProperties>
</file>