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7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5" r:id="rId4"/>
    <p:sldId id="303" r:id="rId5"/>
    <p:sldId id="304" r:id="rId6"/>
    <p:sldId id="305" r:id="rId7"/>
    <p:sldId id="320" r:id="rId8"/>
    <p:sldId id="306" r:id="rId9"/>
    <p:sldId id="284" r:id="rId10"/>
    <p:sldId id="287" r:id="rId11"/>
    <p:sldId id="307" r:id="rId12"/>
    <p:sldId id="308" r:id="rId13"/>
    <p:sldId id="309" r:id="rId14"/>
    <p:sldId id="310" r:id="rId15"/>
    <p:sldId id="311" r:id="rId16"/>
    <p:sldId id="285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260" r:id="rId27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30"/>
      <p:bold r:id="rId31"/>
    </p:embeddedFont>
    <p:embeddedFont>
      <p:font typeface="나눔고딕" panose="020D0604000000000000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 autoAdjust="0"/>
    <p:restoredTop sz="86364" autoAdjust="0"/>
  </p:normalViewPr>
  <p:slideViewPr>
    <p:cSldViewPr snapToGrid="0">
      <p:cViewPr varScale="1">
        <p:scale>
          <a:sx n="115" d="100"/>
          <a:sy n="115" d="100"/>
        </p:scale>
        <p:origin x="148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1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1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1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4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0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3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1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B40E-47E3-41D6-B6D9-2C932D07AAD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F57C-E7FD-489B-A14E-D7C21383D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92471C42-0385-44E0-B0C1-CB39649B9791}"/>
              </a:ext>
            </a:extLst>
          </p:cNvPr>
          <p:cNvSpPr txBox="1">
            <a:spLocks/>
          </p:cNvSpPr>
          <p:nvPr/>
        </p:nvSpPr>
        <p:spPr>
          <a:xfrm>
            <a:off x="231054" y="253649"/>
            <a:ext cx="7772400" cy="196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-2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2</a:t>
            </a:r>
            <a:r>
              <a:rPr kumimoji="0" lang="ko-KR" altLang="en-US" sz="5400" b="1" i="0" u="none" strike="noStrike" kern="1200" cap="none" spc="-2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차원 배열 활용</a:t>
            </a:r>
            <a:r>
              <a:rPr kumimoji="0" lang="en-US" altLang="ko-KR" sz="5400" b="1" i="0" u="none" strike="noStrike" kern="1200" cap="none" spc="-2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/>
            </a:r>
            <a:br>
              <a:rPr kumimoji="0" lang="en-US" altLang="ko-KR" sz="5400" b="1" i="0" u="none" strike="noStrike" kern="1200" cap="none" spc="-2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</a:br>
            <a:r>
              <a:rPr kumimoji="0" lang="ko-KR" altLang="en-US" sz="5400" b="1" i="0" u="none" strike="noStrike" kern="1200" cap="none" spc="-2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주차기록 관리 시스템</a:t>
            </a:r>
            <a:endParaRPr kumimoji="0" lang="ko-KR" altLang="en-US" sz="5400" b="1" i="0" u="none" strike="noStrike" kern="1200" cap="none" spc="-25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092CA84A-8B8C-47E3-831E-780C09279B37}"/>
              </a:ext>
            </a:extLst>
          </p:cNvPr>
          <p:cNvSpPr txBox="1">
            <a:spLocks/>
          </p:cNvSpPr>
          <p:nvPr/>
        </p:nvSpPr>
        <p:spPr>
          <a:xfrm>
            <a:off x="231053" y="3924984"/>
            <a:ext cx="2836237" cy="21054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2021.0322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Team A.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작성자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600" b="1" spc="-5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팀장</a:t>
            </a:r>
            <a:r>
              <a:rPr lang="en-US" altLang="ko-KR" sz="1600" b="1" spc="-5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: </a:t>
            </a:r>
            <a:r>
              <a:rPr lang="ko-KR" altLang="en-US" sz="1600" b="1" spc="-5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박정민</a:t>
            </a:r>
            <a:endParaRPr lang="en-US" altLang="ko-KR" sz="1600" b="1" spc="-5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팀원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조용현 이재혁 </a:t>
            </a:r>
            <a:r>
              <a:rPr kumimoji="0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이준헌</a:t>
            </a:r>
            <a:endParaRPr kumimoji="0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7D310B-B753-44D9-8AB0-8F86AAB0FD1A}"/>
              </a:ext>
            </a:extLst>
          </p:cNvPr>
          <p:cNvCxnSpPr/>
          <p:nvPr/>
        </p:nvCxnSpPr>
        <p:spPr>
          <a:xfrm>
            <a:off x="369000" y="1148686"/>
            <a:ext cx="8406000" cy="0"/>
          </a:xfrm>
          <a:prstGeom prst="line">
            <a:avLst/>
          </a:prstGeom>
          <a:noFill/>
          <a:ln w="12700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7325D6-8C7D-4C39-B84A-13BD5BB29FBC}"/>
              </a:ext>
            </a:extLst>
          </p:cNvPr>
          <p:cNvCxnSpPr/>
          <p:nvPr/>
        </p:nvCxnSpPr>
        <p:spPr>
          <a:xfrm>
            <a:off x="335142" y="3965274"/>
            <a:ext cx="1592585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6FE0D6-77E9-45A9-9A6C-C1C5E1869616}"/>
              </a:ext>
            </a:extLst>
          </p:cNvPr>
          <p:cNvCxnSpPr/>
          <p:nvPr/>
        </p:nvCxnSpPr>
        <p:spPr>
          <a:xfrm>
            <a:off x="335142" y="4379442"/>
            <a:ext cx="1592585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CE6BC5-53CE-4ED7-93A3-CDDFD2E5343D}"/>
              </a:ext>
            </a:extLst>
          </p:cNvPr>
          <p:cNvCxnSpPr/>
          <p:nvPr/>
        </p:nvCxnSpPr>
        <p:spPr>
          <a:xfrm>
            <a:off x="335142" y="4796230"/>
            <a:ext cx="1592585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4E3E7E-97E5-42C4-BCB3-614D254D1674}"/>
              </a:ext>
            </a:extLst>
          </p:cNvPr>
          <p:cNvCxnSpPr/>
          <p:nvPr/>
        </p:nvCxnSpPr>
        <p:spPr>
          <a:xfrm>
            <a:off x="369000" y="5177464"/>
            <a:ext cx="1592585" cy="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7744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</a:t>
            </a:r>
            <a:r>
              <a:rPr lang="en-US" altLang="ko-KR" sz="4000" b="1" spc="-150" dirty="0" err="1">
                <a:solidFill>
                  <a:srgbClr val="1D314E"/>
                </a:solidFill>
              </a:rPr>
              <a:t>input_carnum</a:t>
            </a:r>
            <a:r>
              <a:rPr lang="en-US" altLang="ko-KR" sz="4000" b="1" spc="-150" dirty="0">
                <a:solidFill>
                  <a:srgbClr val="1D314E"/>
                </a:solidFill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E547DF-DCE5-4133-B5F5-1FE5E49D3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79" y="1318021"/>
            <a:ext cx="3243966" cy="40711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AB4B36-87F1-4F82-8331-5EDC374B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9" y="1468821"/>
            <a:ext cx="4081813" cy="2000889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9" y="3745186"/>
            <a:ext cx="4842268" cy="1778792"/>
          </a:xfrm>
          <a:prstGeom prst="rect">
            <a:avLst/>
          </a:prstGeom>
        </p:spPr>
      </p:pic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193759" y="4474243"/>
            <a:ext cx="3902046" cy="852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686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</a:t>
            </a:r>
            <a:r>
              <a:rPr lang="en-US" altLang="ko-KR" sz="4000" b="1" spc="-150" dirty="0" err="1">
                <a:solidFill>
                  <a:srgbClr val="1D314E"/>
                </a:solidFill>
              </a:rPr>
              <a:t>input_startnum</a:t>
            </a:r>
            <a:r>
              <a:rPr lang="en-US" altLang="ko-KR" sz="4000" b="1" spc="-150" dirty="0">
                <a:solidFill>
                  <a:srgbClr val="1D314E"/>
                </a:solidFill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9FF60-3F3C-4321-BEB4-CF8BE8AE9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8" y="1699986"/>
            <a:ext cx="3643493" cy="45725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B2BF2C-0718-4E15-B00D-2FE9D54F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7" y="1603167"/>
            <a:ext cx="3917019" cy="2507197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7" y="4305419"/>
            <a:ext cx="4130698" cy="1707074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440514" y="4821382"/>
            <a:ext cx="3275275" cy="10557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903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(input_startnum2)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9E168A-C908-4214-823E-543F2E82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45" y="1692842"/>
            <a:ext cx="3796415" cy="4612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39072F-CB80-4C53-9F6B-8D13F95C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9" y="1485215"/>
            <a:ext cx="3848433" cy="2430991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9" y="4159289"/>
            <a:ext cx="4103982" cy="1778048"/>
          </a:xfrm>
          <a:prstGeom prst="rect">
            <a:avLst/>
          </a:prstGeom>
        </p:spPr>
      </p:pic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470335" y="4985359"/>
            <a:ext cx="2661172" cy="7014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1480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</a:t>
            </a:r>
            <a:r>
              <a:rPr lang="en-US" altLang="ko-KR" sz="4000" b="1" spc="-150" dirty="0" err="1">
                <a:solidFill>
                  <a:srgbClr val="1D314E"/>
                </a:solidFill>
              </a:rPr>
              <a:t>input_endnum</a:t>
            </a:r>
            <a:r>
              <a:rPr lang="en-US" altLang="ko-KR" sz="4000" b="1" spc="-150" dirty="0">
                <a:solidFill>
                  <a:srgbClr val="1D314E"/>
                </a:solidFill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F551A9-4ADB-4643-B38C-E611E85E1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99" y="1766170"/>
            <a:ext cx="5198301" cy="48840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954723-914C-4548-BD64-64B4C5BF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5" y="1655641"/>
            <a:ext cx="4173880" cy="2198729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4356831"/>
            <a:ext cx="3480687" cy="1790950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247649" y="5252306"/>
            <a:ext cx="2245030" cy="7852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5554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(input_endnum2)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BCC4D6-08A7-4BF7-95C2-7142F9273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36" y="1814969"/>
            <a:ext cx="4120278" cy="4490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8982DB-6303-4868-8457-55175A7E3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628546"/>
            <a:ext cx="3802710" cy="2248095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4245882"/>
            <a:ext cx="3715268" cy="1648055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247649" y="5313006"/>
            <a:ext cx="2445447" cy="301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8660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(menu)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7" name="그림 6" descr="Microsoft Visual Studio 디버그 콘솔">
            <a:extLst>
              <a:ext uri="{FF2B5EF4-FFF2-40B4-BE49-F238E27FC236}">
                <a16:creationId xmlns:a16="http://schemas.microsoft.com/office/drawing/2014/main" id="{E26873AA-304E-4E8C-A584-CD5C7C75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1" y="2486064"/>
            <a:ext cx="6320606" cy="3303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E0352F-1581-4EFB-ADA9-8378F026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66" y="1141383"/>
            <a:ext cx="1255462" cy="4648200"/>
          </a:xfrm>
          <a:prstGeom prst="rect">
            <a:avLst/>
          </a:prstGeom>
        </p:spPr>
      </p:pic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428626" y="3346420"/>
            <a:ext cx="3337418" cy="301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0858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(order)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10" name="그림 9" descr="Microsoft Visual Studio 디버그 콘솔">
            <a:extLst>
              <a:ext uri="{FF2B5EF4-FFF2-40B4-BE49-F238E27FC236}">
                <a16:creationId xmlns:a16="http://schemas.microsoft.com/office/drawing/2014/main" id="{2590251F-AB6E-4BEF-A146-F6D5DB400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3171504"/>
            <a:ext cx="6320606" cy="3303519"/>
          </a:xfrm>
          <a:prstGeom prst="rect">
            <a:avLst/>
          </a:prstGeom>
        </p:spPr>
      </p:pic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2E073236-B34B-4A65-93C9-584E40996AC7}"/>
              </a:ext>
            </a:extLst>
          </p:cNvPr>
          <p:cNvSpPr/>
          <p:nvPr/>
        </p:nvSpPr>
        <p:spPr>
          <a:xfrm>
            <a:off x="247649" y="4275662"/>
            <a:ext cx="354097" cy="547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2E04EF-AF8E-4795-A4F1-21C94DD35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55" y="1059083"/>
            <a:ext cx="2241328" cy="514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11A724-438C-466D-B7BC-44015C0B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7" y="1420963"/>
            <a:ext cx="249195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6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(output)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8" name="그림 7" descr="Microsoft Visual Studio 디버그 콘솔">
            <a:extLst>
              <a:ext uri="{FF2B5EF4-FFF2-40B4-BE49-F238E27FC236}">
                <a16:creationId xmlns:a16="http://schemas.microsoft.com/office/drawing/2014/main" id="{7FD90ED2-C45B-4B9B-A9DF-1F060BA13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5" y="3236724"/>
            <a:ext cx="6320606" cy="3303519"/>
          </a:xfrm>
          <a:prstGeom prst="rect">
            <a:avLst/>
          </a:prstGeom>
        </p:spPr>
      </p:pic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CCE34890-D941-49BD-8890-17C09124B49E}"/>
              </a:ext>
            </a:extLst>
          </p:cNvPr>
          <p:cNvSpPr/>
          <p:nvPr/>
        </p:nvSpPr>
        <p:spPr>
          <a:xfrm>
            <a:off x="2755375" y="4059860"/>
            <a:ext cx="1087420" cy="937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A210B3-F601-4F80-8E6A-962F96D16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54" y="1073323"/>
            <a:ext cx="1080214" cy="46045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05FBCE-DE50-4313-95EB-B4DEC2A31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5" y="1513276"/>
            <a:ext cx="1957639" cy="15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(output-in-min)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63C392-E63E-4A8A-BACC-318F7D9F6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95" y="1756426"/>
            <a:ext cx="3498788" cy="42369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6CEF56-978D-460B-9600-660152D0E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5" y="1756425"/>
            <a:ext cx="4061812" cy="14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kumimoji="0" lang="en-US" altLang="ko-KR" sz="8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(output-</a:t>
            </a:r>
            <a:r>
              <a:rPr lang="en-US" altLang="ko-KR" sz="4000" b="1" spc="-150" dirty="0" err="1">
                <a:solidFill>
                  <a:srgbClr val="1D314E"/>
                </a:solidFill>
              </a:rPr>
              <a:t>out_min</a:t>
            </a:r>
            <a:r>
              <a:rPr lang="en-US" altLang="ko-KR" sz="4000" b="1" spc="-150" dirty="0">
                <a:solidFill>
                  <a:srgbClr val="1D314E"/>
                </a:solidFill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3443BB-BF63-4731-9D3A-7562083E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34" y="1551923"/>
            <a:ext cx="3925469" cy="47536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F31747-0581-4E53-AC01-45B6BD0E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0" y="1724603"/>
            <a:ext cx="4077053" cy="14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>
            <a:extLst>
              <a:ext uri="{FF2B5EF4-FFF2-40B4-BE49-F238E27FC236}">
                <a16:creationId xmlns:a16="http://schemas.microsoft.com/office/drawing/2014/main" id="{A53441BB-DBA9-4B5C-9F95-A99EFD001EEE}"/>
              </a:ext>
            </a:extLst>
          </p:cNvPr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제작 개요</a:t>
            </a:r>
            <a:endParaRPr lang="en-US" altLang="ko-KR" sz="1600" b="1" spc="-50" dirty="0">
              <a:solidFill>
                <a:prstClr val="black">
                  <a:lumMod val="75000"/>
                  <a:lumOff val="2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프로그램 실행</a:t>
            </a:r>
            <a:endParaRPr lang="en-US" altLang="ko-KR" sz="1600" b="1" spc="-50" dirty="0">
              <a:solidFill>
                <a:prstClr val="black">
                  <a:lumMod val="75000"/>
                  <a:lumOff val="2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관련이론</a:t>
            </a:r>
            <a:endParaRPr lang="en-US" altLang="ko-KR" sz="1600" b="1" spc="-50" dirty="0">
              <a:solidFill>
                <a:prstClr val="black">
                  <a:lumMod val="75000"/>
                  <a:lumOff val="2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제작과정 및 오류개선</a:t>
            </a:r>
            <a:endParaRPr lang="en-US" altLang="ko-KR" sz="1600" b="1" spc="-50" dirty="0">
              <a:solidFill>
                <a:prstClr val="black">
                  <a:lumMod val="75000"/>
                  <a:lumOff val="2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  <a:endParaRPr lang="en-US" altLang="ko-KR" sz="1600" b="1" spc="-50" dirty="0">
              <a:solidFill>
                <a:prstClr val="black">
                  <a:lumMod val="75000"/>
                  <a:lumOff val="2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추가 개선 방안</a:t>
            </a:r>
            <a:endParaRPr lang="en-US" altLang="ko-KR" sz="1600" b="1" spc="-50" dirty="0">
              <a:solidFill>
                <a:prstClr val="black">
                  <a:lumMod val="75000"/>
                  <a:lumOff val="25000"/>
                </a:prst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F665A92-00D5-46DA-A0A2-6C399CC47916}"/>
              </a:ext>
            </a:extLst>
          </p:cNvPr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3ECFD3-9EFC-4E54-86ED-4CB6A91882F1}"/>
              </a:ext>
            </a:extLst>
          </p:cNvPr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A29280-930C-40E7-97A3-E32D1B347D4D}"/>
              </a:ext>
            </a:extLst>
          </p:cNvPr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DB3DC0-74FC-46E9-BBA6-5E180997E0F4}"/>
              </a:ext>
            </a:extLst>
          </p:cNvPr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69A2D8-538F-4F60-AAB5-301E35AA93DC}"/>
              </a:ext>
            </a:extLst>
          </p:cNvPr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0A938A8-EF1F-4A12-B65B-81C8C8AC16D9}"/>
              </a:ext>
            </a:extLst>
          </p:cNvPr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32" name="제목 11">
            <a:extLst>
              <a:ext uri="{FF2B5EF4-FFF2-40B4-BE49-F238E27FC236}">
                <a16:creationId xmlns:a16="http://schemas.microsoft.com/office/drawing/2014/main" id="{3CFA9524-E1A8-4B96-9766-E3A41A856B2E}"/>
              </a:ext>
            </a:extLst>
          </p:cNvPr>
          <p:cNvSpPr txBox="1">
            <a:spLocks/>
          </p:cNvSpPr>
          <p:nvPr/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목차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56A5E6A-8273-49C8-AAAF-9B5E90906754}"/>
              </a:ext>
            </a:extLst>
          </p:cNvPr>
          <p:cNvCxnSpPr/>
          <p:nvPr/>
        </p:nvCxnSpPr>
        <p:spPr>
          <a:xfrm flipV="1">
            <a:off x="361472" y="4407099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A01FF0-CBC5-49C2-BB20-8182A2A6FC97}"/>
              </a:ext>
            </a:extLst>
          </p:cNvPr>
          <p:cNvCxnSpPr/>
          <p:nvPr/>
        </p:nvCxnSpPr>
        <p:spPr>
          <a:xfrm flipV="1">
            <a:off x="361472" y="4834630"/>
            <a:ext cx="2481132" cy="20"/>
          </a:xfrm>
          <a:prstGeom prst="line">
            <a:avLst/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48941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/25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(output-</a:t>
            </a:r>
            <a:r>
              <a:rPr lang="en-US" altLang="ko-KR" sz="4000" b="1" spc="-150" dirty="0" err="1">
                <a:solidFill>
                  <a:srgbClr val="1D314E"/>
                </a:solidFill>
              </a:rPr>
              <a:t>total_min</a:t>
            </a:r>
            <a:r>
              <a:rPr lang="en-US" altLang="ko-KR" sz="4000" b="1" spc="-150" dirty="0">
                <a:solidFill>
                  <a:srgbClr val="1D314E"/>
                </a:solidFill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287E5-ADDF-4156-AAF6-B9348EBF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3" y="1655746"/>
            <a:ext cx="4057352" cy="49133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1A492-8541-47C3-8E91-D6D310BE3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5" y="1817221"/>
            <a:ext cx="3986328" cy="14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25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(output-price)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E55152-6996-4369-ACE9-118ECF0C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43" y="1408112"/>
            <a:ext cx="4037060" cy="48887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EBC2A0-850A-48A1-8D39-9FDD2959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7" y="1867537"/>
            <a:ext cx="4068195" cy="14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25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(total)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66A69A-C002-457E-A392-05151362D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42" y="1101508"/>
            <a:ext cx="4502995" cy="4471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96713D-F0FC-47B3-9433-AB378A628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1840833"/>
            <a:ext cx="3299746" cy="32997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059978" y="2435104"/>
            <a:ext cx="507076" cy="424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/>
          <p:nvPr/>
        </p:nvCxnSpPr>
        <p:spPr>
          <a:xfrm rot="10800000">
            <a:off x="6313518" y="3243177"/>
            <a:ext cx="1342505" cy="1129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80960" y="4339244"/>
            <a:ext cx="58189" cy="872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25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(error)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3F0C7D-5475-4C19-98AA-BB81AFA79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62" y="1162051"/>
            <a:ext cx="4002041" cy="514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F6F5A8-30FD-4071-82D4-FC5DF572B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9" y="1556287"/>
            <a:ext cx="6203218" cy="1287892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9" y="3453781"/>
            <a:ext cx="4538899" cy="1924319"/>
          </a:xfrm>
          <a:prstGeom prst="rect">
            <a:avLst/>
          </a:prstGeom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BC029B9-8760-4F4B-B7EB-C832A04226B7}"/>
              </a:ext>
            </a:extLst>
          </p:cNvPr>
          <p:cNvSpPr/>
          <p:nvPr/>
        </p:nvSpPr>
        <p:spPr>
          <a:xfrm>
            <a:off x="36755" y="4962278"/>
            <a:ext cx="3119804" cy="4158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7239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8BED5C-8F6F-4101-B3C2-FDE0B7A7E99C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noFill/>
          <a:ln w="3175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2183A-D5F7-41C5-AF0F-34486D95E763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25</a:t>
            </a:r>
          </a:p>
        </p:txBody>
      </p:sp>
      <p:sp>
        <p:nvSpPr>
          <p:cNvPr id="14" name="제목 22">
            <a:extLst>
              <a:ext uri="{FF2B5EF4-FFF2-40B4-BE49-F238E27FC236}">
                <a16:creationId xmlns:a16="http://schemas.microsoft.com/office/drawing/2014/main" id="{0CC3636C-075C-4759-8B83-B8236A22E525}"/>
              </a:ext>
            </a:extLst>
          </p:cNvPr>
          <p:cNvSpPr txBox="1">
            <a:spLocks/>
          </p:cNvSpPr>
          <p:nvPr/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6. 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추가 개선 방안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F9D394-B701-4E62-A81C-ADDCC6137AE7}"/>
              </a:ext>
            </a:extLst>
          </p:cNvPr>
          <p:cNvSpPr txBox="1">
            <a:spLocks/>
          </p:cNvSpPr>
          <p:nvPr/>
        </p:nvSpPr>
        <p:spPr>
          <a:xfrm>
            <a:off x="553836" y="1551008"/>
            <a:ext cx="8015170" cy="493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다차원 배열에서 문자열 입력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오류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(ex. 12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입차 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출차는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오류 인식 가능                                                                     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입차 후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출차는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오류 인식 불가능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정산 기능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날짜까지 적용하여 정산 기능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 별 변동 요금제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12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3564E8-D99E-4875-B86A-AA79A69D57FC}"/>
              </a:ext>
            </a:extLst>
          </p:cNvPr>
          <p:cNvSpPr txBox="1">
            <a:spLocks/>
          </p:cNvSpPr>
          <p:nvPr/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-2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감사합니다</a:t>
            </a:r>
            <a:endParaRPr kumimoji="0" lang="ko-KR" altLang="en-US" sz="4000" b="1" i="0" u="none" strike="noStrike" kern="1200" cap="none" spc="-25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3ECA1F-312F-4894-84E2-925CB33205E9}"/>
              </a:ext>
            </a:extLst>
          </p:cNvPr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noFill/>
          <a:ln w="12700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92625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40B9B9-AE4E-4130-81EC-80CB87AFBDF5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noFill/>
          <a:ln w="3175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A04FA19-89B8-4E4D-885A-02172072E40C}"/>
              </a:ext>
            </a:extLst>
          </p:cNvPr>
          <p:cNvSpPr/>
          <p:nvPr/>
        </p:nvSpPr>
        <p:spPr>
          <a:xfrm>
            <a:off x="3473909" y="2411873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포스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B5B7CB4-B9BC-4784-A1CE-4B15070E714D}"/>
              </a:ext>
            </a:extLst>
          </p:cNvPr>
          <p:cNvSpPr/>
          <p:nvPr/>
        </p:nvSpPr>
        <p:spPr>
          <a:xfrm>
            <a:off x="889408" y="2411873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성적관리</a:t>
            </a:r>
            <a:endParaRPr kumimoji="0" lang="en-US" altLang="ko-KR" sz="1800" b="1" i="0" u="none" strike="noStrike" kern="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프로그램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48933B2-6FB9-4818-9389-ECD6F6525E19}"/>
              </a:ext>
            </a:extLst>
          </p:cNvPr>
          <p:cNvSpPr/>
          <p:nvPr/>
        </p:nvSpPr>
        <p:spPr>
          <a:xfrm>
            <a:off x="6220339" y="2411873"/>
            <a:ext cx="2034253" cy="2034253"/>
          </a:xfrm>
          <a:prstGeom prst="ellipse">
            <a:avLst/>
          </a:prstGeom>
          <a:gradFill rotWithShape="1">
            <a:gsLst>
              <a:gs pos="0">
                <a:srgbClr val="39639D">
                  <a:shade val="51000"/>
                  <a:satMod val="130000"/>
                </a:srgbClr>
              </a:gs>
              <a:gs pos="80000">
                <a:srgbClr val="39639D">
                  <a:shade val="93000"/>
                  <a:satMod val="130000"/>
                </a:srgbClr>
              </a:gs>
              <a:gs pos="100000">
                <a:srgbClr val="39639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9639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주차 관리</a:t>
            </a:r>
            <a:endParaRPr kumimoji="0" lang="en-US" altLang="ko-KR" sz="1800" b="1" i="0" u="none" strike="noStrike" kern="0" cap="none" spc="-1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프로그램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FC6BC7-328A-40F6-BF39-A6D1CAA6E18D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제목 22">
            <a:extLst>
              <a:ext uri="{FF2B5EF4-FFF2-40B4-BE49-F238E27FC236}">
                <a16:creationId xmlns:a16="http://schemas.microsoft.com/office/drawing/2014/main" id="{8B76A8CF-D136-4F86-A1F7-841516BDD607}"/>
              </a:ext>
            </a:extLst>
          </p:cNvPr>
          <p:cNvSpPr txBox="1">
            <a:spLocks/>
          </p:cNvSpPr>
          <p:nvPr/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1. </a:t>
            </a:r>
            <a:r>
              <a:rPr kumimoji="0" lang="ko-KR" altLang="en-US" sz="4000" b="1" i="0" u="none" strike="noStrike" kern="1200" cap="none" spc="-15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제작 개요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D33FF5-B4DB-4F9E-A230-4C63DEAF0757}"/>
              </a:ext>
            </a:extLst>
          </p:cNvPr>
          <p:cNvSpPr/>
          <p:nvPr/>
        </p:nvSpPr>
        <p:spPr>
          <a:xfrm>
            <a:off x="5939961" y="2164429"/>
            <a:ext cx="2595007" cy="25291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6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8BED5C-8F6F-4101-B3C2-FDE0B7A7E99C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noFill/>
          <a:ln w="3175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2183A-D5F7-41C5-AF0F-34486D95E763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22">
            <a:extLst>
              <a:ext uri="{FF2B5EF4-FFF2-40B4-BE49-F238E27FC236}">
                <a16:creationId xmlns:a16="http://schemas.microsoft.com/office/drawing/2014/main" id="{0CC3636C-075C-4759-8B83-B8236A22E525}"/>
              </a:ext>
            </a:extLst>
          </p:cNvPr>
          <p:cNvSpPr txBox="1">
            <a:spLocks/>
          </p:cNvSpPr>
          <p:nvPr/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2. </a:t>
            </a:r>
            <a:r>
              <a:rPr kumimoji="0" lang="ko-KR" altLang="en-US" sz="4000" b="1" i="0" u="none" strike="noStrike" kern="1200" cap="none" spc="-15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프로그램 실행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pic>
        <p:nvPicPr>
          <p:cNvPr id="18" name="그림 17" descr="Microsoft Visual Studio 디버그 콘솔">
            <a:extLst>
              <a:ext uri="{FF2B5EF4-FFF2-40B4-BE49-F238E27FC236}">
                <a16:creationId xmlns:a16="http://schemas.microsoft.com/office/drawing/2014/main" id="{3FEA8E43-1063-4B18-B955-A2978CCD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0" y="1724298"/>
            <a:ext cx="7508051" cy="39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BCF1C9-2827-4506-8C80-0D8CABB1A4BA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noFill/>
          <a:ln w="3175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E90B9A5D-F809-4E65-A606-24E1A2C9E51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3. 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관련이론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98217-3491-48E0-BB35-2F749166955C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F0DD-24AE-4B60-A2BD-71695CB8338E}"/>
              </a:ext>
            </a:extLst>
          </p:cNvPr>
          <p:cNvSpPr txBox="1"/>
          <p:nvPr/>
        </p:nvSpPr>
        <p:spPr>
          <a:xfrm>
            <a:off x="256544" y="1419013"/>
            <a:ext cx="8522653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함수화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 안에 모든 것을 포함 가능하</a:t>
            </a:r>
            <a:r>
              <a:rPr lang="ko-KR" altLang="en-US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지만</a:t>
            </a: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복잡해 질 수 있기에</a:t>
            </a:r>
            <a:r>
              <a:rPr lang="en-US" altLang="ko-KR" sz="24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메인 함수에 호출하는 것이 적합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다차원 </a:t>
            </a:r>
            <a:r>
              <a:rPr lang="ko-KR" altLang="en-US" sz="2400" b="1" kern="0" spc="0" dirty="0" smtClean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2400" b="1" kern="0" spc="0" dirty="0" smtClean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2400" b="1" kern="0" spc="0" dirty="0" smtClean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2400" b="1" kern="0" spc="0" dirty="0" smtClean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차원의 줄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직선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과는 달리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차원은 평면형태를 가짐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IF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입력 값을 새로 받을지 다음으로 넘어갈지 결정하는 역할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39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BCF1C9-2827-4506-8C80-0D8CABB1A4BA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noFill/>
          <a:ln w="3175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E90B9A5D-F809-4E65-A606-24E1A2C9E51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3. </a:t>
            </a:r>
            <a:r>
              <a:rPr kumimoji="0" lang="ko-KR" altLang="en-US" sz="4000" b="1" i="0" u="none" strike="noStrike" kern="1200" cap="none" spc="-150" normalizeH="0" baseline="0" noProof="0">
                <a:ln>
                  <a:noFill/>
                </a:ln>
                <a:solidFill>
                  <a:srgbClr val="39639D">
                    <a:lumMod val="50000"/>
                  </a:srgb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관련이론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rgbClr val="39639D">
                  <a:lumMod val="50000"/>
                </a:srgb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98217-3491-48E0-BB35-2F749166955C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376A-1BCE-4C3B-85BD-05D751D6B156}" type="slidenum">
              <a:rPr kumimoji="0" lang="en-US" altLang="ko-KR" sz="800" b="0" i="0" u="none" strike="noStrike" kern="1200" cap="none" spc="-3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/ </a:t>
            </a:r>
            <a:r>
              <a:rPr lang="en-US" altLang="ko-KR" sz="800" spc="-3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F0DD-24AE-4B60-A2BD-71695CB8338E}"/>
              </a:ext>
            </a:extLst>
          </p:cNvPr>
          <p:cNvSpPr txBox="1"/>
          <p:nvPr/>
        </p:nvSpPr>
        <p:spPr>
          <a:xfrm>
            <a:off x="364803" y="1433318"/>
            <a:ext cx="8406000" cy="474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4. while(1) - break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함수로 무한루프를 만들었을 때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종료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5. for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특정한 부분의 코드가 반복적으로 수행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en-US" altLang="ko-KR" sz="2400" b="1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scanf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입력 값 받는 역할</a:t>
            </a: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입력 값 출력</a:t>
            </a:r>
          </a:p>
        </p:txBody>
      </p:sp>
    </p:spTree>
    <p:extLst>
      <p:ext uri="{BB962C8B-B14F-4D97-AF65-F5344CB8AC3E}">
        <p14:creationId xmlns:p14="http://schemas.microsoft.com/office/powerpoint/2010/main" val="2778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86FEC6-2C7E-4006-9C24-80A68068A40C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noFill/>
          <a:ln w="3175" cap="flat" cmpd="sng" algn="ctr">
            <a:solidFill>
              <a:srgbClr val="39639D">
                <a:lumMod val="50000"/>
              </a:srgbClr>
            </a:solidFill>
            <a:prstDash val="soli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F7F67C-9A67-4DED-915B-3B0055DC9F90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lang="en-US" altLang="ko-KR" sz="800" spc="-30" dirty="0">
              <a:solidFill>
                <a:prstClr val="black">
                  <a:lumMod val="95000"/>
                  <a:lumOff val="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22">
            <a:extLst>
              <a:ext uri="{FF2B5EF4-FFF2-40B4-BE49-F238E27FC236}">
                <a16:creationId xmlns:a16="http://schemas.microsoft.com/office/drawing/2014/main" id="{F9CF9E60-2335-4F3A-9D6E-3578906E3CC4}"/>
              </a:ext>
            </a:extLst>
          </p:cNvPr>
          <p:cNvSpPr txBox="1">
            <a:spLocks/>
          </p:cNvSpPr>
          <p:nvPr/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4. </a:t>
            </a:r>
            <a:r>
              <a:rPr kumimoji="0" lang="ko-KR" altLang="en-US" sz="4000" b="1" i="0" u="none" strike="noStrike" kern="1200" cap="none" spc="-150" normalizeH="0" baseline="0" noProof="0">
                <a:ln>
                  <a:noFill/>
                </a:ln>
                <a:solidFill>
                  <a:srgbClr val="1D314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제작 과정 및 오류개선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srgbClr val="1D314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4BCFDA7-87DA-4B15-A9D1-B5091E80A31B}"/>
              </a:ext>
            </a:extLst>
          </p:cNvPr>
          <p:cNvCxnSpPr>
            <a:cxnSpLocks/>
          </p:cNvCxnSpPr>
          <p:nvPr/>
        </p:nvCxnSpPr>
        <p:spPr>
          <a:xfrm>
            <a:off x="0" y="2405268"/>
            <a:ext cx="9144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0AFE2C8-EEBF-41E0-B077-567C71E4BF95}"/>
              </a:ext>
            </a:extLst>
          </p:cNvPr>
          <p:cNvSpPr/>
          <p:nvPr/>
        </p:nvSpPr>
        <p:spPr>
          <a:xfrm>
            <a:off x="505444" y="1454481"/>
            <a:ext cx="1870288" cy="18702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65B16-ADB3-4856-9CF3-08FC00086162}"/>
              </a:ext>
            </a:extLst>
          </p:cNvPr>
          <p:cNvSpPr txBox="1"/>
          <p:nvPr/>
        </p:nvSpPr>
        <p:spPr>
          <a:xfrm>
            <a:off x="595993" y="1454481"/>
            <a:ext cx="1636502" cy="18702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Step1. </a:t>
            </a: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최소한의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기능으로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구동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045F85-32B7-4989-92AC-D5D59F2667E6}"/>
              </a:ext>
            </a:extLst>
          </p:cNvPr>
          <p:cNvSpPr/>
          <p:nvPr/>
        </p:nvSpPr>
        <p:spPr>
          <a:xfrm>
            <a:off x="3323913" y="1473814"/>
            <a:ext cx="1870288" cy="18702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2F116-8B5D-4B6C-9A70-597A41606E32}"/>
              </a:ext>
            </a:extLst>
          </p:cNvPr>
          <p:cNvSpPr txBox="1"/>
          <p:nvPr/>
        </p:nvSpPr>
        <p:spPr>
          <a:xfrm>
            <a:off x="3407482" y="1473814"/>
            <a:ext cx="1636502" cy="18702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Step2.</a:t>
            </a: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기능 추가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결정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54B8635-97AC-49B8-824F-CFCA1A85125E}"/>
              </a:ext>
            </a:extLst>
          </p:cNvPr>
          <p:cNvSpPr/>
          <p:nvPr/>
        </p:nvSpPr>
        <p:spPr>
          <a:xfrm>
            <a:off x="6140889" y="1450156"/>
            <a:ext cx="1870288" cy="18702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69E60-0274-49D2-A2FF-3C21CE8D7791}"/>
              </a:ext>
            </a:extLst>
          </p:cNvPr>
          <p:cNvSpPr txBox="1"/>
          <p:nvPr/>
        </p:nvSpPr>
        <p:spPr>
          <a:xfrm>
            <a:off x="6234397" y="1464116"/>
            <a:ext cx="1636502" cy="18702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Step3.</a:t>
            </a: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시간계산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기능구현을 위한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</a:t>
            </a: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분 분리 작업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endParaRPr lang="ko-KR" altLang="en-US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6EB0F9-5B3C-4E33-83F1-74384709E691}"/>
              </a:ext>
            </a:extLst>
          </p:cNvPr>
          <p:cNvCxnSpPr>
            <a:cxnSpLocks/>
          </p:cNvCxnSpPr>
          <p:nvPr/>
        </p:nvCxnSpPr>
        <p:spPr>
          <a:xfrm>
            <a:off x="0" y="4972593"/>
            <a:ext cx="9144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AE7E027-0A6D-4231-9713-881B49CE84E5}"/>
              </a:ext>
            </a:extLst>
          </p:cNvPr>
          <p:cNvSpPr/>
          <p:nvPr/>
        </p:nvSpPr>
        <p:spPr>
          <a:xfrm>
            <a:off x="424466" y="4023489"/>
            <a:ext cx="1870288" cy="18702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5B833-DD87-47A2-BEFF-72A92131A721}"/>
              </a:ext>
            </a:extLst>
          </p:cNvPr>
          <p:cNvSpPr txBox="1"/>
          <p:nvPr/>
        </p:nvSpPr>
        <p:spPr>
          <a:xfrm>
            <a:off x="515015" y="4023489"/>
            <a:ext cx="1636502" cy="18702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Step4.</a:t>
            </a: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요금계산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기능구현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EEAF9D1-C3BB-4470-AD6E-F2DF072ADBB0}"/>
              </a:ext>
            </a:extLst>
          </p:cNvPr>
          <p:cNvSpPr/>
          <p:nvPr/>
        </p:nvSpPr>
        <p:spPr>
          <a:xfrm>
            <a:off x="3389866" y="4037449"/>
            <a:ext cx="1870288" cy="18702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07852B-AC29-44A6-8F5D-4B455FA7E42D}"/>
              </a:ext>
            </a:extLst>
          </p:cNvPr>
          <p:cNvSpPr txBox="1"/>
          <p:nvPr/>
        </p:nvSpPr>
        <p:spPr>
          <a:xfrm>
            <a:off x="3473435" y="4037449"/>
            <a:ext cx="1636502" cy="18702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Step5.</a:t>
            </a: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입력 값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범위 제한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B5EFDA4-68AF-4D53-B607-C6CBAEC6D49C}"/>
              </a:ext>
            </a:extLst>
          </p:cNvPr>
          <p:cNvSpPr/>
          <p:nvPr/>
        </p:nvSpPr>
        <p:spPr>
          <a:xfrm>
            <a:off x="6142383" y="4037449"/>
            <a:ext cx="1901330" cy="185645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C08FF5-D52A-485C-AEBA-A37B497F232B}"/>
              </a:ext>
            </a:extLst>
          </p:cNvPr>
          <p:cNvSpPr txBox="1"/>
          <p:nvPr/>
        </p:nvSpPr>
        <p:spPr>
          <a:xfrm>
            <a:off x="6239771" y="4051409"/>
            <a:ext cx="1663664" cy="18564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2100"/>
              </a:lnSpc>
            </a:pPr>
            <a:r>
              <a:rPr lang="en-US" altLang="ko-KR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Step6.</a:t>
            </a: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요금계산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총 정산 </a:t>
            </a:r>
            <a:endParaRPr lang="en-US" altLang="ko-KR" sz="1400" b="1" dirty="0">
              <a:ln w="0"/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100"/>
              </a:lnSpc>
            </a:pPr>
            <a:r>
              <a:rPr lang="ko-KR" altLang="en-US" sz="1400" b="1" dirty="0">
                <a:ln w="0"/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기능 추가</a:t>
            </a:r>
          </a:p>
        </p:txBody>
      </p:sp>
    </p:spTree>
    <p:extLst>
      <p:ext uri="{BB962C8B-B14F-4D97-AF65-F5344CB8AC3E}">
        <p14:creationId xmlns:p14="http://schemas.microsoft.com/office/powerpoint/2010/main" val="150667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(main)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F8517-CF53-47BA-B54C-FECB56E3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551727"/>
            <a:ext cx="4776624" cy="49719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CC29E3-ABC5-407F-A1A7-335F4B12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1" y="584586"/>
            <a:ext cx="3326323" cy="5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/25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4000" b="1" spc="-150" dirty="0">
                <a:solidFill>
                  <a:srgbClr val="1D314E"/>
                </a:solidFill>
              </a:rPr>
              <a:t>알고리즘</a:t>
            </a:r>
            <a:r>
              <a:rPr lang="en-US" altLang="ko-KR" sz="4000" b="1" spc="-150" dirty="0">
                <a:solidFill>
                  <a:srgbClr val="1D314E"/>
                </a:solidFill>
              </a:rPr>
              <a:t>(input)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7F6BF-9BB1-4246-8F73-0CC86828A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1744141"/>
            <a:ext cx="3129959" cy="1960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B5C07F-8828-494E-BC5E-E374CF3B3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56" y="857250"/>
            <a:ext cx="3334751" cy="5143500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4037327"/>
            <a:ext cx="4763802" cy="17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386</Words>
  <Application>Microsoft Office PowerPoint</Application>
  <PresentationFormat>화면 슬라이드 쇼(4:3)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나눔고딕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알고리즘(main)</vt:lpstr>
      <vt:lpstr>5. 알고리즘(input)</vt:lpstr>
      <vt:lpstr>5. 알고리즘(input_carnum)</vt:lpstr>
      <vt:lpstr>5. 알고리즘(input_startnum)</vt:lpstr>
      <vt:lpstr>5. 알고리즘(input_startnum2)</vt:lpstr>
      <vt:lpstr>5. 알고리즘(input_endnum)</vt:lpstr>
      <vt:lpstr>5. 알고리즘(input_endnum2)</vt:lpstr>
      <vt:lpstr>5. 알고리즘(menu)</vt:lpstr>
      <vt:lpstr>5. 알고리즘(order)</vt:lpstr>
      <vt:lpstr>5. 알고리즘(output)</vt:lpstr>
      <vt:lpstr>5. 알고리즘(output-in-min)</vt:lpstr>
      <vt:lpstr>5. 알고리즘(output-out_min)</vt:lpstr>
      <vt:lpstr>5. 알고리즘(output-total_min)</vt:lpstr>
      <vt:lpstr>5. 알고리즘(output-price)</vt:lpstr>
      <vt:lpstr>5. 알고리즘(total)</vt:lpstr>
      <vt:lpstr>5. 알고리즘(error)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KB</cp:lastModifiedBy>
  <cp:revision>36</cp:revision>
  <cp:lastPrinted>2011-08-28T13:13:29Z</cp:lastPrinted>
  <dcterms:created xsi:type="dcterms:W3CDTF">2011-08-24T01:05:33Z</dcterms:created>
  <dcterms:modified xsi:type="dcterms:W3CDTF">2021-03-22T04:51:29Z</dcterms:modified>
</cp:coreProperties>
</file>