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4"/>
  </p:notesMasterIdLst>
  <p:sldIdLst>
    <p:sldId id="287" r:id="rId2"/>
    <p:sldId id="283" r:id="rId3"/>
    <p:sldId id="298" r:id="rId4"/>
    <p:sldId id="314" r:id="rId5"/>
    <p:sldId id="299" r:id="rId6"/>
    <p:sldId id="318" r:id="rId7"/>
    <p:sldId id="300" r:id="rId8"/>
    <p:sldId id="304" r:id="rId9"/>
    <p:sldId id="312" r:id="rId10"/>
    <p:sldId id="313" r:id="rId11"/>
    <p:sldId id="316" r:id="rId12"/>
    <p:sldId id="277" r:id="rId1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5"/>
    </p:embeddedFont>
    <p:embeddedFont>
      <p:font typeface="나눔고딕 Extra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32"/>
    <a:srgbClr val="FF6600"/>
    <a:srgbClr val="646B72"/>
    <a:srgbClr val="5B6269"/>
    <a:srgbClr val="FF873C"/>
    <a:srgbClr val="FF863B"/>
    <a:srgbClr val="FF963C"/>
    <a:srgbClr val="FD7C35"/>
    <a:srgbClr val="FF9933"/>
    <a:srgbClr val="FF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8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020" y="10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프로젝트 순차표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시작날짜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FF-4B53-A5F6-5230D49DEDA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FF-4B53-A5F6-5230D49DEDA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FF-4B53-A5F6-5230D49DEDA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CFF-4B53-A5F6-5230D49DEDA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CFF-4B53-A5F6-5230D49DEDA2}"/>
              </c:ext>
            </c:extLst>
          </c:dPt>
          <c:cat>
            <c:strRef>
              <c:f>Sheet1!$E$7:$E$12</c:f>
              <c:strCache>
                <c:ptCount val="6"/>
                <c:pt idx="0">
                  <c:v>프로젝트구상</c:v>
                </c:pt>
                <c:pt idx="1">
                  <c:v>코드 작성</c:v>
                </c:pt>
                <c:pt idx="2">
                  <c:v>알고리즘 작성</c:v>
                </c:pt>
                <c:pt idx="3">
                  <c:v>ppt 작성</c:v>
                </c:pt>
                <c:pt idx="4">
                  <c:v>오류수정</c:v>
                </c:pt>
                <c:pt idx="5">
                  <c:v>발표준비</c:v>
                </c:pt>
              </c:strCache>
            </c:strRef>
          </c:cat>
          <c:val>
            <c:numRef>
              <c:f>Sheet1!$F$7:$F$12</c:f>
              <c:numCache>
                <c:formatCode>m/d/yyyy</c:formatCode>
                <c:ptCount val="6"/>
                <c:pt idx="0">
                  <c:v>44272</c:v>
                </c:pt>
                <c:pt idx="1">
                  <c:v>44273</c:v>
                </c:pt>
                <c:pt idx="2">
                  <c:v>44273</c:v>
                </c:pt>
                <c:pt idx="3">
                  <c:v>44273</c:v>
                </c:pt>
                <c:pt idx="4">
                  <c:v>44274</c:v>
                </c:pt>
                <c:pt idx="5">
                  <c:v>44274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FF-4B53-A5F6-5230D49DEDA2}"/>
            </c:ext>
          </c:extLst>
        </c:ser>
        <c:ser>
          <c:idx val="1"/>
          <c:order val="1"/>
          <c:tx>
            <c:strRef>
              <c:f>Sheet1!$G$6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Sheet1!$E$7:$E$12</c:f>
              <c:strCache>
                <c:ptCount val="6"/>
                <c:pt idx="0">
                  <c:v>프로젝트구상</c:v>
                </c:pt>
                <c:pt idx="1">
                  <c:v>코드 작성</c:v>
                </c:pt>
                <c:pt idx="2">
                  <c:v>알고리즘 작성</c:v>
                </c:pt>
                <c:pt idx="3">
                  <c:v>ppt 작성</c:v>
                </c:pt>
                <c:pt idx="4">
                  <c:v>오류수정</c:v>
                </c:pt>
                <c:pt idx="5">
                  <c:v>발표준비</c:v>
                </c:pt>
              </c:strCache>
            </c:strRef>
          </c:cat>
          <c:val>
            <c:numRef>
              <c:f>Sheet1!$G$7:$G$12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CFF-4B53-A5F6-5230D49DEDA2}"/>
            </c:ext>
          </c:extLst>
        </c:ser>
        <c:ser>
          <c:idx val="2"/>
          <c:order val="2"/>
          <c:tx>
            <c:strRef>
              <c:f>Sheet1!$H$6</c:f>
              <c:strCache>
                <c:ptCount val="1"/>
                <c:pt idx="0">
                  <c:v>종료날짜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Sheet1!$E$7:$E$12</c:f>
              <c:strCache>
                <c:ptCount val="6"/>
                <c:pt idx="0">
                  <c:v>프로젝트구상</c:v>
                </c:pt>
                <c:pt idx="1">
                  <c:v>코드 작성</c:v>
                </c:pt>
                <c:pt idx="2">
                  <c:v>알고리즘 작성</c:v>
                </c:pt>
                <c:pt idx="3">
                  <c:v>ppt 작성</c:v>
                </c:pt>
                <c:pt idx="4">
                  <c:v>오류수정</c:v>
                </c:pt>
                <c:pt idx="5">
                  <c:v>발표준비</c:v>
                </c:pt>
              </c:strCache>
            </c:strRef>
          </c:cat>
          <c:val>
            <c:numRef>
              <c:f>Sheet1!$H$7:$H$12</c:f>
              <c:numCache>
                <c:formatCode>m/d/yyyy</c:formatCode>
                <c:ptCount val="6"/>
                <c:pt idx="0">
                  <c:v>44273</c:v>
                </c:pt>
                <c:pt idx="1">
                  <c:v>44274</c:v>
                </c:pt>
                <c:pt idx="2">
                  <c:v>44274</c:v>
                </c:pt>
                <c:pt idx="3">
                  <c:v>44274</c:v>
                </c:pt>
                <c:pt idx="4">
                  <c:v>44276</c:v>
                </c:pt>
                <c:pt idx="5">
                  <c:v>44276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FF-4B53-A5F6-5230D49DE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2079640"/>
        <c:axId val="472078856"/>
      </c:barChart>
      <c:catAx>
        <c:axId val="472079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2078856"/>
        <c:crosses val="autoZero"/>
        <c:auto val="1"/>
        <c:lblAlgn val="ctr"/>
        <c:lblOffset val="100"/>
        <c:noMultiLvlLbl val="0"/>
      </c:catAx>
      <c:valAx>
        <c:axId val="472078856"/>
        <c:scaling>
          <c:orientation val="minMax"/>
          <c:max val="44277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20796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3262516"/>
            <a:ext cx="6048164" cy="3506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25604" y="3145801"/>
            <a:ext cx="2086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팀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이원준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황민영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이경민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신명근</a:t>
            </a:r>
            <a:endParaRPr lang="ko-KR" altLang="en-US" sz="2400" dirty="0">
              <a:ln>
                <a:solidFill>
                  <a:schemeClr val="bg1"/>
                </a:solidFill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+mj-ea"/>
              </a:rPr>
              <a:t>학급 성적 계산프로그램</a:t>
            </a:r>
            <a:endParaRPr lang="ko-KR" altLang="en-US" sz="42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801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05-2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다이어그램 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42753" y="236836"/>
            <a:ext cx="6599610" cy="88790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>
                <a:effectLst>
                  <a:reflection blurRad="6350" stA="55000" endA="300" endPos="45500" dir="5400000" sy="-100000" algn="bl" rotWithShape="0"/>
                </a:effectLst>
              </a:rPr>
              <a:t>알고리즘</a:t>
            </a:r>
            <a:r>
              <a:rPr lang="ko-KR" altLang="en-US" sz="2400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endParaRPr lang="ko-KR" altLang="en-US" sz="2400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7259" y="19344"/>
            <a:ext cx="6346741" cy="6357078"/>
            <a:chOff x="2797259" y="19344"/>
            <a:chExt cx="6346741" cy="6357078"/>
          </a:xfrm>
        </p:grpSpPr>
        <p:sp>
          <p:nvSpPr>
            <p:cNvPr id="13" name="직사각형 12"/>
            <p:cNvSpPr/>
            <p:nvPr/>
          </p:nvSpPr>
          <p:spPr>
            <a:xfrm>
              <a:off x="5063112" y="428953"/>
              <a:ext cx="2215924" cy="3475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Max=average[0]</a:t>
              </a:r>
              <a:endParaRPr lang="ko-KR" altLang="en-US" dirty="0"/>
            </a:p>
          </p:txBody>
        </p:sp>
        <p:sp>
          <p:nvSpPr>
            <p:cNvPr id="23" name="순서도: 판단 22"/>
            <p:cNvSpPr/>
            <p:nvPr/>
          </p:nvSpPr>
          <p:spPr>
            <a:xfrm>
              <a:off x="4949431" y="1061304"/>
              <a:ext cx="2317570" cy="576064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altLang="ko-KR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 </a:t>
              </a:r>
              <a:r>
                <a:rPr lang="en-US" altLang="ko-KR" sz="11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NumOfStudent</a:t>
              </a:r>
              <a:r>
                <a:rPr lang="en-US" altLang="ko-KR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순서도: 판단 24"/>
            <p:cNvSpPr/>
            <p:nvPr/>
          </p:nvSpPr>
          <p:spPr>
            <a:xfrm>
              <a:off x="4158423" y="1936446"/>
              <a:ext cx="4025302" cy="576064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Max&lt;average[</a:t>
              </a:r>
              <a:r>
                <a:rPr lang="en-US" altLang="ko-KR" dirty="0" err="1" smtClean="0"/>
                <a:t>i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19961" y="2890792"/>
              <a:ext cx="2215924" cy="7134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Max=average[</a:t>
              </a:r>
              <a:r>
                <a:rPr lang="en-US" altLang="ko-KR" dirty="0" err="1" smtClean="0"/>
                <a:t>i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Top=</a:t>
              </a:r>
              <a:r>
                <a:rPr lang="en-US" altLang="ko-KR" dirty="0" err="1" smtClean="0"/>
                <a:t>i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48562" y="3845230"/>
              <a:ext cx="2230474" cy="94378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Printf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시험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등은</a:t>
              </a:r>
              <a:r>
                <a:rPr lang="en-US" altLang="ko-KR" dirty="0" smtClean="0"/>
                <a:t>?</a:t>
              </a:r>
            </a:p>
            <a:p>
              <a:pPr algn="ctr"/>
              <a:r>
                <a:rPr lang="ko-KR" altLang="en-US" dirty="0" err="1" smtClean="0"/>
                <a:t>두구두구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사람이름</a:t>
              </a:r>
              <a:endParaRPr lang="en-US" altLang="ko-KR" dirty="0" smtClean="0"/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5062150" y="4938506"/>
              <a:ext cx="2196244" cy="576064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switch</a:t>
              </a:r>
              <a:endParaRPr lang="ko-KR" altLang="en-US" dirty="0"/>
            </a:p>
          </p:txBody>
        </p:sp>
        <p:sp>
          <p:nvSpPr>
            <p:cNvPr id="2" name="타원 1"/>
            <p:cNvSpPr/>
            <p:nvPr/>
          </p:nvSpPr>
          <p:spPr>
            <a:xfrm>
              <a:off x="5280840" y="5769260"/>
              <a:ext cx="1758863" cy="6071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</a:t>
              </a:r>
              <a:endParaRPr lang="ko-KR" altLang="en-US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08780" y="1335969"/>
              <a:ext cx="1387255" cy="2993131"/>
              <a:chOff x="1455302" y="2797416"/>
              <a:chExt cx="1515570" cy="3134754"/>
            </a:xfrm>
          </p:grpSpPr>
          <p:cxnSp>
            <p:nvCxnSpPr>
              <p:cNvPr id="24" name="직선 연결선 23"/>
              <p:cNvCxnSpPr/>
              <p:nvPr/>
            </p:nvCxnSpPr>
            <p:spPr>
              <a:xfrm flipH="1">
                <a:off x="1475656" y="2797416"/>
                <a:ext cx="148497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475656" y="2804958"/>
                <a:ext cx="0" cy="312721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>
                <a:off x="1455302" y="5932170"/>
                <a:ext cx="1515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 rot="10800000">
              <a:off x="7287318" y="1335968"/>
              <a:ext cx="1512867" cy="1838257"/>
              <a:chOff x="1455302" y="2802092"/>
              <a:chExt cx="1515570" cy="3130078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>
                <a:off x="1455302" y="2802092"/>
                <a:ext cx="148497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1475656" y="2804958"/>
                <a:ext cx="0" cy="312721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455302" y="5932170"/>
                <a:ext cx="1515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10800000">
                <a:off x="1455302" y="4403378"/>
                <a:ext cx="617561" cy="9755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2" name="아래쪽 화살표 31"/>
            <p:cNvSpPr/>
            <p:nvPr/>
          </p:nvSpPr>
          <p:spPr>
            <a:xfrm>
              <a:off x="6000409" y="819136"/>
              <a:ext cx="252028" cy="215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6000409" y="1694723"/>
              <a:ext cx="252028" cy="215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>
              <a:off x="5997009" y="2598965"/>
              <a:ext cx="252028" cy="215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6045060" y="4784022"/>
              <a:ext cx="252028" cy="215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36"/>
            <p:cNvSpPr/>
            <p:nvPr/>
          </p:nvSpPr>
          <p:spPr>
            <a:xfrm>
              <a:off x="6045060" y="5556363"/>
              <a:ext cx="252028" cy="215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97259" y="2445035"/>
              <a:ext cx="66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거짓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91015" y="1562926"/>
              <a:ext cx="66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참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380312" y="5254114"/>
              <a:ext cx="176368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7458764" y="620688"/>
              <a:ext cx="1512166" cy="193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8964488" y="19344"/>
              <a:ext cx="0" cy="62068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32340" y="4858222"/>
              <a:ext cx="14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ase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i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=1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66641" y="195233"/>
              <a:ext cx="66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거짓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672" y="5423099"/>
              <a:ext cx="14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ase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i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=2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6977" y="2506522"/>
              <a:ext cx="66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참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8265" y="1835193"/>
              <a:ext cx="66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거짓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11927" y="2260369"/>
            <a:ext cx="66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++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75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6"/>
          <p:cNvSpPr txBox="1">
            <a:spLocks/>
          </p:cNvSpPr>
          <p:nvPr/>
        </p:nvSpPr>
        <p:spPr>
          <a:xfrm>
            <a:off x="2127608" y="442142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오류 검사 및 수정</a:t>
            </a:r>
            <a:endParaRPr lang="ko-KR" altLang="en-US" sz="2400" b="1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731646"/>
            <a:ext cx="3257550" cy="1885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156"/>
          <a:stretch/>
        </p:blipFill>
        <p:spPr>
          <a:xfrm>
            <a:off x="429505" y="4149218"/>
            <a:ext cx="3314403" cy="18624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22177" y="1703477"/>
            <a:ext cx="4716524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학생수를 입력 받는 함수를 더한 후부터 값이 안 나오는 문제 발생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78161" y="3296981"/>
            <a:ext cx="5004556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grade, student, average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 변수 최대치 늘려줌으로써 해결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22177" y="2502985"/>
            <a:ext cx="4716524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기존 배열 초기값이 </a:t>
            </a:r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</a:rPr>
              <a:t>로 지정되어 있어서 </a:t>
            </a:r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</a:rPr>
              <a:t>보다 큰 수를 넣었을 때 결과값이 안 나옴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1790" y="4149218"/>
            <a:ext cx="48289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case 2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실행시</a:t>
            </a:r>
            <a:r>
              <a:rPr lang="ko-KR" altLang="en-US" sz="1400" dirty="0" smtClean="0">
                <a:solidFill>
                  <a:schemeClr val="bg1"/>
                </a:solidFill>
              </a:rPr>
              <a:t> 프로그램이 종료되지 않는 문제가 발생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1790" y="4746591"/>
            <a:ext cx="48289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초기에 </a:t>
            </a:r>
            <a:r>
              <a:rPr lang="en-US" altLang="ko-KR" sz="1400" dirty="0" smtClean="0">
                <a:solidFill>
                  <a:schemeClr val="bg1"/>
                </a:solidFill>
              </a:rPr>
              <a:t>case 2</a:t>
            </a:r>
            <a:r>
              <a:rPr lang="ko-KR" altLang="en-US" sz="1400" dirty="0" smtClean="0">
                <a:solidFill>
                  <a:schemeClr val="bg1"/>
                </a:solidFill>
              </a:rPr>
              <a:t>에 </a:t>
            </a:r>
            <a:r>
              <a:rPr lang="en-US" altLang="ko-KR" sz="1400" dirty="0" smtClean="0">
                <a:solidFill>
                  <a:schemeClr val="bg1"/>
                </a:solidFill>
              </a:rPr>
              <a:t>return 0</a:t>
            </a:r>
            <a:r>
              <a:rPr lang="ko-KR" altLang="en-US" sz="1400" dirty="0" smtClean="0">
                <a:solidFill>
                  <a:schemeClr val="bg1"/>
                </a:solidFill>
              </a:rPr>
              <a:t>가 되어있었으나 </a:t>
            </a:r>
            <a:r>
              <a:rPr lang="en-US" altLang="ko-KR" sz="1400" dirty="0" smtClean="0">
                <a:solidFill>
                  <a:schemeClr val="bg1"/>
                </a:solidFill>
              </a:rPr>
              <a:t>while(1)</a:t>
            </a:r>
            <a:r>
              <a:rPr lang="ko-KR" altLang="en-US" sz="1400" dirty="0" smtClean="0">
                <a:solidFill>
                  <a:schemeClr val="bg1"/>
                </a:solidFill>
              </a:rPr>
              <a:t>로 무한 반복 중 이여서 빠져나오지 못했음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1790" y="5488433"/>
            <a:ext cx="48289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Window.h</a:t>
            </a:r>
            <a:r>
              <a:rPr lang="ko-KR" altLang="en-US" sz="1400" dirty="0" smtClean="0">
                <a:solidFill>
                  <a:schemeClr val="bg1"/>
                </a:solidFill>
              </a:rPr>
              <a:t>에 담긴 문법인 </a:t>
            </a:r>
            <a:r>
              <a:rPr lang="en-US" altLang="ko-KR" sz="1400" dirty="0" smtClean="0">
                <a:solidFill>
                  <a:schemeClr val="bg1"/>
                </a:solidFill>
              </a:rPr>
              <a:t>exit(0)</a:t>
            </a:r>
            <a:r>
              <a:rPr lang="ko-KR" altLang="en-US" sz="1400" dirty="0" smtClean="0">
                <a:solidFill>
                  <a:schemeClr val="bg1"/>
                </a:solidFill>
              </a:rPr>
              <a:t>를 활용하여 종료할 수 있도록 코드 조정함으로써 해결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3140968"/>
            <a:ext cx="319856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864" y="5517232"/>
            <a:ext cx="319856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6" idx="2"/>
            <a:endCxn id="14" idx="0"/>
          </p:cNvCxnSpPr>
          <p:nvPr/>
        </p:nvCxnSpPr>
        <p:spPr>
          <a:xfrm>
            <a:off x="6480439" y="2226697"/>
            <a:ext cx="0" cy="27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2"/>
            <a:endCxn id="13" idx="0"/>
          </p:cNvCxnSpPr>
          <p:nvPr/>
        </p:nvCxnSpPr>
        <p:spPr>
          <a:xfrm>
            <a:off x="6480439" y="3026205"/>
            <a:ext cx="0" cy="27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2"/>
            <a:endCxn id="16" idx="0"/>
          </p:cNvCxnSpPr>
          <p:nvPr/>
        </p:nvCxnSpPr>
        <p:spPr>
          <a:xfrm>
            <a:off x="6496263" y="4456995"/>
            <a:ext cx="0" cy="2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8" idx="0"/>
          </p:cNvCxnSpPr>
          <p:nvPr/>
        </p:nvCxnSpPr>
        <p:spPr>
          <a:xfrm>
            <a:off x="6496263" y="5269811"/>
            <a:ext cx="0" cy="21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5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dirty="0" smtClean="0">
                <a:latin typeface="+mn-lt"/>
              </a:rPr>
              <a:t>감사합니다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640452" y="638132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086885" y="1196752"/>
            <a:ext cx="4104456" cy="4779394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000" b="1" spc="210" baseline="0" dirty="0" smtClean="0">
                <a:latin typeface="+mj-ea"/>
              </a:rPr>
              <a:t/>
            </a:r>
            <a:br>
              <a:rPr lang="en-US" altLang="ko-KR" sz="2000" b="1" spc="210" baseline="0" dirty="0" smtClean="0">
                <a:latin typeface="+mj-ea"/>
              </a:rPr>
            </a:br>
            <a:r>
              <a:rPr lang="en-US" altLang="ko-KR" sz="2000" b="1" spc="210" dirty="0">
                <a:solidFill>
                  <a:srgbClr val="FF873C"/>
                </a:solidFill>
                <a:latin typeface="+mj-ea"/>
              </a:rPr>
              <a:t>1</a:t>
            </a:r>
            <a:r>
              <a:rPr lang="en-US" altLang="ko-KR" sz="2000" b="1" spc="210" dirty="0" smtClean="0">
                <a:solidFill>
                  <a:srgbClr val="FF873C"/>
                </a:solidFill>
                <a:latin typeface="+mj-ea"/>
              </a:rPr>
              <a:t>.</a:t>
            </a:r>
            <a:r>
              <a:rPr lang="en-US" altLang="ko-KR" sz="2000" b="1" spc="210" dirty="0" smtClean="0">
                <a:latin typeface="+mj-ea"/>
              </a:rPr>
              <a:t> </a:t>
            </a:r>
            <a:r>
              <a:rPr lang="ko-KR" altLang="en-US" sz="2000" b="1" spc="210" dirty="0">
                <a:latin typeface="+mj-ea"/>
              </a:rPr>
              <a:t>기획 </a:t>
            </a:r>
            <a:r>
              <a:rPr lang="ko-KR" altLang="en-US" sz="2000" b="1" spc="210" dirty="0" smtClean="0">
                <a:latin typeface="+mj-ea"/>
              </a:rPr>
              <a:t>의도</a:t>
            </a: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solidFill>
                  <a:srgbClr val="FF863B"/>
                </a:solidFill>
                <a:latin typeface="+mj-ea"/>
              </a:rPr>
              <a:t>2.</a:t>
            </a:r>
            <a:r>
              <a:rPr lang="ko-KR" altLang="en-US" sz="2000" b="1" spc="210" dirty="0">
                <a:solidFill>
                  <a:srgbClr val="FF863B"/>
                </a:solidFill>
                <a:latin typeface="+mj-ea"/>
              </a:rPr>
              <a:t> </a:t>
            </a:r>
            <a:r>
              <a:rPr lang="ko-KR" altLang="en-US" sz="2000" b="1" spc="210" dirty="0" smtClean="0">
                <a:latin typeface="+mj-ea"/>
              </a:rPr>
              <a:t>프로젝트 </a:t>
            </a:r>
            <a:r>
              <a:rPr lang="ko-KR" altLang="en-US" sz="2000" b="1" spc="210" dirty="0" err="1" smtClean="0">
                <a:latin typeface="+mj-ea"/>
              </a:rPr>
              <a:t>순차표</a:t>
            </a:r>
            <a:r>
              <a:rPr lang="ko-KR" altLang="en-US" sz="2000" b="1" spc="210" dirty="0" smtClean="0">
                <a:latin typeface="+mj-ea"/>
              </a:rPr>
              <a:t> </a:t>
            </a:r>
            <a:r>
              <a:rPr lang="en-US" altLang="ko-KR" sz="2000" b="1" spc="210" dirty="0" smtClean="0">
                <a:latin typeface="+mj-ea"/>
              </a:rPr>
              <a:t>(</a:t>
            </a:r>
            <a:r>
              <a:rPr lang="ko-KR" altLang="en-US" sz="2000" b="1" spc="210" dirty="0" err="1" smtClean="0">
                <a:latin typeface="+mj-ea"/>
              </a:rPr>
              <a:t>간트차트</a:t>
            </a:r>
            <a:r>
              <a:rPr lang="en-US" altLang="ko-KR" sz="2000" b="1" spc="210" dirty="0" smtClean="0">
                <a:latin typeface="+mj-ea"/>
              </a:rPr>
              <a:t>)</a:t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solidFill>
                  <a:srgbClr val="FF873C"/>
                </a:solidFill>
                <a:latin typeface="+mj-ea"/>
              </a:rPr>
              <a:t>3.</a:t>
            </a:r>
            <a:r>
              <a:rPr lang="en-US" altLang="ko-KR" sz="2000" b="1" spc="210" dirty="0" smtClean="0">
                <a:latin typeface="+mj-ea"/>
              </a:rPr>
              <a:t>  </a:t>
            </a:r>
            <a:r>
              <a:rPr lang="ko-KR" altLang="en-US" sz="2000" b="1" spc="210" dirty="0" err="1" smtClean="0">
                <a:latin typeface="+mj-ea"/>
              </a:rPr>
              <a:t>사용함수</a:t>
            </a: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solidFill>
                  <a:srgbClr val="FF873C"/>
                </a:solidFill>
                <a:latin typeface="+mj-ea"/>
              </a:rPr>
              <a:t>4.</a:t>
            </a:r>
            <a:r>
              <a:rPr lang="en-US" altLang="ko-KR" sz="2000" b="1" spc="210" dirty="0" smtClean="0">
                <a:latin typeface="+mj-ea"/>
              </a:rPr>
              <a:t>  </a:t>
            </a:r>
            <a:r>
              <a:rPr lang="ko-KR" altLang="en-US" sz="2000" b="1" spc="210" dirty="0" smtClean="0">
                <a:latin typeface="+mj-ea"/>
              </a:rPr>
              <a:t>실행결</a:t>
            </a:r>
            <a:r>
              <a:rPr lang="ko-KR" altLang="en-US" sz="2000" b="1" spc="210" dirty="0" smtClean="0">
                <a:latin typeface="+mj-ea"/>
              </a:rPr>
              <a:t>과</a:t>
            </a: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solidFill>
                  <a:srgbClr val="FF873C"/>
                </a:solidFill>
                <a:latin typeface="+mj-ea"/>
              </a:rPr>
              <a:t>5.</a:t>
            </a:r>
            <a:r>
              <a:rPr lang="en-US" altLang="ko-KR" sz="2000" b="1" spc="210" dirty="0" smtClean="0">
                <a:latin typeface="+mj-ea"/>
              </a:rPr>
              <a:t>  </a:t>
            </a:r>
            <a:r>
              <a:rPr lang="ko-KR" altLang="en-US" sz="2000" b="1" spc="210" dirty="0" smtClean="0">
                <a:latin typeface="+mj-ea"/>
              </a:rPr>
              <a:t>알고리즘</a:t>
            </a: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latin typeface="+mj-ea"/>
              </a:rPr>
              <a:t/>
            </a:r>
            <a:br>
              <a:rPr lang="en-US" altLang="ko-KR" sz="2000" b="1" spc="210" dirty="0" smtClean="0">
                <a:latin typeface="+mj-ea"/>
              </a:rPr>
            </a:br>
            <a:r>
              <a:rPr lang="en-US" altLang="ko-KR" sz="2000" b="1" spc="210" dirty="0" smtClean="0">
                <a:solidFill>
                  <a:srgbClr val="FF863B"/>
                </a:solidFill>
                <a:latin typeface="+mj-ea"/>
              </a:rPr>
              <a:t>6. </a:t>
            </a:r>
            <a:r>
              <a:rPr lang="ko-KR" altLang="en-US" sz="2000" b="1" spc="210" dirty="0" smtClean="0">
                <a:latin typeface="+mj-ea"/>
              </a:rPr>
              <a:t>고찰</a:t>
            </a:r>
            <a:endParaRPr lang="ko-KR" altLang="en-US" sz="2000" b="1" spc="210" dirty="0">
              <a:latin typeface="+mj-ea"/>
            </a:endParaRPr>
          </a:p>
        </p:txBody>
      </p:sp>
      <p:sp>
        <p:nvSpPr>
          <p:cNvPr id="9" name="제목 6"/>
          <p:cNvSpPr txBox="1">
            <a:spLocks/>
          </p:cNvSpPr>
          <p:nvPr/>
        </p:nvSpPr>
        <p:spPr>
          <a:xfrm>
            <a:off x="427255" y="262040"/>
            <a:ext cx="3334825" cy="1102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80" dirty="0" smtClean="0">
                <a:ln>
                  <a:solidFill>
                    <a:schemeClr val="bg1"/>
                  </a:solidFill>
                </a:ln>
                <a:effectLst>
                  <a:reflection blurRad="6350" stA="55000" endA="50" endPos="85000" dir="5400000" sy="-100000" algn="bl" rotWithShape="0"/>
                </a:effectLst>
              </a:rPr>
              <a:t>목차</a:t>
            </a:r>
            <a:endParaRPr lang="ko-KR" altLang="en-US" sz="4200" spc="-80" dirty="0">
              <a:ln>
                <a:solidFill>
                  <a:schemeClr val="bg1"/>
                </a:solidFill>
              </a:ln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04" y="1736812"/>
            <a:ext cx="6187852" cy="443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중학교 선생님이 활용하는 프로그램으로 </a:t>
            </a:r>
            <a:r>
              <a:rPr lang="ko-KR" altLang="en-US" sz="1600" dirty="0" smtClean="0">
                <a:solidFill>
                  <a:schemeClr val="bg1"/>
                </a:solidFill>
              </a:rPr>
              <a:t>상정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ko-KR" altLang="en-US" sz="1600" dirty="0">
                <a:solidFill>
                  <a:schemeClr val="bg1"/>
                </a:solidFill>
              </a:rPr>
              <a:t>각 학급 별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등을 산출할 수 있도록 학생 별 평균을 기준으로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등을 찾아서 보충 </a:t>
            </a:r>
            <a:r>
              <a:rPr lang="ko-KR" altLang="en-US" sz="1600" dirty="0" smtClean="0">
                <a:solidFill>
                  <a:schemeClr val="bg1"/>
                </a:solidFill>
              </a:rPr>
              <a:t>시간에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심화반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으로 갈 수 있는 권한을 부여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endParaRPr lang="en-US" altLang="ko-KR" sz="1600" spc="-2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600" spc="-20" dirty="0" smtClean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endParaRPr lang="en-US" altLang="ko-KR" sz="1600" spc="-20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각 반의 학생 수를 입력 후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학생 이름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과목 별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국어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영어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수학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사회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과학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점수를 입력</a:t>
            </a:r>
            <a:endParaRPr lang="en-US" altLang="ko-KR" sz="16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6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결과로 이름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과목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성적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그리고 학생 별 점수 총점과 평균을 표시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평균으로 반의 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등을 산출하여 </a:t>
            </a:r>
            <a:r>
              <a:rPr lang="ko-KR" altLang="en-US" sz="16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심화반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으로 갈 사람 발표</a:t>
            </a:r>
            <a:endParaRPr lang="en-US" altLang="ko-KR" sz="16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재입력 의사가 있을 시 처음부터 반복</a:t>
            </a:r>
            <a:r>
              <a:rPr lang="en-US" altLang="ko-KR" sz="16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기획 의도</a:t>
            </a:r>
            <a:endParaRPr lang="ko-KR" altLang="en-US" sz="2400" b="1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22715" y="456226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100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</a:rPr>
              <a:t>프로젝트 순차 표</a:t>
            </a:r>
            <a:endParaRPr lang="ko-KR" altLang="en-US" sz="2800" b="1" spc="-100" dirty="0"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90373"/>
              </p:ext>
            </p:extLst>
          </p:nvPr>
        </p:nvGraphicFramePr>
        <p:xfrm>
          <a:off x="431799" y="1898877"/>
          <a:ext cx="8208653" cy="455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2454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15716" y="1183708"/>
            <a:ext cx="238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함수와 변수의 목록</a:t>
            </a:r>
            <a:endParaRPr lang="ko-KR" altLang="en-US" sz="20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845"/>
              </p:ext>
            </p:extLst>
          </p:nvPr>
        </p:nvGraphicFramePr>
        <p:xfrm>
          <a:off x="539552" y="1898877"/>
          <a:ext cx="8136904" cy="412260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918686137"/>
                    </a:ext>
                  </a:extLst>
                </a:gridCol>
                <a:gridCol w="185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8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885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2000" b="1" kern="120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2000" b="1" kern="120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7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char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student[50][10]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Include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Sleep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7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subject[5][10]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main(void)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Return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77">
                <a:tc rowSpan="7">
                  <a:txBody>
                    <a:bodyPr/>
                    <a:lstStyle/>
                    <a:p>
                      <a:pPr algn="ctr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grade[50][5]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while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void result(void)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7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2000" b="0" spc="-20" baseline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</a:t>
                      </a:r>
                      <a:r>
                        <a:rPr lang="en-US" altLang="ko-KR" sz="2000" b="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umOfStudent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printf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baseline="0" smtClean="0">
                          <a:solidFill>
                            <a:schemeClr val="bg1"/>
                          </a:solidFill>
                        </a:rPr>
                        <a:t> switch(int select)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6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average[50]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scanf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7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plusResult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swtich</a:t>
                      </a: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91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system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4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max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If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30111"/>
                  </a:ext>
                </a:extLst>
              </a:tr>
              <a:tr h="38157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top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for</a:t>
                      </a:r>
                    </a:p>
                  </a:txBody>
                  <a:tcPr marL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21457"/>
                  </a:ext>
                </a:extLst>
              </a:tr>
            </a:tbl>
          </a:graphicData>
        </a:graphic>
      </p:graphicFrame>
      <p:sp>
        <p:nvSpPr>
          <p:cNvPr id="11" name="제목 16"/>
          <p:cNvSpPr txBox="1">
            <a:spLocks/>
          </p:cNvSpPr>
          <p:nvPr/>
        </p:nvSpPr>
        <p:spPr>
          <a:xfrm>
            <a:off x="2153031" y="23740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사용 함수</a:t>
            </a:r>
            <a:r>
              <a:rPr lang="en-US" altLang="ko-KR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, </a:t>
            </a:r>
            <a:r>
              <a:rPr lang="ko-KR" altLang="en-US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변수</a:t>
            </a:r>
            <a:endParaRPr lang="ko-KR" altLang="en-US" sz="2400" b="1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75676"/>
              </p:ext>
            </p:extLst>
          </p:nvPr>
        </p:nvGraphicFramePr>
        <p:xfrm>
          <a:off x="1691680" y="1905000"/>
          <a:ext cx="4603370" cy="1187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9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Grade[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][0]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Grade[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][1]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Grade[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][2]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Grade[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][3]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Grade[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][4]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2943" y="1153931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6846"/>
              </p:ext>
            </p:extLst>
          </p:nvPr>
        </p:nvGraphicFramePr>
        <p:xfrm>
          <a:off x="137185" y="1882387"/>
          <a:ext cx="989893" cy="874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student[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54" y="1502362"/>
            <a:ext cx="135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Student</a:t>
            </a:r>
            <a:r>
              <a:rPr lang="ko-KR" altLang="en-US" sz="1600" dirty="0" smtClean="0"/>
              <a:t>배열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8136" y="1914929"/>
            <a:ext cx="10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</a:t>
            </a:r>
            <a:r>
              <a:rPr lang="ko-KR" altLang="en-US" smtClean="0"/>
              <a:t>민영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5839" y="1975857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4645" y="1952569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64745" y="1952569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0849" y="1952569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6953" y="1952580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77671" y="2054212"/>
            <a:ext cx="720080" cy="369332"/>
          </a:xfrm>
          <a:prstGeom prst="rect">
            <a:avLst/>
          </a:prstGeom>
          <a:solidFill>
            <a:srgbClr val="5B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13377" y="2084784"/>
            <a:ext cx="720080" cy="369332"/>
          </a:xfrm>
          <a:prstGeom prst="rect">
            <a:avLst/>
          </a:prstGeom>
          <a:solidFill>
            <a:srgbClr val="5B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55603" y="2101243"/>
            <a:ext cx="720080" cy="369332"/>
          </a:xfrm>
          <a:prstGeom prst="rect">
            <a:avLst/>
          </a:prstGeom>
          <a:solidFill>
            <a:srgbClr val="5B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55603" y="2098731"/>
            <a:ext cx="720080" cy="369332"/>
          </a:xfrm>
          <a:prstGeom prst="rect">
            <a:avLst/>
          </a:prstGeom>
          <a:solidFill>
            <a:srgbClr val="5B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42007" y="2079167"/>
            <a:ext cx="720080" cy="369332"/>
          </a:xfrm>
          <a:prstGeom prst="rect">
            <a:avLst/>
          </a:prstGeom>
          <a:solidFill>
            <a:srgbClr val="5B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390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26883"/>
              </p:ext>
            </p:extLst>
          </p:nvPr>
        </p:nvGraphicFramePr>
        <p:xfrm>
          <a:off x="7020272" y="3550136"/>
          <a:ext cx="133890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7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0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961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45561" y="2067053"/>
            <a:ext cx="199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plusResult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1758" y="3532405"/>
            <a:ext cx="972108" cy="37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78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6823" y="3702894"/>
            <a:ext cx="1952679" cy="403448"/>
          </a:xfrm>
          <a:prstGeom prst="rect">
            <a:avLst/>
          </a:prstGeom>
          <a:solidFill>
            <a:srgbClr val="646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max= average[0]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9" idx="3"/>
          </p:cNvCxnSpPr>
          <p:nvPr/>
        </p:nvCxnSpPr>
        <p:spPr>
          <a:xfrm flipV="1">
            <a:off x="6319502" y="3764916"/>
            <a:ext cx="696463" cy="139702"/>
          </a:xfrm>
          <a:prstGeom prst="straightConnector1">
            <a:avLst/>
          </a:prstGeom>
          <a:ln w="19050">
            <a:solidFill>
              <a:srgbClr val="FF8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381538" y="4509120"/>
            <a:ext cx="2033149" cy="576064"/>
          </a:xfrm>
          <a:prstGeom prst="rect">
            <a:avLst/>
          </a:prstGeom>
          <a:solidFill>
            <a:srgbClr val="646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 &gt; average[i]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 flipV="1">
            <a:off x="6414687" y="4524231"/>
            <a:ext cx="620102" cy="272921"/>
          </a:xfrm>
          <a:prstGeom prst="straightConnector1">
            <a:avLst/>
          </a:prstGeom>
          <a:ln w="19050">
            <a:solidFill>
              <a:srgbClr val="FF8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26" idx="1"/>
          </p:cNvCxnSpPr>
          <p:nvPr/>
        </p:nvCxnSpPr>
        <p:spPr>
          <a:xfrm flipV="1">
            <a:off x="6414687" y="4281656"/>
            <a:ext cx="605585" cy="515496"/>
          </a:xfrm>
          <a:prstGeom prst="straightConnector1">
            <a:avLst/>
          </a:prstGeom>
          <a:ln w="19050">
            <a:solidFill>
              <a:srgbClr val="FF8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00849" y="5491948"/>
            <a:ext cx="2033149" cy="1120173"/>
          </a:xfrm>
          <a:prstGeom prst="rect">
            <a:avLst/>
          </a:prstGeom>
          <a:solidFill>
            <a:srgbClr val="646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 &lt;average[i]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Max=average[3]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 =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6633998" y="4849771"/>
            <a:ext cx="381967" cy="1202264"/>
          </a:xfrm>
          <a:prstGeom prst="straightConnector1">
            <a:avLst/>
          </a:prstGeom>
          <a:ln w="19050">
            <a:solidFill>
              <a:srgbClr val="FF8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98837" y="3904618"/>
            <a:ext cx="972108" cy="37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96288" y="4293062"/>
            <a:ext cx="972108" cy="37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29357" y="4676485"/>
            <a:ext cx="972108" cy="37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69907" y="1513055"/>
            <a:ext cx="434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국어</a:t>
            </a:r>
            <a:r>
              <a:rPr lang="en-US" altLang="ko-KR" dirty="0" smtClean="0"/>
              <a:t>	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	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	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	</a:t>
            </a:r>
            <a:r>
              <a:rPr lang="ko-KR" altLang="en-US" dirty="0" smtClean="0"/>
              <a:t>과학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00596" y="3103528"/>
            <a:ext cx="169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Average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10584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 animBg="1"/>
      <p:bldP spid="32" grpId="0" animBg="1"/>
      <p:bldP spid="42" grpId="0" animBg="1"/>
      <p:bldP spid="40" grpId="0"/>
      <p:bldP spid="4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985905"/>
            <a:ext cx="190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학생 수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과목 별 점수 입력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6069" y="4409859"/>
            <a:ext cx="255195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결과</a:t>
            </a:r>
            <a:endParaRPr lang="en-US" altLang="ko-KR" sz="1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80757" y="1268760"/>
            <a:ext cx="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r>
              <a:rPr lang="en-US" altLang="ko-KR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실행결과</a:t>
            </a:r>
            <a:endParaRPr lang="ko-KR" altLang="en-US" sz="2400" b="1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0" y="1985904"/>
            <a:ext cx="5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결과 </a:t>
            </a:r>
            <a:endParaRPr lang="en-US" altLang="ko-KR" sz="1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70" t="2738" r="83071" b="55614"/>
          <a:stretch/>
        </p:blipFill>
        <p:spPr>
          <a:xfrm>
            <a:off x="639739" y="2337433"/>
            <a:ext cx="2772308" cy="4284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762" t="18350" r="42430" b="49513"/>
          <a:stretch/>
        </p:blipFill>
        <p:spPr>
          <a:xfrm>
            <a:off x="3671900" y="2349100"/>
            <a:ext cx="5278593" cy="33124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23243" y="1929156"/>
            <a:ext cx="45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→ 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다이어그램 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29061" y="210273"/>
            <a:ext cx="6599610" cy="88790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>
                <a:effectLst>
                  <a:reflection blurRad="6350" stA="55000" endA="300" endPos="45500" dir="5400000" sy="-100000" algn="bl" rotWithShape="0"/>
                </a:effectLst>
              </a:rPr>
              <a:t>알고리즘</a:t>
            </a:r>
            <a:r>
              <a:rPr lang="ko-KR" altLang="en-US" sz="2400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endParaRPr lang="ko-KR" altLang="en-US" sz="2400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2437" y="146967"/>
            <a:ext cx="8176181" cy="6687381"/>
            <a:chOff x="967819" y="125995"/>
            <a:chExt cx="8176181" cy="6687381"/>
          </a:xfrm>
        </p:grpSpPr>
        <p:sp>
          <p:nvSpPr>
            <p:cNvPr id="8" name="타원 7"/>
            <p:cNvSpPr/>
            <p:nvPr/>
          </p:nvSpPr>
          <p:spPr>
            <a:xfrm>
              <a:off x="5624922" y="125995"/>
              <a:ext cx="1116124" cy="3976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시작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67819" y="506717"/>
              <a:ext cx="8176181" cy="6306659"/>
              <a:chOff x="967819" y="506717"/>
              <a:chExt cx="8176181" cy="630665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115462" y="6465800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Print </a:t>
                </a:r>
                <a:r>
                  <a:rPr lang="ko-KR" altLang="en-US" dirty="0" smtClean="0"/>
                  <a:t>과목명</a:t>
                </a:r>
                <a:endParaRPr lang="en-US" altLang="ko-KR" dirty="0" smtClean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924257" y="2741498"/>
                <a:ext cx="2517451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NumOfStudent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입력</a:t>
                </a:r>
                <a:endParaRPr lang="en-US" altLang="ko-KR" dirty="0" smtClean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075022" y="662065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select </a:t>
                </a:r>
                <a:r>
                  <a:rPr lang="ko-KR" altLang="en-US" dirty="0" smtClean="0"/>
                  <a:t>선언 </a:t>
                </a:r>
                <a:r>
                  <a:rPr lang="en-US" altLang="ko-KR" dirty="0" smtClean="0"/>
                  <a:t>=0 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762311" y="1141034"/>
                <a:ext cx="841345" cy="4178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while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107751" y="1677075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Result ( ) </a:t>
                </a:r>
                <a:r>
                  <a:rPr lang="ko-KR" altLang="en-US" dirty="0" smtClean="0"/>
                  <a:t>호출</a:t>
                </a:r>
                <a:endParaRPr lang="en-US" altLang="ko-KR" dirty="0" smtClean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26335" y="2224925"/>
                <a:ext cx="3414173" cy="3588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Int</a:t>
                </a:r>
                <a:r>
                  <a:rPr lang="ko-KR" altLang="en-US" dirty="0" smtClean="0"/>
                  <a:t>형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Char</a:t>
                </a:r>
                <a:r>
                  <a:rPr lang="ko-KR" altLang="en-US" dirty="0" smtClean="0"/>
                  <a:t>형 변수 및 </a:t>
                </a:r>
                <a:r>
                  <a:rPr lang="ko-KR" altLang="en-US" dirty="0" err="1" smtClean="0"/>
                  <a:t>배열선언</a:t>
                </a:r>
                <a:endParaRPr lang="ko-KR" altLang="en-US" dirty="0"/>
              </a:p>
            </p:txBody>
          </p:sp>
          <p:sp>
            <p:nvSpPr>
              <p:cNvPr id="23" name="순서도: 판단 22"/>
              <p:cNvSpPr/>
              <p:nvPr/>
            </p:nvSpPr>
            <p:spPr>
              <a:xfrm>
                <a:off x="5084861" y="3164326"/>
                <a:ext cx="2162057" cy="576064"/>
              </a:xfrm>
              <a:prstGeom prst="flowChartDecisi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altLang="ko-KR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</a:t>
                </a:r>
                <a:r>
                  <a:rPr lang="en-US" altLang="ko-KR" sz="10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NumOfStudent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5054104" y="3904029"/>
                <a:ext cx="2257760" cy="1034468"/>
              </a:xfrm>
              <a:prstGeom prst="flowChart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Print </a:t>
                </a:r>
                <a:r>
                  <a:rPr lang="ko-KR" altLang="en-US" dirty="0"/>
                  <a:t>학생이름입력</a:t>
                </a:r>
              </a:p>
              <a:p>
                <a:pPr algn="ctr"/>
                <a:r>
                  <a:rPr lang="en-US" altLang="ko-KR" dirty="0" err="1" smtClean="0"/>
                  <a:t>Scanf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이름입력</a:t>
                </a:r>
                <a:endParaRPr lang="en-US" altLang="ko-KR" dirty="0" smtClean="0"/>
              </a:p>
            </p:txBody>
          </p:sp>
          <p:sp>
            <p:nvSpPr>
              <p:cNvPr id="25" name="순서도: 판단 24"/>
              <p:cNvSpPr/>
              <p:nvPr/>
            </p:nvSpPr>
            <p:spPr>
              <a:xfrm>
                <a:off x="5115462" y="5111970"/>
                <a:ext cx="2196244" cy="576064"/>
              </a:xfrm>
              <a:prstGeom prst="flowChartDecisi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j &lt; 5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95108" y="5877280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Scanf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성적입력</a:t>
                </a:r>
                <a:endParaRPr lang="en-US" altLang="ko-KR" dirty="0" smtClean="0"/>
              </a:p>
            </p:txBody>
          </p:sp>
          <p:cxnSp>
            <p:nvCxnSpPr>
              <p:cNvPr id="90" name="직선 연결선 89"/>
              <p:cNvCxnSpPr>
                <a:stCxn id="23" idx="1"/>
              </p:cNvCxnSpPr>
              <p:nvPr/>
            </p:nvCxnSpPr>
            <p:spPr>
              <a:xfrm flipH="1">
                <a:off x="3599893" y="3452358"/>
                <a:ext cx="148496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599892" y="3459900"/>
                <a:ext cx="0" cy="312721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/>
              <p:nvPr/>
            </p:nvCxnSpPr>
            <p:spPr>
              <a:xfrm>
                <a:off x="3579538" y="6587112"/>
                <a:ext cx="1515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5" name="그룹 124"/>
              <p:cNvGrpSpPr/>
              <p:nvPr/>
            </p:nvGrpSpPr>
            <p:grpSpPr>
              <a:xfrm rot="10800000">
                <a:off x="7281105" y="3452358"/>
                <a:ext cx="1114071" cy="1990704"/>
                <a:chOff x="637429" y="2218113"/>
                <a:chExt cx="762839" cy="1246891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flipH="1">
                  <a:off x="657783" y="2218113"/>
                  <a:ext cx="673857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657783" y="2225655"/>
                  <a:ext cx="0" cy="1239349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/>
                <p:cNvCxnSpPr/>
                <p:nvPr/>
              </p:nvCxnSpPr>
              <p:spPr>
                <a:xfrm>
                  <a:off x="637429" y="3465004"/>
                  <a:ext cx="76283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/>
              <p:cNvGrpSpPr/>
              <p:nvPr/>
            </p:nvGrpSpPr>
            <p:grpSpPr>
              <a:xfrm rot="10800000" flipH="1">
                <a:off x="4502373" y="5431022"/>
                <a:ext cx="565724" cy="618890"/>
                <a:chOff x="1503176" y="1211132"/>
                <a:chExt cx="1590622" cy="1586278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10800000">
                  <a:off x="1503176" y="1211135"/>
                  <a:ext cx="1590622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>
                <a:xfrm rot="10800000" flipH="1" flipV="1">
                  <a:off x="1530699" y="1211132"/>
                  <a:ext cx="14854" cy="1586278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화살표 연결선 127"/>
                <p:cNvCxnSpPr/>
                <p:nvPr/>
              </p:nvCxnSpPr>
              <p:spPr>
                <a:xfrm>
                  <a:off x="1503176" y="2797410"/>
                  <a:ext cx="15155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아래쪽 화살표 160"/>
              <p:cNvSpPr/>
              <p:nvPr/>
            </p:nvSpPr>
            <p:spPr>
              <a:xfrm>
                <a:off x="6056969" y="506717"/>
                <a:ext cx="252028" cy="21184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아래쪽 화살표 161"/>
              <p:cNvSpPr/>
              <p:nvPr/>
            </p:nvSpPr>
            <p:spPr>
              <a:xfrm>
                <a:off x="6077056" y="967057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아래쪽 화살표 162"/>
              <p:cNvSpPr/>
              <p:nvPr/>
            </p:nvSpPr>
            <p:spPr>
              <a:xfrm>
                <a:off x="6077056" y="1544149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아래쪽 화살표 163"/>
              <p:cNvSpPr/>
              <p:nvPr/>
            </p:nvSpPr>
            <p:spPr>
              <a:xfrm>
                <a:off x="6077056" y="2023774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아래쪽 화살표 164"/>
              <p:cNvSpPr/>
              <p:nvPr/>
            </p:nvSpPr>
            <p:spPr>
              <a:xfrm>
                <a:off x="6033219" y="2585489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아래쪽 화살표 165"/>
              <p:cNvSpPr/>
              <p:nvPr/>
            </p:nvSpPr>
            <p:spPr>
              <a:xfrm>
                <a:off x="6049863" y="3727312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아래쪽 화살표 166"/>
              <p:cNvSpPr/>
              <p:nvPr/>
            </p:nvSpPr>
            <p:spPr>
              <a:xfrm>
                <a:off x="6077056" y="4937364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아래쪽 화살표 167"/>
              <p:cNvSpPr/>
              <p:nvPr/>
            </p:nvSpPr>
            <p:spPr>
              <a:xfrm>
                <a:off x="6107407" y="5699672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8399636" y="4257024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++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944813" y="5495915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bg1"/>
                    </a:solidFill>
                  </a:rPr>
                  <a:t>j</a:t>
                </a:r>
                <a:r>
                  <a:rPr lang="en-US" altLang="ko-KR" dirty="0" err="1" smtClean="0">
                    <a:solidFill>
                      <a:schemeClr val="bg1"/>
                    </a:solidFill>
                  </a:rPr>
                  <a:t>++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971612" y="4897867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거짓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7727797" y="4968100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거짓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71779" y="5534104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참</a:t>
                </a:r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 flipH="1">
                <a:off x="6716791" y="1335969"/>
                <a:ext cx="24272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676119" y="807843"/>
                <a:ext cx="1288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c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ase </a:t>
                </a:r>
                <a:r>
                  <a:rPr lang="en-US" altLang="ko-KR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 = 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아래쪽 화살표 50"/>
              <p:cNvSpPr/>
              <p:nvPr/>
            </p:nvSpPr>
            <p:spPr>
              <a:xfrm>
                <a:off x="6056969" y="3047304"/>
                <a:ext cx="252028" cy="2154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497697" y="3571031"/>
                <a:ext cx="525480" cy="366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참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967819" y="1695591"/>
                <a:ext cx="3253903" cy="157964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 err="1"/>
                  <a:t>int</a:t>
                </a:r>
                <a:r>
                  <a:rPr lang="en-US" altLang="ko-KR" sz="1400" dirty="0"/>
                  <a:t> </a:t>
                </a:r>
                <a:r>
                  <a:rPr lang="en-US" altLang="ko-KR" sz="1400" dirty="0" err="1" smtClean="0"/>
                  <a:t>NumOfStudent</a:t>
                </a:r>
                <a:endParaRPr lang="ko-KR" altLang="en-US" sz="1400" dirty="0"/>
              </a:p>
              <a:p>
                <a:r>
                  <a:rPr lang="en-US" altLang="ko-KR" sz="1400" dirty="0" err="1"/>
                  <a:t>int</a:t>
                </a:r>
                <a:r>
                  <a:rPr lang="en-US" altLang="ko-KR" sz="1400" dirty="0"/>
                  <a:t> average[50</a:t>
                </a:r>
                <a:r>
                  <a:rPr lang="en-US" altLang="ko-KR" sz="1400" dirty="0" smtClean="0"/>
                  <a:t>]</a:t>
                </a:r>
                <a:endParaRPr lang="en-US" altLang="ko-KR" sz="1400" dirty="0"/>
              </a:p>
              <a:p>
                <a:r>
                  <a:rPr lang="en-US" altLang="ko-KR" sz="1400" dirty="0"/>
                  <a:t>char student[50][10</a:t>
                </a:r>
                <a:r>
                  <a:rPr lang="en-US" altLang="ko-KR" sz="1400" dirty="0" smtClean="0"/>
                  <a:t>]</a:t>
                </a:r>
                <a:endParaRPr lang="en-US" altLang="ko-KR" sz="1400" dirty="0"/>
              </a:p>
              <a:p>
                <a:r>
                  <a:rPr lang="en-US" altLang="ko-KR" sz="1400" dirty="0" err="1"/>
                  <a:t>int</a:t>
                </a:r>
                <a:r>
                  <a:rPr lang="en-US" altLang="ko-KR" sz="1400" dirty="0"/>
                  <a:t> grade[50][5</a:t>
                </a:r>
                <a:r>
                  <a:rPr lang="en-US" altLang="ko-KR" sz="1400" dirty="0" smtClean="0"/>
                  <a:t>]</a:t>
                </a:r>
                <a:endParaRPr lang="en-US" altLang="ko-KR" sz="1400" dirty="0"/>
              </a:p>
              <a:p>
                <a:r>
                  <a:rPr lang="en-US" altLang="ko-KR" sz="1400" dirty="0" err="1"/>
                  <a:t>int</a:t>
                </a:r>
                <a:r>
                  <a:rPr lang="en-US" altLang="ko-KR" sz="1400" dirty="0"/>
                  <a:t> max = 0, top = 0, </a:t>
                </a:r>
                <a:r>
                  <a:rPr lang="en-US" altLang="ko-KR" sz="1400" dirty="0" err="1"/>
                  <a:t>plusResult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smtClean="0"/>
                  <a:t>0</a:t>
                </a:r>
                <a:endParaRPr lang="en-US" altLang="ko-KR" sz="1400" dirty="0"/>
              </a:p>
              <a:p>
                <a:r>
                  <a:rPr lang="en-US" altLang="ko-KR" sz="1400" dirty="0"/>
                  <a:t>char subject[5][10</a:t>
                </a:r>
                <a:r>
                  <a:rPr lang="en-US" altLang="ko-KR" sz="1400" dirty="0" smtClean="0"/>
                  <a:t>] </a:t>
                </a:r>
                <a:endParaRPr lang="ko-KR" altLang="en-US" sz="1400" dirty="0"/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801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05-1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061" y="1335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 smtClean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다이어그램 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2142753" y="236836"/>
            <a:ext cx="6599610" cy="88790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>
                <a:effectLst>
                  <a:reflection blurRad="6350" stA="55000" endA="300" endPos="45500" dir="5400000" sy="-100000" algn="bl" rotWithShape="0"/>
                </a:effectLst>
              </a:rPr>
              <a:t>알고리즘</a:t>
            </a:r>
            <a:r>
              <a:rPr lang="ko-KR" altLang="en-US" sz="2400" spc="-100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endParaRPr lang="ko-KR" altLang="en-US" sz="2400" spc="-100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927749" y="195344"/>
            <a:ext cx="6111681" cy="6662656"/>
            <a:chOff x="2927749" y="195344"/>
            <a:chExt cx="6111681" cy="666265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9036496" y="656691"/>
              <a:ext cx="2934" cy="620130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927749" y="195344"/>
              <a:ext cx="6108747" cy="6328829"/>
              <a:chOff x="2927749" y="195344"/>
              <a:chExt cx="6108747" cy="63288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063112" y="1310043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총점 초기화</a:t>
                </a:r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063112" y="2016434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Print </a:t>
                </a:r>
                <a:r>
                  <a:rPr lang="ko-KR" altLang="en-US" dirty="0" smtClean="0"/>
                  <a:t>학생이름출력</a:t>
                </a:r>
                <a:endParaRPr lang="en-US" altLang="ko-KR" dirty="0" smtClean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463987" y="5312415"/>
                <a:ext cx="3414173" cy="3588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Arerage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]=</a:t>
                </a:r>
                <a:r>
                  <a:rPr lang="en-US" altLang="ko-KR" dirty="0" err="1" smtClean="0"/>
                  <a:t>PlusResult</a:t>
                </a:r>
                <a:r>
                  <a:rPr lang="en-US" altLang="ko-KR" dirty="0" smtClean="0"/>
                  <a:t>/5</a:t>
                </a:r>
                <a:endParaRPr lang="ko-KR" altLang="en-US" dirty="0"/>
              </a:p>
            </p:txBody>
          </p:sp>
          <p:sp>
            <p:nvSpPr>
              <p:cNvPr id="23" name="순서도: 판단 22"/>
              <p:cNvSpPr/>
              <p:nvPr/>
            </p:nvSpPr>
            <p:spPr>
              <a:xfrm>
                <a:off x="4686287" y="279511"/>
                <a:ext cx="3002726" cy="755660"/>
              </a:xfrm>
              <a:prstGeom prst="flowChartDecisi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altLang="ko-KR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&lt; </a:t>
                </a:r>
                <a:r>
                  <a:rPr lang="en-US" altLang="ko-KR" sz="12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NumOfStudent</a:t>
                </a:r>
                <a:r>
                  <a:rPr lang="en-US" altLang="ko-KR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순서도: 판단 24"/>
              <p:cNvSpPr/>
              <p:nvPr/>
            </p:nvSpPr>
            <p:spPr>
              <a:xfrm>
                <a:off x="5065677" y="2734347"/>
                <a:ext cx="2196244" cy="576064"/>
              </a:xfrm>
              <a:prstGeom prst="flowChartDecisi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j &lt; 5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044874" y="3698206"/>
                <a:ext cx="2215924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Print </a:t>
                </a:r>
                <a:r>
                  <a:rPr lang="ko-KR" altLang="en-US" dirty="0" smtClean="0"/>
                  <a:t>성적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360321" y="4470819"/>
                <a:ext cx="3703143" cy="3475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PlusResult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 += </a:t>
                </a:r>
                <a:r>
                  <a:rPr lang="en-US" altLang="ko-KR" dirty="0" smtClean="0"/>
                  <a:t>grade[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][j] 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456713" y="6165304"/>
                <a:ext cx="3414173" cy="3588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Print </a:t>
                </a:r>
                <a:r>
                  <a:rPr lang="ko-KR" altLang="en-US" dirty="0" smtClean="0"/>
                  <a:t>총점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평균</a:t>
                </a:r>
                <a:endParaRPr lang="ko-KR" altLang="en-US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 rot="10800000" flipH="1">
                <a:off x="3664374" y="656691"/>
                <a:ext cx="799613" cy="5688631"/>
                <a:chOff x="1455302" y="2797416"/>
                <a:chExt cx="1515570" cy="3134754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475656" y="2797416"/>
                  <a:ext cx="148497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1475656" y="2804958"/>
                  <a:ext cx="0" cy="3127212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1455302" y="5932170"/>
                  <a:ext cx="15155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 rot="10800000" flipH="1">
                <a:off x="3820962" y="3032955"/>
                <a:ext cx="539031" cy="1614013"/>
                <a:chOff x="1455302" y="2797416"/>
                <a:chExt cx="1515570" cy="3134754"/>
              </a:xfrm>
            </p:grpSpPr>
            <p:cxnSp>
              <p:nvCxnSpPr>
                <p:cNvPr id="31" name="직선 연결선 30"/>
                <p:cNvCxnSpPr/>
                <p:nvPr/>
              </p:nvCxnSpPr>
              <p:spPr>
                <a:xfrm flipH="1">
                  <a:off x="1475656" y="2797416"/>
                  <a:ext cx="148497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>
                  <a:off x="1475656" y="2804958"/>
                  <a:ext cx="0" cy="3127212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1455302" y="5932170"/>
                  <a:ext cx="15155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/>
              <p:cNvGrpSpPr/>
              <p:nvPr/>
            </p:nvGrpSpPr>
            <p:grpSpPr>
              <a:xfrm flipH="1">
                <a:off x="7380312" y="3032955"/>
                <a:ext cx="1540564" cy="2484277"/>
                <a:chOff x="1455302" y="2797415"/>
                <a:chExt cx="2239184" cy="3134755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475657" y="2797415"/>
                  <a:ext cx="2218829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475656" y="2804958"/>
                  <a:ext cx="0" cy="3127212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1455302" y="5932170"/>
                  <a:ext cx="15155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아래쪽 화살표 37"/>
              <p:cNvSpPr/>
              <p:nvPr/>
            </p:nvSpPr>
            <p:spPr>
              <a:xfrm>
                <a:off x="6089501" y="998436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아래쪽 화살표 44"/>
              <p:cNvSpPr/>
              <p:nvPr/>
            </p:nvSpPr>
            <p:spPr>
              <a:xfrm>
                <a:off x="6089501" y="1723649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아래쪽 화살표 45"/>
              <p:cNvSpPr/>
              <p:nvPr/>
            </p:nvSpPr>
            <p:spPr>
              <a:xfrm>
                <a:off x="6089501" y="2421311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아래쪽 화살표 46"/>
              <p:cNvSpPr/>
              <p:nvPr/>
            </p:nvSpPr>
            <p:spPr>
              <a:xfrm>
                <a:off x="6089501" y="3395062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아래쪽 화살표 47"/>
              <p:cNvSpPr/>
              <p:nvPr/>
            </p:nvSpPr>
            <p:spPr>
              <a:xfrm>
                <a:off x="6089501" y="4143292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아래쪽 화살표 49"/>
              <p:cNvSpPr/>
              <p:nvPr/>
            </p:nvSpPr>
            <p:spPr>
              <a:xfrm>
                <a:off x="6089501" y="5790427"/>
                <a:ext cx="252028" cy="2557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390323" y="920164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참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496625" y="3281464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참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55097" y="4696073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bg1"/>
                    </a:solidFill>
                  </a:rPr>
                  <a:t>j</a:t>
                </a:r>
                <a:r>
                  <a:rPr lang="en-US" altLang="ko-KR" dirty="0" err="1" smtClean="0">
                    <a:solidFill>
                      <a:schemeClr val="bg1"/>
                    </a:solidFill>
                  </a:rPr>
                  <a:t>++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53497" y="2561216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거짓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27749" y="5759177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++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7739925" y="656691"/>
                <a:ext cx="1296571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222050" y="195344"/>
                <a:ext cx="66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거짓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230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9764</TotalTime>
  <Words>492</Words>
  <Application>Microsoft Office PowerPoint</Application>
  <PresentationFormat>화면 슬라이드 쇼(4:3)</PresentationFormat>
  <Paragraphs>174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나눔고딕 ExtraBold</vt:lpstr>
      <vt:lpstr>맑은 고딕</vt:lpstr>
      <vt:lpstr>Arial</vt:lpstr>
      <vt:lpstr>Office 테마</vt:lpstr>
      <vt:lpstr>학급 성적 계산프로그램</vt:lpstr>
      <vt:lpstr> 1. 기획 의도  2. 프로젝트 순차표 (간트차트)  3.  사용함수  4.  실행결과  5.  알고리즘  6. 고찰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알고리즘 </vt:lpstr>
      <vt:lpstr>알고리즘 </vt:lpstr>
      <vt:lpstr>알고리즘 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KB</cp:lastModifiedBy>
  <cp:revision>70</cp:revision>
  <cp:lastPrinted>2011-08-28T20:58:26Z</cp:lastPrinted>
  <dcterms:created xsi:type="dcterms:W3CDTF">2011-08-16T07:24:57Z</dcterms:created>
  <dcterms:modified xsi:type="dcterms:W3CDTF">2021-03-22T05:06:10Z</dcterms:modified>
</cp:coreProperties>
</file>