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5" r:id="rId3"/>
    <p:sldId id="268" r:id="rId4"/>
    <p:sldId id="257" r:id="rId5"/>
    <p:sldId id="266" r:id="rId6"/>
    <p:sldId id="258" r:id="rId7"/>
    <p:sldId id="259" r:id="rId8"/>
    <p:sldId id="260" r:id="rId9"/>
    <p:sldId id="267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D08D-E8E0-4164-90D1-DCDCE3DCBF18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8EC5-3CA9-4102-B37F-EAE35310D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75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D08D-E8E0-4164-90D1-DCDCE3DCBF18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8EC5-3CA9-4102-B37F-EAE35310D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46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D08D-E8E0-4164-90D1-DCDCE3DCBF18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8EC5-3CA9-4102-B37F-EAE35310DF8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75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D08D-E8E0-4164-90D1-DCDCE3DCBF18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8EC5-3CA9-4102-B37F-EAE35310D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402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D08D-E8E0-4164-90D1-DCDCE3DCBF18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8EC5-3CA9-4102-B37F-EAE35310DF8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6184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D08D-E8E0-4164-90D1-DCDCE3DCBF18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8EC5-3CA9-4102-B37F-EAE35310D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36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D08D-E8E0-4164-90D1-DCDCE3DCBF18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8EC5-3CA9-4102-B37F-EAE35310D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355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D08D-E8E0-4164-90D1-DCDCE3DCBF18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8EC5-3CA9-4102-B37F-EAE35310D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0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D08D-E8E0-4164-90D1-DCDCE3DCBF18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8EC5-3CA9-4102-B37F-EAE35310D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42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D08D-E8E0-4164-90D1-DCDCE3DCBF18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8EC5-3CA9-4102-B37F-EAE35310D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32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D08D-E8E0-4164-90D1-DCDCE3DCBF18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8EC5-3CA9-4102-B37F-EAE35310D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4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D08D-E8E0-4164-90D1-DCDCE3DCBF18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8EC5-3CA9-4102-B37F-EAE35310D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11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D08D-E8E0-4164-90D1-DCDCE3DCBF18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8EC5-3CA9-4102-B37F-EAE35310D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2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D08D-E8E0-4164-90D1-DCDCE3DCBF18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8EC5-3CA9-4102-B37F-EAE35310D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8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D08D-E8E0-4164-90D1-DCDCE3DCBF18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8EC5-3CA9-4102-B37F-EAE35310D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D08D-E8E0-4164-90D1-DCDCE3DCBF18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8EC5-3CA9-4102-B37F-EAE35310D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82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8D08D-E8E0-4164-90D1-DCDCE3DCBF18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C58EC5-3CA9-4102-B37F-EAE35310D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85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0441" y="1871837"/>
            <a:ext cx="77807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 smtClean="0"/>
              <a:t>오라클 프로젝트</a:t>
            </a:r>
            <a:endParaRPr lang="ko-KR" altLang="en-US" sz="8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29106" y="5569527"/>
            <a:ext cx="339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김우기</a:t>
            </a:r>
            <a:r>
              <a:rPr lang="en-US" altLang="ko-KR" dirty="0"/>
              <a:t> </a:t>
            </a:r>
            <a:r>
              <a:rPr lang="ko-KR" altLang="en-US" dirty="0" err="1" smtClean="0"/>
              <a:t>김여준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김남우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0030" y="3813153"/>
            <a:ext cx="4954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중고차 관리자 </a:t>
            </a:r>
            <a:r>
              <a:rPr lang="ko-KR" altLang="en-US" sz="1600" dirty="0" smtClean="0"/>
              <a:t>모델링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중고차 입출고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판매 내역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딜러 현황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구매자 정보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58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05" y="1212358"/>
            <a:ext cx="2009775" cy="3286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100" y="730571"/>
            <a:ext cx="5889828" cy="59072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6385" y="311363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※ View </a:t>
            </a:r>
            <a:r>
              <a:rPr lang="ko-KR" altLang="en-US" sz="3200" dirty="0" smtClean="0"/>
              <a:t>생성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327416" y="4537704"/>
            <a:ext cx="1676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&lt;</a:t>
            </a:r>
            <a:r>
              <a:rPr lang="ko-KR" altLang="en-US" sz="1200" dirty="0" smtClean="0">
                <a:solidFill>
                  <a:srgbClr val="FF0000"/>
                </a:solidFill>
              </a:rPr>
              <a:t>생성 뷰</a:t>
            </a:r>
            <a:r>
              <a:rPr lang="en-US" altLang="ko-KR" sz="1200" dirty="0">
                <a:solidFill>
                  <a:srgbClr val="FF0000"/>
                </a:solidFill>
              </a:rPr>
              <a:t>&gt;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07481" y="453572"/>
            <a:ext cx="3078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&lt;</a:t>
            </a:r>
            <a:r>
              <a:rPr lang="ko-KR" altLang="en-US" sz="1200" dirty="0" smtClean="0">
                <a:solidFill>
                  <a:srgbClr val="FF0000"/>
                </a:solidFill>
              </a:rPr>
              <a:t>뷰 생성 </a:t>
            </a:r>
            <a:r>
              <a:rPr lang="en-US" altLang="ko-KR" sz="1200" dirty="0" smtClean="0">
                <a:solidFill>
                  <a:srgbClr val="FF0000"/>
                </a:solidFill>
              </a:rPr>
              <a:t>SQL</a:t>
            </a:r>
            <a:r>
              <a:rPr lang="ko-KR" altLang="en-US" sz="1200" dirty="0" smtClean="0">
                <a:solidFill>
                  <a:srgbClr val="FF0000"/>
                </a:solidFill>
              </a:rPr>
              <a:t>문 일부 발췌</a:t>
            </a:r>
            <a:r>
              <a:rPr lang="en-US" altLang="ko-KR" sz="1200" dirty="0" smtClean="0">
                <a:solidFill>
                  <a:srgbClr val="FF0000"/>
                </a:solidFill>
              </a:rPr>
              <a:t>&gt;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32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73" y="604231"/>
            <a:ext cx="4457700" cy="6115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415" y="993284"/>
            <a:ext cx="4876800" cy="5553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89337" y="253652"/>
            <a:ext cx="5431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※ SELECT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실행 문 일부 발췌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0816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90" y="1625484"/>
            <a:ext cx="55626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9215" y="507077"/>
            <a:ext cx="2161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※ </a:t>
            </a:r>
            <a:r>
              <a:rPr lang="ko-KR" altLang="en-US" sz="2800" dirty="0" smtClean="0"/>
              <a:t>제약 설정</a:t>
            </a:r>
            <a:endParaRPr lang="ko-KR" altLang="en-US" sz="2800" dirty="0"/>
          </a:p>
        </p:txBody>
      </p:sp>
      <p:sp>
        <p:nvSpPr>
          <p:cNvPr id="6" name="오른쪽 화살표 5"/>
          <p:cNvSpPr/>
          <p:nvPr/>
        </p:nvSpPr>
        <p:spPr>
          <a:xfrm rot="2473141">
            <a:off x="3547351" y="3905675"/>
            <a:ext cx="1241936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034" y="4533641"/>
            <a:ext cx="7591425" cy="1647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142" y="1359478"/>
            <a:ext cx="4572000" cy="156210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150384" y="2033454"/>
            <a:ext cx="348770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flipV="1">
            <a:off x="3150383" y="4929446"/>
            <a:ext cx="7512075" cy="213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799811" y="1520426"/>
            <a:ext cx="4483331" cy="241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26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82538" y="2144684"/>
            <a:ext cx="54282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dirty="0" smtClean="0"/>
              <a:t>-END-</a:t>
            </a:r>
            <a:endParaRPr lang="ko-KR" altLang="en-US" sz="12000" dirty="0"/>
          </a:p>
        </p:txBody>
      </p:sp>
      <p:sp>
        <p:nvSpPr>
          <p:cNvPr id="6" name="TextBox 5"/>
          <p:cNvSpPr txBox="1"/>
          <p:nvPr/>
        </p:nvSpPr>
        <p:spPr>
          <a:xfrm>
            <a:off x="4995948" y="5070764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0070C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감사합니다</a:t>
            </a:r>
            <a:r>
              <a:rPr lang="en-US" altLang="ko-KR" sz="2400" dirty="0" smtClean="0">
                <a:solidFill>
                  <a:srgbClr val="0070C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  <a:endParaRPr lang="ko-KR" altLang="en-US" sz="2400" dirty="0">
              <a:solidFill>
                <a:srgbClr val="0070C0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280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35">
            <a:extLst>
              <a:ext uri="{FF2B5EF4-FFF2-40B4-BE49-F238E27FC236}">
                <a16:creationId xmlns:a16="http://schemas.microsoft.com/office/drawing/2014/main" id="{8D9B5BCB-87AB-4B66-80AA-80C303B1B838}"/>
              </a:ext>
            </a:extLst>
          </p:cNvPr>
          <p:cNvSpPr/>
          <p:nvPr/>
        </p:nvSpPr>
        <p:spPr>
          <a:xfrm>
            <a:off x="1344301" y="3344766"/>
            <a:ext cx="9513094" cy="720000"/>
          </a:xfrm>
          <a:custGeom>
            <a:avLst/>
            <a:gdLst>
              <a:gd name="connsiteX0" fmla="*/ 360000 w 9667066"/>
              <a:gd name="connsiteY0" fmla="*/ 0 h 720000"/>
              <a:gd name="connsiteX1" fmla="*/ 362117 w 9667066"/>
              <a:gd name="connsiteY1" fmla="*/ 213 h 720000"/>
              <a:gd name="connsiteX2" fmla="*/ 362117 w 9667066"/>
              <a:gd name="connsiteY2" fmla="*/ 0 h 720000"/>
              <a:gd name="connsiteX3" fmla="*/ 9304949 w 9667066"/>
              <a:gd name="connsiteY3" fmla="*/ 0 h 720000"/>
              <a:gd name="connsiteX4" fmla="*/ 9304949 w 9667066"/>
              <a:gd name="connsiteY4" fmla="*/ 213 h 720000"/>
              <a:gd name="connsiteX5" fmla="*/ 9307066 w 9667066"/>
              <a:gd name="connsiteY5" fmla="*/ 0 h 720000"/>
              <a:gd name="connsiteX6" fmla="*/ 9667066 w 9667066"/>
              <a:gd name="connsiteY6" fmla="*/ 360000 h 720000"/>
              <a:gd name="connsiteX7" fmla="*/ 9307066 w 9667066"/>
              <a:gd name="connsiteY7" fmla="*/ 720000 h 720000"/>
              <a:gd name="connsiteX8" fmla="*/ 9304949 w 9667066"/>
              <a:gd name="connsiteY8" fmla="*/ 719787 h 720000"/>
              <a:gd name="connsiteX9" fmla="*/ 9304949 w 9667066"/>
              <a:gd name="connsiteY9" fmla="*/ 720000 h 720000"/>
              <a:gd name="connsiteX10" fmla="*/ 362117 w 9667066"/>
              <a:gd name="connsiteY10" fmla="*/ 720000 h 720000"/>
              <a:gd name="connsiteX11" fmla="*/ 362117 w 9667066"/>
              <a:gd name="connsiteY11" fmla="*/ 719787 h 720000"/>
              <a:gd name="connsiteX12" fmla="*/ 360000 w 9667066"/>
              <a:gd name="connsiteY12" fmla="*/ 720000 h 720000"/>
              <a:gd name="connsiteX13" fmla="*/ 0 w 9667066"/>
              <a:gd name="connsiteY13" fmla="*/ 360000 h 720000"/>
              <a:gd name="connsiteX14" fmla="*/ 360000 w 9667066"/>
              <a:gd name="connsiteY1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667066" h="720000">
                <a:moveTo>
                  <a:pt x="360000" y="0"/>
                </a:moveTo>
                <a:lnTo>
                  <a:pt x="362117" y="213"/>
                </a:lnTo>
                <a:lnTo>
                  <a:pt x="362117" y="0"/>
                </a:lnTo>
                <a:lnTo>
                  <a:pt x="9304949" y="0"/>
                </a:lnTo>
                <a:lnTo>
                  <a:pt x="9304949" y="213"/>
                </a:lnTo>
                <a:lnTo>
                  <a:pt x="9307066" y="0"/>
                </a:lnTo>
                <a:cubicBezTo>
                  <a:pt x="9505889" y="0"/>
                  <a:pt x="9667066" y="161177"/>
                  <a:pt x="9667066" y="360000"/>
                </a:cubicBezTo>
                <a:cubicBezTo>
                  <a:pt x="9667066" y="558823"/>
                  <a:pt x="9505889" y="720000"/>
                  <a:pt x="9307066" y="720000"/>
                </a:cubicBezTo>
                <a:lnTo>
                  <a:pt x="9304949" y="719787"/>
                </a:lnTo>
                <a:lnTo>
                  <a:pt x="9304949" y="720000"/>
                </a:lnTo>
                <a:lnTo>
                  <a:pt x="362117" y="720000"/>
                </a:lnTo>
                <a:lnTo>
                  <a:pt x="362117" y="719787"/>
                </a:lnTo>
                <a:lnTo>
                  <a:pt x="360000" y="720000"/>
                </a:lnTo>
                <a:cubicBezTo>
                  <a:pt x="161177" y="720000"/>
                  <a:pt x="0" y="558823"/>
                  <a:pt x="0" y="360000"/>
                </a:cubicBezTo>
                <a:cubicBezTo>
                  <a:pt x="0" y="161177"/>
                  <a:pt x="161177" y="0"/>
                  <a:pt x="360000" y="0"/>
                </a:cubicBezTo>
                <a:close/>
              </a:path>
            </a:pathLst>
          </a:custGeom>
          <a:solidFill>
            <a:srgbClr val="C6DEAB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10" name="자유형: 도형 36">
            <a:extLst>
              <a:ext uri="{FF2B5EF4-FFF2-40B4-BE49-F238E27FC236}">
                <a16:creationId xmlns:a16="http://schemas.microsoft.com/office/drawing/2014/main" id="{6DD76E14-2C3E-48DA-8270-DE880C6A6F95}"/>
              </a:ext>
            </a:extLst>
          </p:cNvPr>
          <p:cNvSpPr/>
          <p:nvPr/>
        </p:nvSpPr>
        <p:spPr>
          <a:xfrm>
            <a:off x="1377553" y="4484056"/>
            <a:ext cx="9513094" cy="720000"/>
          </a:xfrm>
          <a:custGeom>
            <a:avLst/>
            <a:gdLst>
              <a:gd name="connsiteX0" fmla="*/ 360000 w 9667066"/>
              <a:gd name="connsiteY0" fmla="*/ 0 h 720000"/>
              <a:gd name="connsiteX1" fmla="*/ 362117 w 9667066"/>
              <a:gd name="connsiteY1" fmla="*/ 213 h 720000"/>
              <a:gd name="connsiteX2" fmla="*/ 362117 w 9667066"/>
              <a:gd name="connsiteY2" fmla="*/ 0 h 720000"/>
              <a:gd name="connsiteX3" fmla="*/ 9304949 w 9667066"/>
              <a:gd name="connsiteY3" fmla="*/ 0 h 720000"/>
              <a:gd name="connsiteX4" fmla="*/ 9304949 w 9667066"/>
              <a:gd name="connsiteY4" fmla="*/ 213 h 720000"/>
              <a:gd name="connsiteX5" fmla="*/ 9307066 w 9667066"/>
              <a:gd name="connsiteY5" fmla="*/ 0 h 720000"/>
              <a:gd name="connsiteX6" fmla="*/ 9667066 w 9667066"/>
              <a:gd name="connsiteY6" fmla="*/ 360000 h 720000"/>
              <a:gd name="connsiteX7" fmla="*/ 9307066 w 9667066"/>
              <a:gd name="connsiteY7" fmla="*/ 720000 h 720000"/>
              <a:gd name="connsiteX8" fmla="*/ 9304949 w 9667066"/>
              <a:gd name="connsiteY8" fmla="*/ 719787 h 720000"/>
              <a:gd name="connsiteX9" fmla="*/ 9304949 w 9667066"/>
              <a:gd name="connsiteY9" fmla="*/ 720000 h 720000"/>
              <a:gd name="connsiteX10" fmla="*/ 362117 w 9667066"/>
              <a:gd name="connsiteY10" fmla="*/ 720000 h 720000"/>
              <a:gd name="connsiteX11" fmla="*/ 362117 w 9667066"/>
              <a:gd name="connsiteY11" fmla="*/ 719787 h 720000"/>
              <a:gd name="connsiteX12" fmla="*/ 360000 w 9667066"/>
              <a:gd name="connsiteY12" fmla="*/ 720000 h 720000"/>
              <a:gd name="connsiteX13" fmla="*/ 0 w 9667066"/>
              <a:gd name="connsiteY13" fmla="*/ 360000 h 720000"/>
              <a:gd name="connsiteX14" fmla="*/ 360000 w 9667066"/>
              <a:gd name="connsiteY1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667066" h="720000">
                <a:moveTo>
                  <a:pt x="360000" y="0"/>
                </a:moveTo>
                <a:lnTo>
                  <a:pt x="362117" y="213"/>
                </a:lnTo>
                <a:lnTo>
                  <a:pt x="362117" y="0"/>
                </a:lnTo>
                <a:lnTo>
                  <a:pt x="9304949" y="0"/>
                </a:lnTo>
                <a:lnTo>
                  <a:pt x="9304949" y="213"/>
                </a:lnTo>
                <a:lnTo>
                  <a:pt x="9307066" y="0"/>
                </a:lnTo>
                <a:cubicBezTo>
                  <a:pt x="9505889" y="0"/>
                  <a:pt x="9667066" y="161177"/>
                  <a:pt x="9667066" y="360000"/>
                </a:cubicBezTo>
                <a:cubicBezTo>
                  <a:pt x="9667066" y="558823"/>
                  <a:pt x="9505889" y="720000"/>
                  <a:pt x="9307066" y="720000"/>
                </a:cubicBezTo>
                <a:lnTo>
                  <a:pt x="9304949" y="719787"/>
                </a:lnTo>
                <a:lnTo>
                  <a:pt x="9304949" y="720000"/>
                </a:lnTo>
                <a:lnTo>
                  <a:pt x="362117" y="720000"/>
                </a:lnTo>
                <a:lnTo>
                  <a:pt x="362117" y="719787"/>
                </a:lnTo>
                <a:lnTo>
                  <a:pt x="360000" y="720000"/>
                </a:lnTo>
                <a:cubicBezTo>
                  <a:pt x="161177" y="720000"/>
                  <a:pt x="0" y="558823"/>
                  <a:pt x="0" y="360000"/>
                </a:cubicBezTo>
                <a:cubicBezTo>
                  <a:pt x="0" y="161177"/>
                  <a:pt x="161177" y="0"/>
                  <a:pt x="360000" y="0"/>
                </a:cubicBezTo>
                <a:close/>
              </a:path>
            </a:pathLst>
          </a:custGeom>
          <a:solidFill>
            <a:srgbClr val="C6DEAB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34">
            <a:extLst>
              <a:ext uri="{FF2B5EF4-FFF2-40B4-BE49-F238E27FC236}">
                <a16:creationId xmlns:a16="http://schemas.microsoft.com/office/drawing/2014/main" id="{D1D52F46-49E4-4869-80BE-121F6C4813AA}"/>
              </a:ext>
            </a:extLst>
          </p:cNvPr>
          <p:cNvSpPr/>
          <p:nvPr/>
        </p:nvSpPr>
        <p:spPr>
          <a:xfrm>
            <a:off x="1377553" y="2288606"/>
            <a:ext cx="9513094" cy="720000"/>
          </a:xfrm>
          <a:custGeom>
            <a:avLst/>
            <a:gdLst>
              <a:gd name="connsiteX0" fmla="*/ 360000 w 9667066"/>
              <a:gd name="connsiteY0" fmla="*/ 0 h 720000"/>
              <a:gd name="connsiteX1" fmla="*/ 362117 w 9667066"/>
              <a:gd name="connsiteY1" fmla="*/ 213 h 720000"/>
              <a:gd name="connsiteX2" fmla="*/ 362117 w 9667066"/>
              <a:gd name="connsiteY2" fmla="*/ 0 h 720000"/>
              <a:gd name="connsiteX3" fmla="*/ 9304949 w 9667066"/>
              <a:gd name="connsiteY3" fmla="*/ 0 h 720000"/>
              <a:gd name="connsiteX4" fmla="*/ 9304949 w 9667066"/>
              <a:gd name="connsiteY4" fmla="*/ 213 h 720000"/>
              <a:gd name="connsiteX5" fmla="*/ 9307066 w 9667066"/>
              <a:gd name="connsiteY5" fmla="*/ 0 h 720000"/>
              <a:gd name="connsiteX6" fmla="*/ 9667066 w 9667066"/>
              <a:gd name="connsiteY6" fmla="*/ 360000 h 720000"/>
              <a:gd name="connsiteX7" fmla="*/ 9307066 w 9667066"/>
              <a:gd name="connsiteY7" fmla="*/ 720000 h 720000"/>
              <a:gd name="connsiteX8" fmla="*/ 9304949 w 9667066"/>
              <a:gd name="connsiteY8" fmla="*/ 719787 h 720000"/>
              <a:gd name="connsiteX9" fmla="*/ 9304949 w 9667066"/>
              <a:gd name="connsiteY9" fmla="*/ 720000 h 720000"/>
              <a:gd name="connsiteX10" fmla="*/ 362117 w 9667066"/>
              <a:gd name="connsiteY10" fmla="*/ 720000 h 720000"/>
              <a:gd name="connsiteX11" fmla="*/ 362117 w 9667066"/>
              <a:gd name="connsiteY11" fmla="*/ 719787 h 720000"/>
              <a:gd name="connsiteX12" fmla="*/ 360000 w 9667066"/>
              <a:gd name="connsiteY12" fmla="*/ 720000 h 720000"/>
              <a:gd name="connsiteX13" fmla="*/ 0 w 9667066"/>
              <a:gd name="connsiteY13" fmla="*/ 360000 h 720000"/>
              <a:gd name="connsiteX14" fmla="*/ 360000 w 9667066"/>
              <a:gd name="connsiteY1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667066" h="720000">
                <a:moveTo>
                  <a:pt x="360000" y="0"/>
                </a:moveTo>
                <a:lnTo>
                  <a:pt x="362117" y="213"/>
                </a:lnTo>
                <a:lnTo>
                  <a:pt x="362117" y="0"/>
                </a:lnTo>
                <a:lnTo>
                  <a:pt x="9304949" y="0"/>
                </a:lnTo>
                <a:lnTo>
                  <a:pt x="9304949" y="213"/>
                </a:lnTo>
                <a:lnTo>
                  <a:pt x="9307066" y="0"/>
                </a:lnTo>
                <a:cubicBezTo>
                  <a:pt x="9505889" y="0"/>
                  <a:pt x="9667066" y="161177"/>
                  <a:pt x="9667066" y="360000"/>
                </a:cubicBezTo>
                <a:cubicBezTo>
                  <a:pt x="9667066" y="558823"/>
                  <a:pt x="9505889" y="720000"/>
                  <a:pt x="9307066" y="720000"/>
                </a:cubicBezTo>
                <a:lnTo>
                  <a:pt x="9304949" y="719787"/>
                </a:lnTo>
                <a:lnTo>
                  <a:pt x="9304949" y="720000"/>
                </a:lnTo>
                <a:lnTo>
                  <a:pt x="362117" y="720000"/>
                </a:lnTo>
                <a:lnTo>
                  <a:pt x="362117" y="719787"/>
                </a:lnTo>
                <a:lnTo>
                  <a:pt x="360000" y="720000"/>
                </a:lnTo>
                <a:cubicBezTo>
                  <a:pt x="161177" y="720000"/>
                  <a:pt x="0" y="558823"/>
                  <a:pt x="0" y="360000"/>
                </a:cubicBezTo>
                <a:cubicBezTo>
                  <a:pt x="0" y="161177"/>
                  <a:pt x="161177" y="0"/>
                  <a:pt x="360000" y="0"/>
                </a:cubicBezTo>
                <a:close/>
              </a:path>
            </a:pathLst>
          </a:custGeom>
          <a:solidFill>
            <a:srgbClr val="C6DEAB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95205B07-A039-436F-A8CC-A4648AA22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795" y="813156"/>
            <a:ext cx="9118600" cy="8763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z="4400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목차</a:t>
            </a:r>
            <a:endParaRPr lang="ko-KR" altLang="en-US" sz="44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14" name="제목 2">
            <a:extLst>
              <a:ext uri="{FF2B5EF4-FFF2-40B4-BE49-F238E27FC236}">
                <a16:creationId xmlns:a16="http://schemas.microsoft.com/office/drawing/2014/main" id="{7002688C-052B-4B5D-947F-609904708412}"/>
              </a:ext>
            </a:extLst>
          </p:cNvPr>
          <p:cNvSpPr txBox="1">
            <a:spLocks/>
          </p:cNvSpPr>
          <p:nvPr/>
        </p:nvSpPr>
        <p:spPr>
          <a:xfrm>
            <a:off x="2569343" y="2274766"/>
            <a:ext cx="377825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기초 모델링</a:t>
            </a:r>
            <a:endParaRPr lang="en-US" altLang="ko-KR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15" name="제목 2">
            <a:extLst>
              <a:ext uri="{FF2B5EF4-FFF2-40B4-BE49-F238E27FC236}">
                <a16:creationId xmlns:a16="http://schemas.microsoft.com/office/drawing/2014/main" id="{22F805DA-0183-4E44-9E52-D94EE9AF9300}"/>
              </a:ext>
            </a:extLst>
          </p:cNvPr>
          <p:cNvSpPr txBox="1">
            <a:spLocks/>
          </p:cNvSpPr>
          <p:nvPr/>
        </p:nvSpPr>
        <p:spPr>
          <a:xfrm>
            <a:off x="2552716" y="3349878"/>
            <a:ext cx="6616222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기본키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, </a:t>
            </a:r>
            <a:r>
              <a:rPr lang="ko-KR" altLang="en-US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왜래키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설정 변경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-</a:t>
            </a:r>
            <a:r>
              <a:rPr lang="ko-KR" altLang="en-US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모델링기반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수정 사항</a:t>
            </a:r>
            <a:endParaRPr lang="en-US" altLang="ko-KR" sz="20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16" name="제목 2">
            <a:extLst>
              <a:ext uri="{FF2B5EF4-FFF2-40B4-BE49-F238E27FC236}">
                <a16:creationId xmlns:a16="http://schemas.microsoft.com/office/drawing/2014/main" id="{5F3E9FBB-2D94-4956-BCD2-D8A2413AD13C}"/>
              </a:ext>
            </a:extLst>
          </p:cNvPr>
          <p:cNvSpPr txBox="1">
            <a:spLocks/>
          </p:cNvSpPr>
          <p:nvPr/>
        </p:nvSpPr>
        <p:spPr>
          <a:xfrm>
            <a:off x="2569343" y="4444306"/>
            <a:ext cx="4687668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뷰 생성 및 검색 </a:t>
            </a:r>
            <a:r>
              <a:rPr lang="ko-KR" altLang="en-US" sz="2000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구문</a:t>
            </a:r>
            <a:r>
              <a:rPr lang="en-US" altLang="ko-KR" sz="2000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   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-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제한 </a:t>
            </a:r>
            <a:r>
              <a:rPr lang="ko-KR" altLang="en-US" sz="2000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설정</a:t>
            </a:r>
            <a:endParaRPr lang="ko-KR" altLang="en-US" sz="20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537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9">
            <a:extLst>
              <a:ext uri="{FF2B5EF4-FFF2-40B4-BE49-F238E27FC236}">
                <a16:creationId xmlns:a16="http://schemas.microsoft.com/office/drawing/2014/main" id="{644D0A9C-EF7A-4A71-9192-3383FDDE0983}"/>
              </a:ext>
            </a:extLst>
          </p:cNvPr>
          <p:cNvSpPr/>
          <p:nvPr/>
        </p:nvSpPr>
        <p:spPr>
          <a:xfrm>
            <a:off x="896388" y="700760"/>
            <a:ext cx="5822950" cy="720000"/>
          </a:xfrm>
          <a:custGeom>
            <a:avLst/>
            <a:gdLst>
              <a:gd name="connsiteX0" fmla="*/ 365125 w 5822950"/>
              <a:gd name="connsiteY0" fmla="*/ 0 h 720000"/>
              <a:gd name="connsiteX1" fmla="*/ 5457825 w 5822950"/>
              <a:gd name="connsiteY1" fmla="*/ 0 h 720000"/>
              <a:gd name="connsiteX2" fmla="*/ 5822950 w 5822950"/>
              <a:gd name="connsiteY2" fmla="*/ 360000 h 720000"/>
              <a:gd name="connsiteX3" fmla="*/ 5457825 w 5822950"/>
              <a:gd name="connsiteY3" fmla="*/ 720000 h 720000"/>
              <a:gd name="connsiteX4" fmla="*/ 365125 w 5822950"/>
              <a:gd name="connsiteY4" fmla="*/ 720000 h 720000"/>
              <a:gd name="connsiteX5" fmla="*/ 0 w 5822950"/>
              <a:gd name="connsiteY5" fmla="*/ 360000 h 720000"/>
              <a:gd name="connsiteX6" fmla="*/ 365125 w 5822950"/>
              <a:gd name="connsiteY6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2950" h="720000">
                <a:moveTo>
                  <a:pt x="365125" y="0"/>
                </a:moveTo>
                <a:lnTo>
                  <a:pt x="5457825" y="0"/>
                </a:lnTo>
                <a:cubicBezTo>
                  <a:pt x="5659478" y="0"/>
                  <a:pt x="5822950" y="161177"/>
                  <a:pt x="5822950" y="360000"/>
                </a:cubicBezTo>
                <a:cubicBezTo>
                  <a:pt x="5822950" y="558823"/>
                  <a:pt x="5659478" y="720000"/>
                  <a:pt x="5457825" y="720000"/>
                </a:cubicBezTo>
                <a:lnTo>
                  <a:pt x="365125" y="720000"/>
                </a:lnTo>
                <a:cubicBezTo>
                  <a:pt x="163472" y="720000"/>
                  <a:pt x="0" y="558823"/>
                  <a:pt x="0" y="360000"/>
                </a:cubicBezTo>
                <a:cubicBezTo>
                  <a:pt x="0" y="161177"/>
                  <a:pt x="163472" y="0"/>
                  <a:pt x="365125" y="0"/>
                </a:cubicBezTo>
                <a:close/>
              </a:path>
            </a:pathLst>
          </a:custGeom>
          <a:solidFill>
            <a:srgbClr val="C6DEAB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403875" y="700760"/>
            <a:ext cx="9750419" cy="1325563"/>
          </a:xfrm>
          <a:noFill/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기본 </a:t>
            </a:r>
            <a:r>
              <a:rPr lang="ko-KR" altLang="en-US" dirty="0" smtClean="0">
                <a:solidFill>
                  <a:srgbClr val="FF000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모델링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96388" y="2005718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테이블 생성</a:t>
            </a:r>
            <a:endParaRPr lang="en-US" altLang="ko-KR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( </a:t>
            </a:r>
            <a:r>
              <a:rPr lang="ko-KR" altLang="en-US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차종 </a:t>
            </a:r>
            <a:r>
              <a:rPr lang="en-US" altLang="ko-KR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TBL, </a:t>
            </a:r>
            <a:r>
              <a:rPr lang="ko-KR" altLang="en-US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딜러 </a:t>
            </a:r>
            <a:r>
              <a:rPr lang="en-US" altLang="ko-KR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TBL, </a:t>
            </a:r>
            <a:r>
              <a:rPr lang="ko-KR" altLang="en-US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지점 </a:t>
            </a:r>
            <a:r>
              <a:rPr lang="en-US" altLang="ko-KR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TBL, </a:t>
            </a:r>
            <a:r>
              <a:rPr lang="ko-KR" altLang="en-US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고객 </a:t>
            </a:r>
            <a:r>
              <a:rPr lang="en-US" altLang="ko-KR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TBL, </a:t>
            </a:r>
            <a:r>
              <a:rPr lang="ko-KR" altLang="en-US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제고 </a:t>
            </a:r>
            <a:r>
              <a:rPr lang="en-US" altLang="ko-KR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TBL)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각 테이블 컬럼 및 제약조건 작성 </a:t>
            </a:r>
            <a:endParaRPr lang="en-US" altLang="ko-KR" sz="58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각 테이블 </a:t>
            </a:r>
            <a:r>
              <a:rPr lang="ko-KR" altLang="en-US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기본키</a:t>
            </a:r>
            <a:r>
              <a:rPr lang="en-US" altLang="ko-KR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(PK) </a:t>
            </a:r>
            <a:r>
              <a:rPr lang="ko-KR" altLang="en-US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설정 </a:t>
            </a:r>
            <a:endParaRPr lang="en-US" altLang="ko-KR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테이블 간 </a:t>
            </a:r>
            <a:r>
              <a:rPr lang="ko-KR" altLang="en-US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왜래키</a:t>
            </a:r>
            <a:r>
              <a:rPr lang="en-US" altLang="ko-KR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(FK) </a:t>
            </a:r>
            <a:r>
              <a:rPr lang="ko-KR" altLang="en-US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설정 </a:t>
            </a:r>
            <a:endParaRPr lang="ko-KR" altLang="en-US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68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03" y="344026"/>
            <a:ext cx="10213919" cy="63915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15047" y="3682537"/>
            <a:ext cx="3133898" cy="5735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91745" y="1439702"/>
            <a:ext cx="2468880" cy="1729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375862" y="1296785"/>
            <a:ext cx="315883" cy="2576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699164" y="3682537"/>
            <a:ext cx="315883" cy="2576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894617" y="3167146"/>
            <a:ext cx="1620983" cy="257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578734" y="3084017"/>
            <a:ext cx="315883" cy="2576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015047" y="3237805"/>
            <a:ext cx="2552004" cy="1288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699164" y="3050769"/>
            <a:ext cx="315883" cy="2576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41761" y="3237805"/>
            <a:ext cx="1620983" cy="116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00939" y="3167146"/>
            <a:ext cx="315883" cy="2576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자유형: 도형 24">
            <a:extLst>
              <a:ext uri="{FF2B5EF4-FFF2-40B4-BE49-F238E27FC236}">
                <a16:creationId xmlns:a16="http://schemas.microsoft.com/office/drawing/2014/main" id="{6B783C3F-0BBB-4D16-A01D-39AFCA87C181}"/>
              </a:ext>
            </a:extLst>
          </p:cNvPr>
          <p:cNvSpPr/>
          <p:nvPr/>
        </p:nvSpPr>
        <p:spPr>
          <a:xfrm>
            <a:off x="2670521" y="5704533"/>
            <a:ext cx="5559079" cy="720000"/>
          </a:xfrm>
          <a:custGeom>
            <a:avLst/>
            <a:gdLst>
              <a:gd name="connsiteX0" fmla="*/ 365125 w 5822950"/>
              <a:gd name="connsiteY0" fmla="*/ 0 h 720000"/>
              <a:gd name="connsiteX1" fmla="*/ 5457825 w 5822950"/>
              <a:gd name="connsiteY1" fmla="*/ 0 h 720000"/>
              <a:gd name="connsiteX2" fmla="*/ 5822950 w 5822950"/>
              <a:gd name="connsiteY2" fmla="*/ 360000 h 720000"/>
              <a:gd name="connsiteX3" fmla="*/ 5457825 w 5822950"/>
              <a:gd name="connsiteY3" fmla="*/ 720000 h 720000"/>
              <a:gd name="connsiteX4" fmla="*/ 365125 w 5822950"/>
              <a:gd name="connsiteY4" fmla="*/ 720000 h 720000"/>
              <a:gd name="connsiteX5" fmla="*/ 0 w 5822950"/>
              <a:gd name="connsiteY5" fmla="*/ 360000 h 720000"/>
              <a:gd name="connsiteX6" fmla="*/ 365125 w 5822950"/>
              <a:gd name="connsiteY6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2950" h="720000">
                <a:moveTo>
                  <a:pt x="365125" y="0"/>
                </a:moveTo>
                <a:lnTo>
                  <a:pt x="5457825" y="0"/>
                </a:lnTo>
                <a:cubicBezTo>
                  <a:pt x="5659478" y="0"/>
                  <a:pt x="5822950" y="161177"/>
                  <a:pt x="5822950" y="360000"/>
                </a:cubicBezTo>
                <a:cubicBezTo>
                  <a:pt x="5822950" y="558823"/>
                  <a:pt x="5659478" y="720000"/>
                  <a:pt x="5457825" y="720000"/>
                </a:cubicBezTo>
                <a:lnTo>
                  <a:pt x="365125" y="720000"/>
                </a:lnTo>
                <a:cubicBezTo>
                  <a:pt x="163472" y="720000"/>
                  <a:pt x="0" y="558823"/>
                  <a:pt x="0" y="360000"/>
                </a:cubicBezTo>
                <a:cubicBezTo>
                  <a:pt x="0" y="161177"/>
                  <a:pt x="163472" y="0"/>
                  <a:pt x="365125" y="0"/>
                </a:cubicBezTo>
                <a:close/>
              </a:path>
            </a:pathLst>
          </a:custGeom>
          <a:solidFill>
            <a:srgbClr val="E1CCF0">
              <a:alpha val="5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제목 2">
            <a:extLst>
              <a:ext uri="{FF2B5EF4-FFF2-40B4-BE49-F238E27FC236}">
                <a16:creationId xmlns:a16="http://schemas.microsoft.com/office/drawing/2014/main" id="{1CD4E316-CEEA-47F8-BABE-D0C48FDB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049" y="5701584"/>
            <a:ext cx="4523046" cy="876300"/>
          </a:xfrm>
        </p:spPr>
        <p:txBody>
          <a:bodyPr/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&lt;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모델링 디자인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2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0308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각 테이블 내용 첨부 후 수정 진행 </a:t>
            </a:r>
            <a:endParaRPr lang="ko-KR" altLang="en-US" dirty="0">
              <a:solidFill>
                <a:srgbClr val="FF0000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7087" y="1475723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테이블 간 </a:t>
            </a:r>
            <a:r>
              <a:rPr lang="ko-KR" altLang="en-US" dirty="0" err="1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왜래키</a:t>
            </a:r>
            <a:r>
              <a:rPr lang="ko-KR" altLang="en-US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추가 지정</a:t>
            </a:r>
            <a:r>
              <a:rPr lang="en-US" altLang="ko-KR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(SQL)</a:t>
            </a:r>
            <a:endParaRPr lang="en-US" altLang="ko-KR" sz="58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기본키</a:t>
            </a:r>
            <a:r>
              <a:rPr lang="ko-KR" altLang="en-US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수정 및 변경</a:t>
            </a:r>
            <a:r>
              <a:rPr lang="en-US" altLang="ko-KR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(SQL)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926" y="2798761"/>
            <a:ext cx="1786959" cy="26932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61" y="3584934"/>
            <a:ext cx="2360122" cy="28948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855" y="4262138"/>
            <a:ext cx="2792021" cy="13203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1666" y="3317867"/>
            <a:ext cx="2719301" cy="31750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7125" y="3397994"/>
            <a:ext cx="2873780" cy="32687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5449" y="5608773"/>
            <a:ext cx="4517967" cy="11363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068410" y="2859216"/>
            <a:ext cx="287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&lt;INSERT </a:t>
            </a:r>
            <a:r>
              <a:rPr lang="ko-KR" altLang="en-US" b="1" dirty="0" smtClean="0">
                <a:solidFill>
                  <a:srgbClr val="0070C0"/>
                </a:solidFill>
              </a:rPr>
              <a:t>진행 완료 </a:t>
            </a:r>
            <a:r>
              <a:rPr lang="en-US" altLang="ko-KR" b="1" dirty="0" smtClean="0">
                <a:solidFill>
                  <a:srgbClr val="0070C0"/>
                </a:solidFill>
              </a:rPr>
              <a:t>TBL&gt;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2" name="자유형: 도형 9">
            <a:extLst>
              <a:ext uri="{FF2B5EF4-FFF2-40B4-BE49-F238E27FC236}">
                <a16:creationId xmlns:a16="http://schemas.microsoft.com/office/drawing/2014/main" id="{644D0A9C-EF7A-4A71-9192-3383FDDE0983}"/>
              </a:ext>
            </a:extLst>
          </p:cNvPr>
          <p:cNvSpPr/>
          <p:nvPr/>
        </p:nvSpPr>
        <p:spPr>
          <a:xfrm>
            <a:off x="785399" y="327469"/>
            <a:ext cx="7843212" cy="720000"/>
          </a:xfrm>
          <a:custGeom>
            <a:avLst/>
            <a:gdLst>
              <a:gd name="connsiteX0" fmla="*/ 365125 w 5822950"/>
              <a:gd name="connsiteY0" fmla="*/ 0 h 720000"/>
              <a:gd name="connsiteX1" fmla="*/ 5457825 w 5822950"/>
              <a:gd name="connsiteY1" fmla="*/ 0 h 720000"/>
              <a:gd name="connsiteX2" fmla="*/ 5822950 w 5822950"/>
              <a:gd name="connsiteY2" fmla="*/ 360000 h 720000"/>
              <a:gd name="connsiteX3" fmla="*/ 5457825 w 5822950"/>
              <a:gd name="connsiteY3" fmla="*/ 720000 h 720000"/>
              <a:gd name="connsiteX4" fmla="*/ 365125 w 5822950"/>
              <a:gd name="connsiteY4" fmla="*/ 720000 h 720000"/>
              <a:gd name="connsiteX5" fmla="*/ 0 w 5822950"/>
              <a:gd name="connsiteY5" fmla="*/ 360000 h 720000"/>
              <a:gd name="connsiteX6" fmla="*/ 365125 w 5822950"/>
              <a:gd name="connsiteY6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2950" h="720000">
                <a:moveTo>
                  <a:pt x="365125" y="0"/>
                </a:moveTo>
                <a:lnTo>
                  <a:pt x="5457825" y="0"/>
                </a:lnTo>
                <a:cubicBezTo>
                  <a:pt x="5659478" y="0"/>
                  <a:pt x="5822950" y="161177"/>
                  <a:pt x="5822950" y="360000"/>
                </a:cubicBezTo>
                <a:cubicBezTo>
                  <a:pt x="5822950" y="558823"/>
                  <a:pt x="5659478" y="720000"/>
                  <a:pt x="5457825" y="720000"/>
                </a:cubicBezTo>
                <a:lnTo>
                  <a:pt x="365125" y="720000"/>
                </a:lnTo>
                <a:cubicBezTo>
                  <a:pt x="163472" y="720000"/>
                  <a:pt x="0" y="558823"/>
                  <a:pt x="0" y="360000"/>
                </a:cubicBezTo>
                <a:cubicBezTo>
                  <a:pt x="0" y="161177"/>
                  <a:pt x="163472" y="0"/>
                  <a:pt x="365125" y="0"/>
                </a:cubicBezTo>
                <a:close/>
              </a:path>
            </a:pathLst>
          </a:custGeom>
          <a:solidFill>
            <a:srgbClr val="C6DEAB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296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85" y="418580"/>
            <a:ext cx="5353050" cy="55054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75285" y="649993"/>
            <a:ext cx="3829224" cy="203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59402" y="507076"/>
            <a:ext cx="315883" cy="2576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285" y="1855338"/>
            <a:ext cx="3829224" cy="1369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59402" y="1699281"/>
            <a:ext cx="315883" cy="2576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75285" y="996183"/>
            <a:ext cx="3829224" cy="614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59402" y="889732"/>
            <a:ext cx="315883" cy="2576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75285" y="3346664"/>
            <a:ext cx="3829224" cy="614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59402" y="3240213"/>
            <a:ext cx="315883" cy="2576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075285" y="4887596"/>
            <a:ext cx="3829224" cy="10728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59402" y="4781145"/>
            <a:ext cx="315883" cy="2576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>
            <a:off x="5286895" y="2460567"/>
            <a:ext cx="1030778" cy="216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5286895" y="3545898"/>
            <a:ext cx="1030778" cy="216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5286895" y="1195417"/>
            <a:ext cx="1030778" cy="216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5286895" y="5424045"/>
            <a:ext cx="1030778" cy="216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5286895" y="643564"/>
            <a:ext cx="1030778" cy="216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508866" y="2385753"/>
            <a:ext cx="506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외래키</a:t>
            </a:r>
            <a:r>
              <a:rPr lang="ko-KR" altLang="en-US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설정으로 인해 생성된 컬럼 제거</a:t>
            </a:r>
            <a:endParaRPr lang="ko-KR" altLang="en-US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08866" y="580105"/>
            <a:ext cx="506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외래키</a:t>
            </a:r>
            <a:r>
              <a:rPr lang="ko-KR" altLang="en-US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설정으로 인해 생성된 컬럼 제거</a:t>
            </a:r>
            <a:endParaRPr lang="ko-KR" altLang="en-US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08864" y="1113597"/>
            <a:ext cx="506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외래키</a:t>
            </a:r>
            <a:r>
              <a:rPr lang="ko-KR" altLang="en-US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설정을 위해 양식 변형</a:t>
            </a:r>
            <a:endParaRPr lang="ko-KR" altLang="en-US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08865" y="3492859"/>
            <a:ext cx="506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데이터 형태 변환</a:t>
            </a:r>
            <a:r>
              <a:rPr lang="en-US" altLang="ko-KR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(NCAR(2)-&gt;NCAR(3))</a:t>
            </a:r>
            <a:endParaRPr lang="ko-KR" altLang="en-US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08864" y="5347444"/>
            <a:ext cx="5062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휴대폰번호</a:t>
            </a:r>
            <a:r>
              <a:rPr lang="en-US" altLang="ko-KR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(0</a:t>
            </a:r>
            <a:r>
              <a:rPr lang="ko-KR" altLang="en-US" dirty="0" err="1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으로시작</a:t>
            </a:r>
            <a:r>
              <a:rPr lang="en-US" altLang="ko-KR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)</a:t>
            </a:r>
            <a:r>
              <a:rPr lang="ko-KR" altLang="en-US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의 특성으로 </a:t>
            </a:r>
            <a:endParaRPr lang="en-US" altLang="ko-KR" dirty="0" smtClean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r>
              <a:rPr lang="en-US" altLang="ko-KR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number-&gt;nvarchar2</a:t>
            </a:r>
            <a:r>
              <a:rPr lang="ko-KR" altLang="en-US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로 수정</a:t>
            </a:r>
            <a:endParaRPr lang="ko-KR" altLang="en-US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55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12" y="360911"/>
            <a:ext cx="5181600" cy="601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33878" y="384059"/>
            <a:ext cx="54697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태백B" panose="02030600000101010101" pitchFamily="18" charset="-127"/>
                <a:ea typeface="HY태백B" panose="02030600000101010101" pitchFamily="18" charset="-127"/>
              </a:rPr>
              <a:t>※ </a:t>
            </a:r>
            <a:r>
              <a:rPr lang="ko-KR" altLang="en-US" sz="2800" dirty="0" err="1" smtClean="0">
                <a:latin typeface="HY태백B" panose="02030600000101010101" pitchFamily="18" charset="-127"/>
                <a:ea typeface="HY태백B" panose="02030600000101010101" pitchFamily="18" charset="-127"/>
              </a:rPr>
              <a:t>기본키</a:t>
            </a:r>
            <a:r>
              <a:rPr lang="ko-KR" altLang="en-US" sz="2800" dirty="0" smtClean="0">
                <a:latin typeface="HY태백B" panose="02030600000101010101" pitchFamily="18" charset="-127"/>
                <a:ea typeface="HY태백B" panose="02030600000101010101" pitchFamily="18" charset="-127"/>
              </a:rPr>
              <a:t> 변경 및 </a:t>
            </a:r>
            <a:r>
              <a:rPr lang="ko-KR" altLang="en-US" sz="2800" dirty="0" err="1" smtClean="0">
                <a:latin typeface="HY태백B" panose="02030600000101010101" pitchFamily="18" charset="-127"/>
                <a:ea typeface="HY태백B" panose="02030600000101010101" pitchFamily="18" charset="-127"/>
              </a:rPr>
              <a:t>왜래키</a:t>
            </a:r>
            <a:r>
              <a:rPr lang="ko-KR" altLang="en-US" sz="2800" dirty="0" smtClean="0">
                <a:latin typeface="HY태백B" panose="02030600000101010101" pitchFamily="18" charset="-127"/>
                <a:ea typeface="HY태백B" panose="02030600000101010101" pitchFamily="18" charset="-127"/>
              </a:rPr>
              <a:t> 설정</a:t>
            </a:r>
            <a:endParaRPr lang="en-US" altLang="ko-KR" sz="2800" dirty="0" smtClean="0">
              <a:latin typeface="HY태백B" panose="02030600000101010101" pitchFamily="18" charset="-127"/>
              <a:ea typeface="HY태백B" panose="02030600000101010101" pitchFamily="18" charset="-127"/>
            </a:endParaRPr>
          </a:p>
          <a:p>
            <a:endParaRPr lang="en-US" altLang="ko-KR" dirty="0" smtClean="0">
              <a:latin typeface="HY태백B" panose="02030600000101010101" pitchFamily="18" charset="-127"/>
              <a:ea typeface="HY태백B" panose="02030600000101010101" pitchFamily="18" charset="-127"/>
            </a:endParaRPr>
          </a:p>
          <a:p>
            <a:r>
              <a:rPr lang="ko-KR" altLang="en-US" dirty="0" smtClean="0">
                <a:latin typeface="HY태백B" panose="02030600000101010101" pitchFamily="18" charset="-127"/>
                <a:ea typeface="HY태백B" panose="02030600000101010101" pitchFamily="18" charset="-127"/>
              </a:rPr>
              <a:t>기존 </a:t>
            </a:r>
            <a:r>
              <a:rPr lang="ko-KR" altLang="en-US" dirty="0" err="1" smtClean="0">
                <a:latin typeface="HY태백B" panose="02030600000101010101" pitchFamily="18" charset="-127"/>
                <a:ea typeface="HY태백B" panose="02030600000101010101" pitchFamily="18" charset="-127"/>
              </a:rPr>
              <a:t>기본키</a:t>
            </a:r>
            <a:r>
              <a:rPr lang="en-US" altLang="ko-KR" dirty="0" smtClean="0">
                <a:latin typeface="HY태백B" panose="02030600000101010101" pitchFamily="18" charset="-127"/>
                <a:ea typeface="HY태백B" panose="02030600000101010101" pitchFamily="18" charset="-127"/>
              </a:rPr>
              <a:t>(PK)</a:t>
            </a:r>
            <a:r>
              <a:rPr lang="ko-KR" altLang="en-US" dirty="0" smtClean="0">
                <a:latin typeface="HY태백B" panose="02030600000101010101" pitchFamily="18" charset="-127"/>
                <a:ea typeface="HY태백B" panose="02030600000101010101" pitchFamily="18" charset="-127"/>
              </a:rPr>
              <a:t>가 이름으로 설정 </a:t>
            </a:r>
            <a:endParaRPr lang="en-US" altLang="ko-KR" dirty="0" smtClean="0">
              <a:latin typeface="HY태백B" panose="02030600000101010101" pitchFamily="18" charset="-127"/>
              <a:ea typeface="HY태백B" panose="02030600000101010101" pitchFamily="18" charset="-127"/>
            </a:endParaRPr>
          </a:p>
          <a:p>
            <a:r>
              <a:rPr lang="en-US" altLang="ko-KR" dirty="0" smtClean="0">
                <a:latin typeface="HY태백B" panose="02030600000101010101" pitchFamily="18" charset="-127"/>
                <a:ea typeface="HY태백B" panose="02030600000101010101" pitchFamily="18" charset="-127"/>
              </a:rPr>
              <a:t>-&gt; </a:t>
            </a:r>
            <a:r>
              <a:rPr lang="ko-KR" altLang="en-US" dirty="0" err="1" smtClean="0">
                <a:latin typeface="HY태백B" panose="02030600000101010101" pitchFamily="18" charset="-127"/>
                <a:ea typeface="HY태백B" panose="02030600000101010101" pitchFamily="18" charset="-127"/>
              </a:rPr>
              <a:t>고유값</a:t>
            </a:r>
            <a:r>
              <a:rPr lang="ko-KR" altLang="en-US" dirty="0" smtClean="0">
                <a:latin typeface="HY태백B" panose="02030600000101010101" pitchFamily="18" charset="-127"/>
                <a:ea typeface="HY태백B" panose="02030600000101010101" pitchFamily="18" charset="-127"/>
              </a:rPr>
              <a:t> 이 아닐 경우</a:t>
            </a:r>
            <a:r>
              <a:rPr lang="en-US" altLang="ko-KR" dirty="0" smtClean="0">
                <a:latin typeface="HY태백B" panose="02030600000101010101" pitchFamily="18" charset="-127"/>
                <a:ea typeface="HY태백B" panose="02030600000101010101" pitchFamily="18" charset="-127"/>
              </a:rPr>
              <a:t>(</a:t>
            </a:r>
            <a:r>
              <a:rPr lang="ko-KR" altLang="en-US" dirty="0" smtClean="0">
                <a:latin typeface="HY태백B" panose="02030600000101010101" pitchFamily="18" charset="-127"/>
                <a:ea typeface="HY태백B" panose="02030600000101010101" pitchFamily="18" charset="-127"/>
              </a:rPr>
              <a:t>동명이인</a:t>
            </a:r>
            <a:r>
              <a:rPr lang="en-US" altLang="ko-KR" dirty="0" smtClean="0">
                <a:latin typeface="HY태백B" panose="02030600000101010101" pitchFamily="18" charset="-127"/>
                <a:ea typeface="HY태백B" panose="02030600000101010101" pitchFamily="18" charset="-127"/>
              </a:rPr>
              <a:t>)</a:t>
            </a:r>
            <a:r>
              <a:rPr lang="ko-KR" altLang="en-US" dirty="0" smtClean="0">
                <a:latin typeface="HY태백B" panose="02030600000101010101" pitchFamily="18" charset="-127"/>
                <a:ea typeface="HY태백B" panose="02030600000101010101" pitchFamily="18" charset="-127"/>
              </a:rPr>
              <a:t>가 존재</a:t>
            </a:r>
            <a:endParaRPr lang="en-US" altLang="ko-KR" dirty="0" smtClean="0">
              <a:latin typeface="HY태백B" panose="02030600000101010101" pitchFamily="18" charset="-127"/>
              <a:ea typeface="HY태백B" panose="02030600000101010101" pitchFamily="18" charset="-127"/>
            </a:endParaRPr>
          </a:p>
          <a:p>
            <a:r>
              <a:rPr lang="en-US" altLang="ko-KR" dirty="0" smtClean="0">
                <a:latin typeface="HY태백B" panose="02030600000101010101" pitchFamily="18" charset="-127"/>
                <a:ea typeface="HY태백B" panose="02030600000101010101" pitchFamily="18" charset="-127"/>
              </a:rPr>
              <a:t>-&gt;</a:t>
            </a:r>
            <a:r>
              <a:rPr lang="ko-KR" altLang="en-US" dirty="0" smtClean="0">
                <a:latin typeface="HY태백B" panose="02030600000101010101" pitchFamily="18" charset="-127"/>
                <a:ea typeface="HY태백B" panose="02030600000101010101" pitchFamily="18" charset="-127"/>
              </a:rPr>
              <a:t> 휴대폰으로 기본기 변경 목적</a:t>
            </a:r>
            <a:endParaRPr lang="ko-KR" altLang="en-US" dirty="0"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cxnSp>
        <p:nvCxnSpPr>
          <p:cNvPr id="8" name="꺾인 연결선 7"/>
          <p:cNvCxnSpPr/>
          <p:nvPr/>
        </p:nvCxnSpPr>
        <p:spPr>
          <a:xfrm>
            <a:off x="4734097" y="1113905"/>
            <a:ext cx="1770609" cy="1700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04706" y="2514288"/>
            <a:ext cx="3246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기존 </a:t>
            </a:r>
            <a:r>
              <a:rPr lang="ko-KR" altLang="en-US" sz="1600" dirty="0" err="1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기본키</a:t>
            </a:r>
            <a:r>
              <a:rPr lang="ko-KR" altLang="en-US" sz="1600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삭제 및 변경</a:t>
            </a:r>
            <a:endParaRPr lang="en-US" altLang="ko-KR" sz="1600" dirty="0" smtClean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r>
              <a:rPr lang="en-US" altLang="ko-KR" sz="1600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(</a:t>
            </a:r>
            <a:r>
              <a:rPr lang="en-US" altLang="ko-KR" sz="1600" dirty="0" err="1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customertbl</a:t>
            </a:r>
            <a:r>
              <a:rPr lang="en-US" altLang="ko-KR" sz="1600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 </a:t>
            </a:r>
            <a:r>
              <a:rPr lang="ko-KR" altLang="en-US" sz="1600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테이블</a:t>
            </a:r>
            <a:r>
              <a:rPr lang="en-US" altLang="ko-KR" sz="1600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)</a:t>
            </a:r>
            <a:endParaRPr lang="ko-KR" altLang="en-US" sz="16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9956" y="540328"/>
            <a:ext cx="4081549" cy="1022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11430" y="1625137"/>
            <a:ext cx="4608715" cy="2863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9" idx="3"/>
          </p:cNvCxnSpPr>
          <p:nvPr/>
        </p:nvCxnSpPr>
        <p:spPr>
          <a:xfrm>
            <a:off x="5320145" y="3057005"/>
            <a:ext cx="1350471" cy="6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53647" y="3382633"/>
            <a:ext cx="5300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D_phone</a:t>
            </a:r>
            <a:r>
              <a:rPr lang="en-US" altLang="ko-KR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컬럼에 </a:t>
            </a:r>
            <a:r>
              <a:rPr lang="ko-KR" altLang="en-US" dirty="0" err="1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중복값</a:t>
            </a:r>
            <a:r>
              <a:rPr lang="ko-KR" altLang="en-US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존재로 </a:t>
            </a:r>
            <a:r>
              <a:rPr lang="ko-KR" altLang="en-US" dirty="0" err="1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기본키</a:t>
            </a:r>
            <a:r>
              <a:rPr lang="ko-KR" altLang="en-US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dirty="0" err="1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지정불가</a:t>
            </a:r>
            <a:endParaRPr lang="en-US" altLang="ko-KR" dirty="0" smtClean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r>
              <a:rPr lang="ko-KR" altLang="en-US" dirty="0" err="1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중복값</a:t>
            </a:r>
            <a:r>
              <a:rPr lang="ko-KR" altLang="en-US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확인 및 수정</a:t>
            </a:r>
            <a:endParaRPr lang="ko-KR" altLang="en-US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716" y="4112478"/>
            <a:ext cx="3303125" cy="130699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535" y="4274560"/>
            <a:ext cx="1581150" cy="428625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3857105" y="2814305"/>
            <a:ext cx="5893724" cy="16213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7023" y="5257822"/>
            <a:ext cx="2213060" cy="1418857"/>
          </a:xfrm>
          <a:prstGeom prst="rect">
            <a:avLst/>
          </a:prstGeom>
        </p:spPr>
      </p:pic>
      <p:sp>
        <p:nvSpPr>
          <p:cNvPr id="30" name="오른쪽 화살표 29"/>
          <p:cNvSpPr/>
          <p:nvPr/>
        </p:nvSpPr>
        <p:spPr>
          <a:xfrm>
            <a:off x="5836716" y="5832865"/>
            <a:ext cx="3099466" cy="709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 후 기본기 </a:t>
            </a:r>
            <a:r>
              <a:rPr lang="ko-KR" altLang="en-US" dirty="0" err="1" smtClean="0"/>
              <a:t>변경완료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01" y="5419470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1050" b="1" dirty="0" err="1" smtClean="0">
                <a:solidFill>
                  <a:srgbClr val="FF0000"/>
                </a:solidFill>
              </a:rPr>
              <a:t>오류화면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&gt;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070621" y="4765974"/>
            <a:ext cx="1233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중복 </a:t>
            </a:r>
            <a:r>
              <a:rPr lang="ko-KR" altLang="en-US" sz="1050" b="1" dirty="0" err="1" smtClean="0">
                <a:solidFill>
                  <a:srgbClr val="FF0000"/>
                </a:solidFill>
              </a:rPr>
              <a:t>확인화면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&gt;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7" name="자유형: 도형 9">
            <a:extLst>
              <a:ext uri="{FF2B5EF4-FFF2-40B4-BE49-F238E27FC236}">
                <a16:creationId xmlns:a16="http://schemas.microsoft.com/office/drawing/2014/main" id="{644D0A9C-EF7A-4A71-9192-3383FDDE0983}"/>
              </a:ext>
            </a:extLst>
          </p:cNvPr>
          <p:cNvSpPr/>
          <p:nvPr/>
        </p:nvSpPr>
        <p:spPr>
          <a:xfrm>
            <a:off x="5648497" y="300416"/>
            <a:ext cx="5394960" cy="1830210"/>
          </a:xfrm>
          <a:custGeom>
            <a:avLst/>
            <a:gdLst>
              <a:gd name="connsiteX0" fmla="*/ 365125 w 5822950"/>
              <a:gd name="connsiteY0" fmla="*/ 0 h 720000"/>
              <a:gd name="connsiteX1" fmla="*/ 5457825 w 5822950"/>
              <a:gd name="connsiteY1" fmla="*/ 0 h 720000"/>
              <a:gd name="connsiteX2" fmla="*/ 5822950 w 5822950"/>
              <a:gd name="connsiteY2" fmla="*/ 360000 h 720000"/>
              <a:gd name="connsiteX3" fmla="*/ 5457825 w 5822950"/>
              <a:gd name="connsiteY3" fmla="*/ 720000 h 720000"/>
              <a:gd name="connsiteX4" fmla="*/ 365125 w 5822950"/>
              <a:gd name="connsiteY4" fmla="*/ 720000 h 720000"/>
              <a:gd name="connsiteX5" fmla="*/ 0 w 5822950"/>
              <a:gd name="connsiteY5" fmla="*/ 360000 h 720000"/>
              <a:gd name="connsiteX6" fmla="*/ 365125 w 5822950"/>
              <a:gd name="connsiteY6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2950" h="720000">
                <a:moveTo>
                  <a:pt x="365125" y="0"/>
                </a:moveTo>
                <a:lnTo>
                  <a:pt x="5457825" y="0"/>
                </a:lnTo>
                <a:cubicBezTo>
                  <a:pt x="5659478" y="0"/>
                  <a:pt x="5822950" y="161177"/>
                  <a:pt x="5822950" y="360000"/>
                </a:cubicBezTo>
                <a:cubicBezTo>
                  <a:pt x="5822950" y="558823"/>
                  <a:pt x="5659478" y="720000"/>
                  <a:pt x="5457825" y="720000"/>
                </a:cubicBezTo>
                <a:lnTo>
                  <a:pt x="365125" y="720000"/>
                </a:lnTo>
                <a:cubicBezTo>
                  <a:pt x="163472" y="720000"/>
                  <a:pt x="0" y="558823"/>
                  <a:pt x="0" y="360000"/>
                </a:cubicBezTo>
                <a:cubicBezTo>
                  <a:pt x="0" y="161177"/>
                  <a:pt x="163472" y="0"/>
                  <a:pt x="365125" y="0"/>
                </a:cubicBezTo>
                <a:close/>
              </a:path>
            </a:pathLst>
          </a:custGeom>
          <a:solidFill>
            <a:srgbClr val="C6DEAB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448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12" y="360911"/>
            <a:ext cx="5181600" cy="6019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 flipV="1">
            <a:off x="711430" y="4488871"/>
            <a:ext cx="4750032" cy="1795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5461462" y="1330036"/>
            <a:ext cx="1113905" cy="338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75367" y="1097280"/>
            <a:ext cx="4879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Branchtbl</a:t>
            </a:r>
            <a:r>
              <a:rPr lang="en-US" altLang="ko-KR" sz="1400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(PK)</a:t>
            </a:r>
            <a:r>
              <a:rPr lang="ko-KR" altLang="en-US" sz="1400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과 </a:t>
            </a:r>
            <a:r>
              <a:rPr lang="en-US" altLang="ko-KR" sz="1400" dirty="0" err="1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dealertbl</a:t>
            </a:r>
            <a:r>
              <a:rPr lang="en-US" altLang="ko-KR" sz="1400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(FK)</a:t>
            </a:r>
            <a:r>
              <a:rPr lang="ko-KR" altLang="en-US" sz="1400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간 지점을 </a:t>
            </a:r>
            <a:r>
              <a:rPr lang="ko-KR" altLang="en-US" sz="1400" dirty="0" err="1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왜래키를</a:t>
            </a:r>
            <a:r>
              <a:rPr lang="ko-KR" altLang="en-US" sz="1400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설정</a:t>
            </a:r>
            <a:endParaRPr lang="ko-KR" altLang="en-US" sz="14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75367" y="1405057"/>
            <a:ext cx="509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Branchtbl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b_name</a:t>
            </a:r>
            <a:r>
              <a:rPr lang="ko-KR" altLang="en-US" sz="1400" dirty="0" smtClean="0"/>
              <a:t>컬럼</a:t>
            </a:r>
            <a:r>
              <a:rPr lang="en-US" altLang="ko-KR" sz="1400" dirty="0" smtClean="0"/>
              <a:t>(PK)</a:t>
            </a:r>
            <a:r>
              <a:rPr lang="ko-KR" altLang="en-US" sz="1400" dirty="0" smtClean="0"/>
              <a:t>과 </a:t>
            </a:r>
            <a:r>
              <a:rPr lang="en-US" altLang="ko-KR" sz="1400" dirty="0" err="1" smtClean="0"/>
              <a:t>dealertbl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workplace</a:t>
            </a:r>
            <a:r>
              <a:rPr lang="ko-KR" altLang="en-US" sz="1400" dirty="0" smtClean="0"/>
              <a:t>를 연결</a:t>
            </a:r>
            <a:endParaRPr lang="en-US" altLang="ko-KR" sz="1400" dirty="0" smtClean="0"/>
          </a:p>
          <a:p>
            <a:r>
              <a:rPr lang="en-US" altLang="ko-KR" sz="1400" dirty="0" err="1" smtClean="0"/>
              <a:t>B_name</a:t>
            </a:r>
            <a:r>
              <a:rPr lang="ko-KR" altLang="en-US" sz="1400" dirty="0" smtClean="0"/>
              <a:t>에는 </a:t>
            </a:r>
            <a:r>
              <a:rPr lang="ko-KR" altLang="en-US" sz="1400" dirty="0" err="1" smtClean="0"/>
              <a:t>해운대점는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없음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왜래키</a:t>
            </a:r>
            <a:r>
              <a:rPr lang="ko-KR" altLang="en-US" sz="1400" dirty="0" smtClean="0"/>
              <a:t> 설정 불가</a:t>
            </a:r>
            <a:r>
              <a:rPr lang="en-US" altLang="ko-KR" sz="1400" dirty="0" smtClean="0"/>
              <a:t>)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2" y="2123042"/>
            <a:ext cx="4178276" cy="165254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005" y="5222417"/>
            <a:ext cx="3095625" cy="8572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74082" y="4484407"/>
            <a:ext cx="3972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해운대점 </a:t>
            </a:r>
            <a:r>
              <a:rPr lang="en-US" altLang="ko-KR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-&gt; </a:t>
            </a:r>
            <a:r>
              <a:rPr lang="ko-KR" altLang="en-US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센텀시티점</a:t>
            </a:r>
            <a:r>
              <a:rPr lang="ko-KR" altLang="en-US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으로 변경</a:t>
            </a:r>
            <a:endParaRPr lang="en-US" altLang="ko-KR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r>
              <a:rPr lang="ko-KR" altLang="en-US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왜래키</a:t>
            </a:r>
            <a:r>
              <a:rPr lang="ko-KR" altLang="en-US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지정 완료</a:t>
            </a:r>
          </a:p>
          <a:p>
            <a:endParaRPr lang="ko-KR" altLang="en-US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cxnSp>
        <p:nvCxnSpPr>
          <p:cNvPr id="16" name="직선 화살표 연결선 15"/>
          <p:cNvCxnSpPr>
            <a:endCxn id="15" idx="1"/>
          </p:cNvCxnSpPr>
          <p:nvPr/>
        </p:nvCxnSpPr>
        <p:spPr>
          <a:xfrm flipV="1">
            <a:off x="5461462" y="4946072"/>
            <a:ext cx="1412620" cy="20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25915" y="3765782"/>
            <a:ext cx="9589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FF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&lt;</a:t>
            </a:r>
            <a:r>
              <a:rPr lang="ko-KR" altLang="en-US" sz="1050" b="1" dirty="0" err="1" smtClean="0">
                <a:solidFill>
                  <a:srgbClr val="FF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오류화면</a:t>
            </a:r>
            <a:r>
              <a:rPr lang="en-US" altLang="ko-KR" sz="1050" b="1" dirty="0" smtClean="0">
                <a:solidFill>
                  <a:srgbClr val="FF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&gt;</a:t>
            </a:r>
            <a:endParaRPr lang="ko-KR" altLang="en-US" sz="1050" b="1" dirty="0">
              <a:solidFill>
                <a:srgbClr val="FF0000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0027" y="6079667"/>
            <a:ext cx="9573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FF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&lt;</a:t>
            </a:r>
            <a:r>
              <a:rPr lang="ko-KR" altLang="en-US" sz="1050" b="1" dirty="0" err="1" smtClean="0">
                <a:solidFill>
                  <a:srgbClr val="FF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완료화면</a:t>
            </a:r>
            <a:r>
              <a:rPr lang="en-US" altLang="ko-KR" sz="1050" b="1" dirty="0" smtClean="0">
                <a:solidFill>
                  <a:srgbClr val="FF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&gt;</a:t>
            </a:r>
            <a:endParaRPr lang="ko-KR" altLang="en-US" sz="1050" b="1" dirty="0">
              <a:solidFill>
                <a:srgbClr val="FF0000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24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뷰 생성 및 기타 제약 설정</a:t>
            </a:r>
            <a:endParaRPr lang="ko-KR" altLang="en-US" dirty="0">
              <a:solidFill>
                <a:srgbClr val="FF0000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다양한 뷰를 생성</a:t>
            </a:r>
            <a:r>
              <a:rPr lang="en-US" altLang="ko-KR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(JION </a:t>
            </a:r>
            <a:r>
              <a:rPr lang="ko-KR" altLang="en-US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구문 활용</a:t>
            </a:r>
            <a:r>
              <a:rPr lang="en-US" altLang="ko-KR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기타 필요 검색 구문을 이용해 다양한 정보 취합 및 검색</a:t>
            </a:r>
            <a:endParaRPr lang="en-US" altLang="ko-KR" dirty="0" smtClean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기타 제약 조건을 추가로 작성하여 적용을 확인</a:t>
            </a:r>
            <a:endParaRPr lang="ko-KR" altLang="en-US" dirty="0"/>
          </a:p>
        </p:txBody>
      </p:sp>
      <p:sp>
        <p:nvSpPr>
          <p:cNvPr id="5" name="자유형: 도형 9">
            <a:extLst>
              <a:ext uri="{FF2B5EF4-FFF2-40B4-BE49-F238E27FC236}">
                <a16:creationId xmlns:a16="http://schemas.microsoft.com/office/drawing/2014/main" id="{644D0A9C-EF7A-4A71-9192-3383FDDE0983}"/>
              </a:ext>
            </a:extLst>
          </p:cNvPr>
          <p:cNvSpPr/>
          <p:nvPr/>
        </p:nvSpPr>
        <p:spPr>
          <a:xfrm>
            <a:off x="594207" y="609600"/>
            <a:ext cx="7843212" cy="720000"/>
          </a:xfrm>
          <a:custGeom>
            <a:avLst/>
            <a:gdLst>
              <a:gd name="connsiteX0" fmla="*/ 365125 w 5822950"/>
              <a:gd name="connsiteY0" fmla="*/ 0 h 720000"/>
              <a:gd name="connsiteX1" fmla="*/ 5457825 w 5822950"/>
              <a:gd name="connsiteY1" fmla="*/ 0 h 720000"/>
              <a:gd name="connsiteX2" fmla="*/ 5822950 w 5822950"/>
              <a:gd name="connsiteY2" fmla="*/ 360000 h 720000"/>
              <a:gd name="connsiteX3" fmla="*/ 5457825 w 5822950"/>
              <a:gd name="connsiteY3" fmla="*/ 720000 h 720000"/>
              <a:gd name="connsiteX4" fmla="*/ 365125 w 5822950"/>
              <a:gd name="connsiteY4" fmla="*/ 720000 h 720000"/>
              <a:gd name="connsiteX5" fmla="*/ 0 w 5822950"/>
              <a:gd name="connsiteY5" fmla="*/ 360000 h 720000"/>
              <a:gd name="connsiteX6" fmla="*/ 365125 w 5822950"/>
              <a:gd name="connsiteY6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2950" h="720000">
                <a:moveTo>
                  <a:pt x="365125" y="0"/>
                </a:moveTo>
                <a:lnTo>
                  <a:pt x="5457825" y="0"/>
                </a:lnTo>
                <a:cubicBezTo>
                  <a:pt x="5659478" y="0"/>
                  <a:pt x="5822950" y="161177"/>
                  <a:pt x="5822950" y="360000"/>
                </a:cubicBezTo>
                <a:cubicBezTo>
                  <a:pt x="5822950" y="558823"/>
                  <a:pt x="5659478" y="720000"/>
                  <a:pt x="5457825" y="720000"/>
                </a:cubicBezTo>
                <a:lnTo>
                  <a:pt x="365125" y="720000"/>
                </a:lnTo>
                <a:cubicBezTo>
                  <a:pt x="163472" y="720000"/>
                  <a:pt x="0" y="558823"/>
                  <a:pt x="0" y="360000"/>
                </a:cubicBezTo>
                <a:cubicBezTo>
                  <a:pt x="0" y="161177"/>
                  <a:pt x="163472" y="0"/>
                  <a:pt x="365125" y="0"/>
                </a:cubicBezTo>
                <a:close/>
              </a:path>
            </a:pathLst>
          </a:custGeom>
          <a:solidFill>
            <a:srgbClr val="C6DEAB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25946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</TotalTime>
  <Words>325</Words>
  <Application>Microsoft Office PowerPoint</Application>
  <PresentationFormat>와이드스크린</PresentationFormat>
  <Paragraphs>66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HY그래픽M</vt:lpstr>
      <vt:lpstr>HY수평선B</vt:lpstr>
      <vt:lpstr>HY태백B</vt:lpstr>
      <vt:lpstr>맑은 고딕</vt:lpstr>
      <vt:lpstr>양재튼튼체B</vt:lpstr>
      <vt:lpstr>Arial</vt:lpstr>
      <vt:lpstr>Trebuchet MS</vt:lpstr>
      <vt:lpstr>Wingdings 3</vt:lpstr>
      <vt:lpstr>패싯</vt:lpstr>
      <vt:lpstr>PowerPoint 프레젠테이션</vt:lpstr>
      <vt:lpstr>목차</vt:lpstr>
      <vt:lpstr>기본 모델링</vt:lpstr>
      <vt:lpstr>&lt;모델링 디자인&gt;</vt:lpstr>
      <vt:lpstr>각 테이블 내용 첨부 후 수정 진행 </vt:lpstr>
      <vt:lpstr>PowerPoint 프레젠테이션</vt:lpstr>
      <vt:lpstr>PowerPoint 프레젠테이션</vt:lpstr>
      <vt:lpstr>PowerPoint 프레젠테이션</vt:lpstr>
      <vt:lpstr>뷰 생성 및 기타 제약 설정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15</cp:revision>
  <dcterms:created xsi:type="dcterms:W3CDTF">2022-05-30T01:35:07Z</dcterms:created>
  <dcterms:modified xsi:type="dcterms:W3CDTF">2022-05-30T05:40:50Z</dcterms:modified>
</cp:coreProperties>
</file>