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0" d="100"/>
          <a:sy n="100" d="100"/>
        </p:scale>
        <p:origin x="-1392" y="-96"/>
      </p:cViewPr>
      <p:guideLst>
        <p:guide orient="horz" pos="2810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presProps" Target="presProps.xml"  /><Relationship Id="rId4" Type="http://schemas.openxmlformats.org/officeDocument/2006/relationships/slide" Target="slides/slide2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17.png"  /><Relationship Id="rId4" Type="http://schemas.openxmlformats.org/officeDocument/2006/relationships/image" Target="../media/image15.png"  /><Relationship Id="rId5" Type="http://schemas.openxmlformats.org/officeDocument/2006/relationships/image" Target="../media/image4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.png"  /><Relationship Id="rId11" Type="http://schemas.openxmlformats.org/officeDocument/2006/relationships/image" Target="../media/image43.png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6.png"  /><Relationship Id="rId9" Type="http://schemas.openxmlformats.org/officeDocument/2006/relationships/image" Target="../media/image4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15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8.png"  /><Relationship Id="rId7" Type="http://schemas.openxmlformats.org/officeDocument/2006/relationships/image" Target="../media/image51.png"  /><Relationship Id="rId8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52.png"  /><Relationship Id="rId5" Type="http://schemas.openxmlformats.org/officeDocument/2006/relationships/image" Target="../media/image50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7.png"  /><Relationship Id="rId11" Type="http://schemas.openxmlformats.org/officeDocument/2006/relationships/image" Target="../media/image7.png"  /><Relationship Id="rId12" Type="http://schemas.openxmlformats.org/officeDocument/2006/relationships/image" Target="../media/image7.png"  /><Relationship Id="rId13" Type="http://schemas.openxmlformats.org/officeDocument/2006/relationships/image" Target="../media/image10.png"  /><Relationship Id="rId14" Type="http://schemas.openxmlformats.org/officeDocument/2006/relationships/image" Target="../media/image10.png"  /><Relationship Id="rId15" Type="http://schemas.openxmlformats.org/officeDocument/2006/relationships/image" Target="../media/image7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7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4.png"  /><Relationship Id="rId9" Type="http://schemas.openxmlformats.org/officeDocument/2006/relationships/image" Target="../media/image5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Relationship Id="rId3" Type="http://schemas.openxmlformats.org/officeDocument/2006/relationships/image" Target="../media/image15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8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62.png"  /><Relationship Id="rId4" Type="http://schemas.openxmlformats.org/officeDocument/2006/relationships/image" Target="../media/image6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6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69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1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2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3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4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5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38.png"  /><Relationship Id="rId4" Type="http://schemas.openxmlformats.org/officeDocument/2006/relationships/image" Target="../media/image76.png"  /><Relationship Id="rId5" Type="http://schemas.openxmlformats.org/officeDocument/2006/relationships/image" Target="../media/image70.png"  /><Relationship Id="rId6" Type="http://schemas.openxmlformats.org/officeDocument/2006/relationships/image" Target="../media/image3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Relationship Id="rId4" Type="http://schemas.openxmlformats.org/officeDocument/2006/relationships/image" Target="../media/image79.png"  /><Relationship Id="rId5" Type="http://schemas.openxmlformats.org/officeDocument/2006/relationships/image" Target="../media/image80.png"  /><Relationship Id="rId6" Type="http://schemas.openxmlformats.org/officeDocument/2006/relationships/image" Target="../media/image8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5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9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9.png"  /><Relationship Id="rId4" Type="http://schemas.openxmlformats.org/officeDocument/2006/relationships/image" Target="../media/image22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Relationship Id="rId4" Type="http://schemas.openxmlformats.org/officeDocument/2006/relationships/image" Target="../media/image17.png"  /><Relationship Id="rId5" Type="http://schemas.openxmlformats.org/officeDocument/2006/relationships/image" Target="../media/image15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598" y="3309021"/>
            <a:ext cx="8136804" cy="366895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6000" b="0" kern="0" spc="-500">
                <a:solidFill>
                  <a:srgbClr val="478c5c"/>
                </a:solidFill>
                <a:latin typeface="G마켓 산스 TTF Medium"/>
                <a:ea typeface="G마켓 산스 TTF Medium"/>
                <a:cs typeface="G마켓 산스 Light"/>
              </a:rPr>
              <a:t>스마트 마이팜</a:t>
            </a:r>
            <a:endParaRPr lang="ko-KR" altLang="en-US" sz="6000" b="0" kern="0" spc="-500">
              <a:solidFill>
                <a:srgbClr val="478c5c"/>
              </a:solidFill>
              <a:latin typeface="G마켓 산스 TTF Medium"/>
              <a:ea typeface="G마켓 산스 TTF Medium"/>
              <a:cs typeface="G마켓 산스 Light"/>
            </a:endParaRPr>
          </a:p>
          <a:p>
            <a:pPr algn="ctr">
              <a:defRPr/>
            </a:pPr>
            <a:r>
              <a:rPr lang="en-US" altLang="ko-KR" sz="7700" b="1" kern="0" spc="-500">
                <a:solidFill>
                  <a:srgbClr val="478c5c"/>
                </a:solidFill>
                <a:latin typeface="G마켓 산스 TTF Medium"/>
                <a:ea typeface="G마켓 산스 TTF Medium"/>
                <a:cs typeface="G마켓 산스 Light"/>
              </a:rPr>
              <a:t>Smart My Farm</a:t>
            </a:r>
            <a:endParaRPr lang="en-US" altLang="ko-KR" sz="7700" b="1" kern="0" spc="-500">
              <a:solidFill>
                <a:srgbClr val="478c5c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7000" y="9209898"/>
            <a:ext cx="3665543" cy="658002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900" b="1" kern="0" spc="-200">
                <a:solidFill>
                  <a:srgbClr val="478c5c"/>
                </a:solidFill>
                <a:latin typeface="G마켓 산스 Medium"/>
                <a:cs typeface="G마켓 산스 Medium"/>
              </a:rPr>
              <a:t>한이진</a:t>
            </a:r>
            <a:endParaRPr lang="ko-KR" altLang="en-US" sz="2900" b="1" kern="0" spc="-200">
              <a:solidFill>
                <a:srgbClr val="478c5c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6212" y="5600700"/>
            <a:ext cx="7739188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3000" b="0" kern="0" spc="-200">
                <a:solidFill>
                  <a:srgbClr val="478c5c"/>
                </a:solidFill>
                <a:latin typeface="G마켓 산스 Medium"/>
                <a:cs typeface="G마켓 산스 Medium"/>
              </a:rPr>
              <a:t>Spring, MySQL, Python Project</a:t>
            </a:r>
            <a:endParaRPr lang="en-US" altLang="ko-KR" sz="3000" b="0" kern="0" spc="-200">
              <a:solidFill>
                <a:srgbClr val="478c5c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947716" y="5424847"/>
            <a:ext cx="5863284" cy="175853"/>
            <a:chOff x="6211215" y="5527182"/>
            <a:chExt cx="5863284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sp>
        <p:nvSpPr>
          <p:cNvPr id="1006" name=""/>
          <p:cNvSpPr txBox="1"/>
          <p:nvPr/>
        </p:nvSpPr>
        <p:spPr>
          <a:xfrm>
            <a:off x="13042098" y="4642353"/>
            <a:ext cx="2109804" cy="5767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ver. 1.0 </a:t>
            </a:r>
            <a:endParaRPr lang="en-US" sz="3200" b="0" kern="0" spc="-3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2" y="1600308"/>
          <a:ext cx="17826276" cy="86866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727"/>
                <a:gridCol w="3028094"/>
                <a:gridCol w="7825173"/>
                <a:gridCol w="1593237"/>
                <a:gridCol w="1675877"/>
                <a:gridCol w="1520079"/>
                <a:gridCol w="957087"/>
              </a:tblGrid>
              <a:tr h="7210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13133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메인화면 로그인 배치</a:t>
                      </a:r>
                      <a:br>
                        <a:rPr lang="ko-KR" altLang="en-US" b="1" spc="0">
                          <a:effectLst/>
                          <a:ea typeface="에스코어 드림 3 Light"/>
                        </a:rPr>
                      </a:b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 페이지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우측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클릭을 하면 로그인 페이지로 이동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칸 기입후 완료를 위한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버튼을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 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그아래 회원가입을 위한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아이콘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15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로그인 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SF_001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에서 기술한 로그인 페이지에서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누르면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회원정보를 근거하여 로그인이 진행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N/A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화면구성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우측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배치 클릭시 페이지로 이동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 확인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전화번호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기입란을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아이디 확인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146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l">
                        <a:defRPr/>
                      </a:pP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 페이지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(SF-003)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기입란을 작성후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확인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누르면 회원가입이 진행 기입한 정보를 기반으로 가입자 정보가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</a:t>
                      </a:r>
                      <a:r>
                        <a:rPr lang="en-US" altLang="ko-KR" b="1" spc="0">
                          <a:effectLst/>
                        </a:rPr>
                        <a:t>.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079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로그인 완료시 회원 정보란 아래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회원정보수정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SF_005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회원정보 수정 페이지로 이동 후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기입란에 정보수정 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완료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동일한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조건으로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저장된 정보 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66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SF_007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로그아웃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로그인 시 우측 상단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로그아웃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생성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Session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 후 메인페이지로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243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SF_008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공지사항 페이지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운영자가 공지할 수 있는 게시판 메인화면에 위치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1312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게시판 페이지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상단바에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클릭시 게시판 페이지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번호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작성일자로 구성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제목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내용 기반으로 게시글 검색 선택란과 키워드 기입란 배치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하단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글쓰기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페이지 이동 버튼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최신순으로 게시글 배열 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Main page</a:t>
            </a:r>
            <a:endParaRPr lang="en-US" altLang="ko-KR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0" y="1600309"/>
          <a:ext cx="17859386" cy="85057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02712"/>
                <a:gridCol w="3264151"/>
                <a:gridCol w="7334551"/>
                <a:gridCol w="1746403"/>
                <a:gridCol w="1659662"/>
                <a:gridCol w="1511491"/>
                <a:gridCol w="940416"/>
              </a:tblGrid>
              <a:tr h="7598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6979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SF_010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게시판 페이지 이동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solidFill>
                            <a:srgbClr val="000000"/>
                          </a:solidFill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solidFill>
                            <a:srgbClr val="000000"/>
                          </a:solidFill>
                          <a:effectLst/>
                          <a:latin typeface="에스코어 드림 3 Light"/>
                          <a:ea typeface="에스코어 드림 3 Light"/>
                        </a:rPr>
                        <a:t>저장된 게시글 기준으로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10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개 씩 페이지 분활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538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게시글 작성하기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통해 페이지 이동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완료시 작성란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제목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내용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기입란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하단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완료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454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SF_012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통해 기입된 정보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게시글에 저장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SF_011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58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검색하기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제목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작성자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내용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내용</a:t>
                      </a:r>
                      <a:r>
                        <a:rPr lang="en-US" altLang="ko-KR" b="1" spc="0">
                          <a:effectLst/>
                        </a:rPr>
                        <a:t>+</a:t>
                      </a:r>
                      <a:r>
                        <a:rPr lang="ko-KR" altLang="en-US" b="1" spc="0">
                          <a:effectLst/>
                        </a:rPr>
                        <a:t>제목 기준 선택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키워드 기반으로 </a:t>
                      </a:r>
                      <a:r>
                        <a:rPr lang="en-US" altLang="ko-KR" b="1" spc="0">
                          <a:effectLst/>
                        </a:rPr>
                        <a:t>DB</a:t>
                      </a:r>
                      <a:r>
                        <a:rPr lang="ko-KR" altLang="en-US" b="1" spc="0">
                          <a:effectLst/>
                        </a:rPr>
                        <a:t>에 저장된 해당 게시글 제공 </a:t>
                      </a:r>
                      <a:r>
                        <a:rPr lang="en-US" altLang="ko-KR" b="1" spc="0">
                          <a:effectLst/>
                        </a:rPr>
                        <a:t>(</a:t>
                      </a:r>
                      <a:r>
                        <a:rPr lang="ko-KR" altLang="en-US" b="1" spc="0">
                          <a:effectLst/>
                        </a:rPr>
                        <a:t>최신순</a:t>
                      </a:r>
                      <a:r>
                        <a:rPr lang="en-US" altLang="ko-KR" b="1" spc="0">
                          <a:effectLst/>
                        </a:rPr>
                        <a:t>)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861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읽기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제공되는 게시글 선택시 해당 게시글 상세보기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로그인 정보 일치시 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삭제 버튼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/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2963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수정하기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 성립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버튼을 통해 수정 페이지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게시글 수정 기입란 작성 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73758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삭제하기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 성립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버튼을 통해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게시글의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정보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525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작성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해당 게시글 아래 댓글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댓글 작성란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7403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SF_018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댓글 작성란 작성된 정보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작성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772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SF_019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수정 및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조건 성립시 해당 회원 작성한 댓글 수정 및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Free Board</a:t>
            </a:r>
            <a:endParaRPr lang="en-US" altLang="ko-KR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2" y="2219722"/>
          <a:ext cx="17823552" cy="68554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727"/>
                <a:gridCol w="3028094"/>
                <a:gridCol w="7660006"/>
                <a:gridCol w="1755681"/>
                <a:gridCol w="1675877"/>
                <a:gridCol w="1723803"/>
                <a:gridCol w="753363"/>
              </a:tblGrid>
              <a:tr h="7210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705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생장일지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마이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)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페이지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통해 로그인시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생장일지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클릭시 회원정보 기준의 해당 페이지로 이동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저장된 생장일지의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작성일자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생장길이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정보 제공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하단에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일지 작성하기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15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일지작성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클릭하여 작성하기 페이지 이동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작성일자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생장길이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등 작물 생육정보 기입란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작성하기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생육정보 기입하여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작성완료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클릭시 해당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에저장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146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읽기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F_020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제공되는 작성글 선택시 해당 작성된 글 페이지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저장된 생육정보 제공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하단에 </a:t>
                      </a:r>
                      <a:r>
                        <a:rPr lang="en-US" altLang="ko-KR" b="1" spc="0">
                          <a:effectLst/>
                        </a:rPr>
                        <a:t>“</a:t>
                      </a:r>
                      <a:r>
                        <a:rPr lang="ko-KR" altLang="en-US" b="1" spc="0">
                          <a:effectLst/>
                        </a:rPr>
                        <a:t>수정</a:t>
                      </a:r>
                      <a:r>
                        <a:rPr lang="en-US" altLang="ko-KR" b="1" spc="0">
                          <a:effectLst/>
                        </a:rPr>
                        <a:t>”,</a:t>
                      </a: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en-US" altLang="ko-KR" b="1" spc="0">
                          <a:effectLst/>
                        </a:rPr>
                        <a:t>“</a:t>
                      </a:r>
                      <a:r>
                        <a:rPr lang="ko-KR" altLang="en-US" b="1" spc="0">
                          <a:effectLst/>
                        </a:rPr>
                        <a:t>삭제</a:t>
                      </a:r>
                      <a:r>
                        <a:rPr lang="en-US" altLang="ko-KR" b="1" spc="0">
                          <a:effectLst/>
                        </a:rPr>
                        <a:t>”</a:t>
                      </a:r>
                      <a:r>
                        <a:rPr lang="ko-KR" altLang="en-US" b="1" spc="0">
                          <a:effectLst/>
                        </a:rPr>
                        <a:t> 버튼 배치</a:t>
                      </a:r>
                      <a:r>
                        <a:rPr lang="en-US" altLang="ko-KR" b="1" spc="0">
                          <a:effectLst/>
                        </a:rPr>
                        <a:t>(</a:t>
                      </a:r>
                      <a:r>
                        <a:rPr lang="ko-KR" altLang="en-US" b="1" spc="0">
                          <a:effectLst/>
                        </a:rPr>
                        <a:t>화면</a:t>
                      </a:r>
                      <a:r>
                        <a:rPr lang="en-US" altLang="ko-KR" b="1" spc="0">
                          <a:effectLst/>
                        </a:rPr>
                        <a:t>)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079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 일지 수정하기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버튼 클릭 수정 페이지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기입란에 작성한 정보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해당 글번호 기준으로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삭제하기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 시 해당 글 번호 기준으로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저장된 정보 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66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 탈퇴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회원 비밀번호 일치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저장된 회원정보 삭제로 기능 수행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생장 일지</a:t>
            </a:r>
            <a:endParaRPr lang="ko-KR" altLang="en-US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"/>
          <p:cNvPicPr>
            <a:picLocks noChangeAspect="1"/>
          </p:cNvPicPr>
          <p:nvPr/>
        </p:nvPicPr>
        <p:blipFill rotWithShape="1">
          <a:blip r:embed="rId2"/>
          <a:srcRect l="1820" b="1590"/>
          <a:stretch>
            <a:fillRect/>
          </a:stretch>
        </p:blipFill>
        <p:spPr>
          <a:xfrm>
            <a:off x="7560901" y="1590733"/>
            <a:ext cx="10278135" cy="8696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1227860" y="4084974"/>
            <a:ext cx="5132359" cy="513235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596852" y="4650189"/>
            <a:ext cx="4460931" cy="4046934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Member_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회원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Board_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게시판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Reply_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댓글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Tomato_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 생장일지 테이블</a:t>
            </a:r>
            <a:endParaRPr lang="ko-KR" altLang="en-US" sz="20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(</a:t>
            </a:r>
            <a:r>
              <a:rPr lang="ko-KR" altLang="en-US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추후 농작물별 테이블 추가</a:t>
            </a:r>
            <a:r>
              <a:rPr lang="en-US" altLang="ko-KR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)</a:t>
            </a:r>
            <a:endParaRPr lang="en-US" altLang="ko-KR" sz="20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File_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 파일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228915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DB </a:t>
              </a: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설계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1"/>
          <p:cNvGrpSpPr/>
          <p:nvPr/>
        </p:nvGrpSpPr>
        <p:grpSpPr>
          <a:xfrm rot="0">
            <a:off x="1945577" y="2142481"/>
            <a:ext cx="4414642" cy="1942493"/>
            <a:chOff x="4195926" y="4077062"/>
            <a:chExt cx="2686885" cy="1942493"/>
          </a:xfrm>
        </p:grpSpPr>
        <p:pic>
          <p:nvPicPr>
            <p:cNvPr id="1020" name="Object 4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4195926" y="4077062"/>
              <a:ext cx="2686885" cy="1942493"/>
            </a:xfrm>
            <a:prstGeom prst="rect">
              <a:avLst/>
            </a:prstGeom>
          </p:spPr>
        </p:pic>
      </p:grpSp>
      <p:sp>
        <p:nvSpPr>
          <p:cNvPr id="1021" name="Object 37"/>
          <p:cNvSpPr txBox="1"/>
          <p:nvPr/>
        </p:nvSpPr>
        <p:spPr>
          <a:xfrm>
            <a:off x="2110234" y="2654242"/>
            <a:ext cx="4009405" cy="59903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800" b="1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SMART_MY_FARM_DB</a:t>
            </a:r>
            <a:endParaRPr lang="en-US" altLang="ko-KR" sz="2800" b="1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22" name="Object 37"/>
          <p:cNvSpPr txBox="1"/>
          <p:nvPr/>
        </p:nvSpPr>
        <p:spPr>
          <a:xfrm>
            <a:off x="3397220" y="537190"/>
            <a:ext cx="4009405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ERD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009405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메인화면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&amp;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회원가입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3775" y="1164495"/>
            <a:ext cx="10585258" cy="8932878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15875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21" name=""/>
          <p:cNvPicPr>
            <a:picLocks noChangeAspect="1"/>
          </p:cNvPicPr>
          <p:nvPr/>
        </p:nvPicPr>
        <p:blipFill rotWithShape="1">
          <a:blip r:embed="rId4"/>
          <a:srcRect l="3480" t="8910" r="890" b="6320"/>
          <a:stretch>
            <a:fillRect/>
          </a:stretch>
        </p:blipFill>
        <p:spPr>
          <a:xfrm>
            <a:off x="239580" y="2054301"/>
            <a:ext cx="6576824" cy="1890225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1143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39" name=""/>
          <p:cNvSpPr/>
          <p:nvPr/>
        </p:nvSpPr>
        <p:spPr>
          <a:xfrm>
            <a:off x="4392282" y="3253275"/>
            <a:ext cx="2427407" cy="691251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e2e98b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40" name=""/>
          <p:cNvSpPr/>
          <p:nvPr/>
        </p:nvSpPr>
        <p:spPr>
          <a:xfrm>
            <a:off x="11412270" y="3177666"/>
            <a:ext cx="6426768" cy="48679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e2e98b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3" name="Object 37"/>
          <p:cNvSpPr txBox="1"/>
          <p:nvPr/>
        </p:nvSpPr>
        <p:spPr>
          <a:xfrm>
            <a:off x="13075668" y="3944527"/>
            <a:ext cx="4763368" cy="119806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로그인 안 되었을 시 화면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310209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회원가입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_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아이디 중복 검사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322097"/>
            <a:chOff x="803646" y="1594907"/>
            <a:chExt cx="7280072" cy="132209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views/Member/signup.jsp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1205054" y="2274109"/>
              <a:ext cx="6729202" cy="64289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아이디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‘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중복확인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’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2" name=""/>
          <p:cNvGrpSpPr/>
          <p:nvPr/>
        </p:nvGrpSpPr>
        <p:grpSpPr>
          <a:xfrm rot="0">
            <a:off x="1280664" y="2922406"/>
            <a:ext cx="7280072" cy="5160205"/>
            <a:chOff x="803646" y="3442517"/>
            <a:chExt cx="7280072" cy="5160205"/>
          </a:xfrm>
        </p:grpSpPr>
        <p:grpSp>
          <p:nvGrpSpPr>
            <p:cNvPr id="1054" name=""/>
            <p:cNvGrpSpPr/>
            <p:nvPr/>
          </p:nvGrpSpPr>
          <p:grpSpPr>
            <a:xfrm rot="0">
              <a:off x="803646" y="3442517"/>
              <a:ext cx="7280072" cy="3043152"/>
              <a:chOff x="803646" y="1594907"/>
              <a:chExt cx="7280072" cy="3043152"/>
            </a:xfrm>
          </p:grpSpPr>
          <p:grpSp>
            <p:nvGrpSpPr>
              <p:cNvPr id="1055" name=""/>
              <p:cNvGrpSpPr/>
              <p:nvPr/>
            </p:nvGrpSpPr>
            <p:grpSpPr>
              <a:xfrm rot="0">
                <a:off x="803646" y="1594907"/>
                <a:ext cx="7280072" cy="751059"/>
                <a:chOff x="803645" y="1594907"/>
                <a:chExt cx="7280072" cy="751059"/>
              </a:xfrm>
            </p:grpSpPr>
            <p:pic>
              <p:nvPicPr>
                <p:cNvPr id="1056" name="Object 5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803645" y="1594907"/>
                  <a:ext cx="7280072" cy="654525"/>
                </a:xfrm>
                <a:prstGeom prst="rect">
                  <a:avLst/>
                </a:prstGeom>
              </p:spPr>
            </p:pic>
            <p:sp>
              <p:nvSpPr>
                <p:cNvPr id="1057" name="Object 11"/>
                <p:cNvSpPr txBox="1"/>
                <p:nvPr/>
              </p:nvSpPr>
              <p:spPr>
                <a:xfrm>
                  <a:off x="803646" y="1691441"/>
                  <a:ext cx="7280071" cy="654525"/>
                </a:xfrm>
                <a:prstGeom prst="rect">
                  <a:avLst/>
                </a:prstGeom>
                <a:noFill/>
              </p:spPr>
              <p:txBody>
                <a:bodyPr wrap="square"/>
                <a:lstStyle/>
                <a:p>
                  <a:pPr algn="ctr">
                    <a:defRPr/>
                  </a:pPr>
                  <a:r>
                    <a:rPr lang="en-US" altLang="ko-KR" sz="2800" b="0" kern="0" spc="-200">
                      <a:solidFill>
                        <a:srgbClr val="206d38"/>
                      </a:solidFill>
                      <a:latin typeface="G마켓 산스 TTF Medium"/>
                      <a:ea typeface="G마켓 산스 TTF Medium"/>
                      <a:cs typeface="G마켓 산스 Medium"/>
                    </a:rPr>
                    <a:t>co.kr.yj.controller.MemberController</a:t>
                  </a:r>
                  <a:endPara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endParaRPr>
                </a:p>
              </p:txBody>
            </p:sp>
          </p:grpSp>
          <p:sp>
            <p:nvSpPr>
              <p:cNvPr id="1058" name="Object 37"/>
              <p:cNvSpPr txBox="1"/>
              <p:nvPr/>
            </p:nvSpPr>
            <p:spPr>
              <a:xfrm>
                <a:off x="1205054" y="2274109"/>
                <a:ext cx="6729202" cy="2363950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nt result = 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mservice . idChk(member);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try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if (result == 1)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return "Member/signup"; 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} else if (result == 0)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mservice . memberInsert(member);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	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. . .</a:t>
                </a:r>
                <a:endPara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endParaRPr>
              </a:p>
            </p:txBody>
          </p:sp>
        </p:grpSp>
        <p:pic>
          <p:nvPicPr>
            <p:cNvPr id="1060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08111" y="4375966"/>
              <a:ext cx="3860311" cy="143869"/>
            </a:xfrm>
            <a:prstGeom prst="rect">
              <a:avLst/>
            </a:prstGeom>
          </p:spPr>
        </p:pic>
        <p:pic>
          <p:nvPicPr>
            <p:cNvPr id="1061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548934" y="8456194"/>
              <a:ext cx="3931668" cy="146528"/>
            </a:xfrm>
            <a:prstGeom prst="rect">
              <a:avLst/>
            </a:prstGeom>
          </p:spPr>
        </p:pic>
      </p:grpSp>
      <p:grpSp>
        <p:nvGrpSpPr>
          <p:cNvPr id="1063" name=""/>
          <p:cNvGrpSpPr/>
          <p:nvPr/>
        </p:nvGrpSpPr>
        <p:grpSpPr>
          <a:xfrm rot="0">
            <a:off x="1280664" y="6283036"/>
            <a:ext cx="7280072" cy="1738567"/>
            <a:chOff x="803646" y="1594908"/>
            <a:chExt cx="7280072" cy="1738567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void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memberInsert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(Mem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ber meber) . . .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{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memberInsert(member);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</a:t>
              </a:r>
              <a:endParaRPr lang="en-US" altLang="ko-KR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pic>
        <p:nvPicPr>
          <p:cNvPr id="1068" name="Object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72298" y="5451337"/>
            <a:ext cx="4385322" cy="163436"/>
          </a:xfrm>
          <a:prstGeom prst="rect">
            <a:avLst/>
          </a:prstGeom>
        </p:spPr>
      </p:pic>
      <p:grpSp>
        <p:nvGrpSpPr>
          <p:cNvPr id="1069" name=""/>
          <p:cNvGrpSpPr/>
          <p:nvPr/>
        </p:nvGrpSpPr>
        <p:grpSpPr>
          <a:xfrm rot="0">
            <a:off x="1280664" y="8082613"/>
            <a:ext cx="7280072" cy="1738567"/>
            <a:chOff x="803646" y="1594908"/>
            <a:chExt cx="7280072" cy="1738567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"memberMapper.insert"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,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655986" y="6655679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&lt;insert id="insert" parameterType="kr.co.yj.vo.Member"&gt;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I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 into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(id,pw,name,phone,address,signup_date)		values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(#{id},#{pw},#{name},#{phone},#{address},now())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80" name=""/>
          <p:cNvGrpSpPr/>
          <p:nvPr/>
        </p:nvGrpSpPr>
        <p:grpSpPr>
          <a:xfrm rot="0">
            <a:off x="11165794" y="378037"/>
            <a:ext cx="5085453" cy="5823988"/>
            <a:chOff x="11185443" y="228915"/>
            <a:chExt cx="5085453" cy="5823988"/>
          </a:xfrm>
        </p:grpSpPr>
        <p:pic>
          <p:nvPicPr>
            <p:cNvPr id="1044" name=""/>
            <p:cNvPicPr>
              <a:picLocks noChangeAspect="1"/>
            </p:cNvPicPr>
            <p:nvPr/>
          </p:nvPicPr>
          <p:blipFill rotWithShape="1">
            <a:blip r:embed="rId11"/>
            <a:srcRect l="6970" t="3330" r="3570"/>
            <a:stretch>
              <a:fillRect/>
            </a:stretch>
          </p:blipFill>
          <p:spPr>
            <a:xfrm>
              <a:off x="11185443" y="306619"/>
              <a:ext cx="5085452" cy="5746284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40" name=""/>
            <p:cNvSpPr/>
            <p:nvPr/>
          </p:nvSpPr>
          <p:spPr>
            <a:xfrm>
              <a:off x="11809964" y="228915"/>
              <a:ext cx="3912018" cy="113413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5" name=""/>
            <p:cNvSpPr/>
            <p:nvPr/>
          </p:nvSpPr>
          <p:spPr>
            <a:xfrm>
              <a:off x="15028550" y="2612789"/>
              <a:ext cx="920259" cy="397089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3" name="Object 37"/>
            <p:cNvSpPr txBox="1"/>
            <p:nvPr/>
          </p:nvSpPr>
          <p:spPr>
            <a:xfrm>
              <a:off x="11336660" y="2576545"/>
              <a:ext cx="3553624" cy="52551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8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아이디 중복 확인</a:t>
              </a:r>
              <a:endPara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  <p:sp>
          <p:nvSpPr>
            <p:cNvPr id="1079" name=""/>
            <p:cNvSpPr/>
            <p:nvPr/>
          </p:nvSpPr>
          <p:spPr>
            <a:xfrm>
              <a:off x="14801722" y="5609372"/>
              <a:ext cx="1147086" cy="397089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로그인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322097"/>
            <a:chOff x="803646" y="1594907"/>
            <a:chExt cx="7280072" cy="132209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views/Member/loginView.jsp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1205054" y="2274109"/>
              <a:ext cx="6729202" cy="64289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아이디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비밀번호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‘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로그인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’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3" y="2932047"/>
            <a:ext cx="7280072" cy="3043152"/>
            <a:chOff x="803646" y="1594907"/>
            <a:chExt cx="7280072" cy="3043152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co.kr.yj.controller.MemberController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1030473" y="2274109"/>
              <a:ext cx="7053245" cy="23639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HttpSession session = req.getSession();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 login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mservice.login(member);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if (login == null) 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session.setAttribute("member", null);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 else 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session.setAttribute("member", login);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req.setAttribute("member", login);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4" y="6126417"/>
            <a:ext cx="7280072" cy="1512180"/>
            <a:chOff x="803646" y="1594908"/>
            <a:chExt cx="7280072" cy="1512180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83297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mdao.login(member);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280664" y="7978837"/>
            <a:ext cx="7280072" cy="1738567"/>
            <a:chOff x="803646" y="1594908"/>
            <a:chExt cx="7280072" cy="1738567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sqlSession.selectOne("memberMapper.login",member);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597654" y="6315439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login</a:t>
              </a: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resultType="kr.co.yj.vo.Member"&gt;</a:t>
              </a:r>
              <a:endParaRPr lang="en-US" altLang="en-US" sz="22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* From member </a:t>
              </a:r>
              <a:endParaRPr lang="en-US" altLang="en-US" sz="22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Where id = #{id}  And pw = #{pw} </a:t>
              </a:r>
              <a:endParaRPr lang="en-US" altLang="en-US" sz="22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&lt;/select&gt;</a:t>
              </a:r>
              <a:endParaRPr lang="en-US" altLang="en-US" sz="22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8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97655" y="614668"/>
            <a:ext cx="8316985" cy="2133299"/>
          </a:xfrm>
          <a:prstGeom prst="rect">
            <a:avLst/>
          </a:prstGeom>
        </p:spPr>
      </p:pic>
      <p:grpSp>
        <p:nvGrpSpPr>
          <p:cNvPr id="1085" name=""/>
          <p:cNvGrpSpPr/>
          <p:nvPr/>
        </p:nvGrpSpPr>
        <p:grpSpPr>
          <a:xfrm rot="0">
            <a:off x="9597654" y="1600309"/>
            <a:ext cx="4309713" cy="4228397"/>
            <a:chOff x="10743167" y="1438659"/>
            <a:chExt cx="4309713" cy="4228397"/>
          </a:xfrm>
        </p:grpSpPr>
        <p:pic>
          <p:nvPicPr>
            <p:cNvPr id="1081" name=""/>
            <p:cNvPicPr>
              <a:picLocks noChangeAspect="1"/>
            </p:cNvPicPr>
            <p:nvPr/>
          </p:nvPicPr>
          <p:blipFill rotWithShape="1">
            <a:blip r:embed="rId9"/>
            <a:srcRect l="3390" t="5070" r="6780" b="7010"/>
            <a:stretch>
              <a:fillRect/>
            </a:stretch>
          </p:blipFill>
          <p:spPr>
            <a:xfrm>
              <a:off x="10743167" y="1438659"/>
              <a:ext cx="4309713" cy="4228397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3" name=""/>
            <p:cNvSpPr/>
            <p:nvPr/>
          </p:nvSpPr>
          <p:spPr>
            <a:xfrm>
              <a:off x="11045603" y="4201468"/>
              <a:ext cx="3704841" cy="519993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86" name=""/>
          <p:cNvSpPr/>
          <p:nvPr/>
        </p:nvSpPr>
        <p:spPr>
          <a:xfrm>
            <a:off x="15268329" y="614668"/>
            <a:ext cx="2570702" cy="51999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7" name=""/>
          <p:cNvSpPr/>
          <p:nvPr/>
        </p:nvSpPr>
        <p:spPr>
          <a:xfrm>
            <a:off x="13907367" y="1421322"/>
            <a:ext cx="2570702" cy="51999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8" name="Object 37"/>
          <p:cNvSpPr txBox="1"/>
          <p:nvPr/>
        </p:nvSpPr>
        <p:spPr>
          <a:xfrm>
            <a:off x="15641690" y="1998601"/>
            <a:ext cx="2646309" cy="52551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로그인 완료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회원정보 수정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652965"/>
            <a:chOff x="803646" y="1594907"/>
            <a:chExt cx="7280072" cy="1652965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views/Member/Home.jsp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97376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로그인 시  회원정보란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회원정보 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수정 페이지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입력란에 수정 정보 입력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비밀번호 일치 확인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1" y="3253274"/>
            <a:ext cx="7280074" cy="4763367"/>
            <a:chOff x="803643" y="1594907"/>
            <a:chExt cx="7280074" cy="3142928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9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co.kr.yj.controller.MemberController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274109"/>
              <a:ext cx="7280072" cy="246372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 = "/memberUpdateView", method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RequestMethod.GET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HttpSession session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= req.getSession();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 member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= (Member)session.getAttribute("member");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model.addAttribute("member", 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 = "/memberUpdate", method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</a:t>
              </a:r>
              <a:r>
                <a:rPr xmlns:mc="http://schemas.openxmlformats.org/markup-compatibility/2006" xmlns:hp="http://schemas.haansoft.com/office/presentation/8.0" lang="en-US" altLang="ko-KR" sz="2000" b="0" kern="0" spc="-100" mc:Ignorable="hp" hp:hslEmbossed="0">
                  <a:solidFill>
                    <a:schemeClr val="dk1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에스코어 드림 3 Light"/>
                  <a:ea typeface="에스코어 드림 3 Light"/>
                  <a:cs typeface="G마켓 산스 Medium"/>
                </a:rPr>
                <a:t>POST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mservice.memberUpdate(member);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session.invalidate();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4" y="8207752"/>
            <a:ext cx="7280072" cy="1512181"/>
            <a:chOff x="803646" y="1594907"/>
            <a:chExt cx="7280072" cy="151218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83297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mdao.memberUpdate(member);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0202526" y="5673203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sqlSession.update("memberMapper.memberUpdate",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10202526" y="7640684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&lt;u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 member Set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 pw = #{pw}, name=#{name},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phone=#{phone},address=#{address}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id=#{id}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&lt;/update&gt;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87" name=""/>
          <p:cNvGrpSpPr/>
          <p:nvPr/>
        </p:nvGrpSpPr>
        <p:grpSpPr>
          <a:xfrm rot="0">
            <a:off x="9671296" y="2348135"/>
            <a:ext cx="2572673" cy="1810277"/>
            <a:chOff x="9597653" y="1600309"/>
            <a:chExt cx="2572673" cy="1810277"/>
          </a:xfrm>
        </p:grpSpPr>
        <p:pic>
          <p:nvPicPr>
            <p:cNvPr id="1085" name=""/>
            <p:cNvPicPr>
              <a:picLocks noChangeAspect="1"/>
            </p:cNvPicPr>
            <p:nvPr/>
          </p:nvPicPr>
          <p:blipFill rotWithShape="1">
            <a:blip r:embed="rId8"/>
            <a:srcRect t="7360" r="8010"/>
            <a:stretch>
              <a:fillRect/>
            </a:stretch>
          </p:blipFill>
          <p:spPr>
            <a:xfrm>
              <a:off x="9597653" y="1600309"/>
              <a:ext cx="2572673" cy="1810277"/>
            </a:xfrm>
            <a:prstGeom prst="rect">
              <a:avLst/>
            </a:prstGeom>
            <a:effectLst>
              <a:outerShdw blurRad="76200" dist="204107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3" name=""/>
            <p:cNvSpPr/>
            <p:nvPr/>
          </p:nvSpPr>
          <p:spPr>
            <a:xfrm>
              <a:off x="9825464" y="2413270"/>
              <a:ext cx="1284370" cy="41131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88" name=""/>
          <p:cNvGrpSpPr/>
          <p:nvPr/>
        </p:nvGrpSpPr>
        <p:grpSpPr>
          <a:xfrm rot="0">
            <a:off x="12622015" y="550837"/>
            <a:ext cx="4385322" cy="4895099"/>
            <a:chOff x="12395186" y="914612"/>
            <a:chExt cx="4385322" cy="4895099"/>
          </a:xfrm>
        </p:grpSpPr>
        <p:pic>
          <p:nvPicPr>
            <p:cNvPr id="1084" name="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2395186" y="914612"/>
              <a:ext cx="4385321" cy="4895099"/>
            </a:xfrm>
            <a:prstGeom prst="rect">
              <a:avLst/>
            </a:prstGeom>
            <a:effectLst>
              <a:outerShdw blurRad="76200" dist="144237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6" name=""/>
            <p:cNvSpPr/>
            <p:nvPr/>
          </p:nvSpPr>
          <p:spPr>
            <a:xfrm>
              <a:off x="15450050" y="5306218"/>
              <a:ext cx="1284370" cy="41131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그룹 1002"/>
          <p:cNvGrpSpPr/>
          <p:nvPr/>
        </p:nvGrpSpPr>
        <p:grpSpPr>
          <a:xfrm rot="0">
            <a:off x="-357432" y="6353244"/>
            <a:ext cx="18998932" cy="4990194"/>
            <a:chOff x="-316052" y="6100576"/>
            <a:chExt cx="18998932" cy="4408280"/>
          </a:xfrm>
        </p:grpSpPr>
        <p:pic>
          <p:nvPicPr>
            <p:cNvPr id="1094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-316052" y="6100576"/>
              <a:ext cx="18998932" cy="4408280"/>
            </a:xfrm>
            <a:prstGeom prst="rect">
              <a:avLst/>
            </a:prstGeom>
          </p:spPr>
        </p:pic>
      </p:grpSp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자유 게시판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63881" y="1112692"/>
            <a:ext cx="12831273" cy="917430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6" name=""/>
          <p:cNvSpPr/>
          <p:nvPr/>
        </p:nvSpPr>
        <p:spPr>
          <a:xfrm>
            <a:off x="2663881" y="1934652"/>
            <a:ext cx="5345983" cy="638142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7" name=""/>
          <p:cNvSpPr/>
          <p:nvPr/>
        </p:nvSpPr>
        <p:spPr>
          <a:xfrm>
            <a:off x="2663881" y="9150776"/>
            <a:ext cx="1036271" cy="60487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8" name=""/>
          <p:cNvSpPr/>
          <p:nvPr/>
        </p:nvSpPr>
        <p:spPr>
          <a:xfrm>
            <a:off x="2890708" y="9906867"/>
            <a:ext cx="3531368" cy="30243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0" name="Object 37"/>
          <p:cNvSpPr txBox="1"/>
          <p:nvPr/>
        </p:nvSpPr>
        <p:spPr>
          <a:xfrm>
            <a:off x="8236692" y="1600309"/>
            <a:ext cx="5897502" cy="97707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작성자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+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내용 분류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키워드로 게시글 검색 기능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01" name="Object 37"/>
          <p:cNvSpPr txBox="1"/>
          <p:nvPr/>
        </p:nvSpPr>
        <p:spPr>
          <a:xfrm>
            <a:off x="3473324" y="9150776"/>
            <a:ext cx="4763368" cy="59319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게시글 작성 페이지로 이동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02" name="Object 37"/>
          <p:cNvSpPr txBox="1"/>
          <p:nvPr/>
        </p:nvSpPr>
        <p:spPr>
          <a:xfrm>
            <a:off x="6582070" y="9693808"/>
            <a:ext cx="4763368" cy="593192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게시글 페이지 처리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104" name=""/>
          <p:cNvPicPr>
            <a:picLocks noChangeAspect="1"/>
          </p:cNvPicPr>
          <p:nvPr/>
        </p:nvPicPr>
        <p:blipFill rotWithShape="1">
          <a:blip r:embed="rId5"/>
          <a:srcRect t="26510"/>
          <a:stretch>
            <a:fillRect/>
          </a:stretch>
        </p:blipFill>
        <p:spPr>
          <a:xfrm>
            <a:off x="524573" y="3026448"/>
            <a:ext cx="10660869" cy="614196"/>
          </a:xfrm>
          <a:prstGeom prst="rect">
            <a:avLst/>
          </a:prstGeom>
          <a:effectLst>
            <a:outerShdw blurRad="76200" dist="90714" dir="189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105" name="그룹 1003"/>
          <p:cNvGrpSpPr/>
          <p:nvPr/>
        </p:nvGrpSpPr>
        <p:grpSpPr>
          <a:xfrm rot="0">
            <a:off x="4512723" y="3450856"/>
            <a:ext cx="6767454" cy="189788"/>
            <a:chOff x="4824500" y="1868707"/>
            <a:chExt cx="9384212" cy="163007"/>
          </a:xfrm>
        </p:grpSpPr>
        <p:pic>
          <p:nvPicPr>
            <p:cNvPr id="1106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109" name=""/>
          <p:cNvGrpSpPr/>
          <p:nvPr/>
        </p:nvGrpSpPr>
        <p:grpSpPr>
          <a:xfrm rot="0">
            <a:off x="524573" y="5699846"/>
            <a:ext cx="14743756" cy="1492800"/>
            <a:chOff x="524572" y="5134129"/>
            <a:chExt cx="14743756" cy="1492800"/>
          </a:xfrm>
        </p:grpSpPr>
        <p:sp>
          <p:nvSpPr>
            <p:cNvPr id="1099" name=""/>
            <p:cNvSpPr/>
            <p:nvPr/>
          </p:nvSpPr>
          <p:spPr>
            <a:xfrm>
              <a:off x="3027244" y="5973531"/>
              <a:ext cx="12226403" cy="653398"/>
            </a:xfrm>
            <a:prstGeom prst="roundRect">
              <a:avLst>
                <a:gd name="adj" fmla="val 0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03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24572" y="5134129"/>
              <a:ext cx="14743756" cy="609098"/>
            </a:xfrm>
            <a:prstGeom prst="rect">
              <a:avLst/>
            </a:prstGeom>
            <a:effectLst>
              <a:outerShdw blurRad="76200" dist="249464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grpSp>
          <p:nvGrpSpPr>
            <p:cNvPr id="1107" name="그룹 1003"/>
            <p:cNvGrpSpPr/>
            <p:nvPr/>
          </p:nvGrpSpPr>
          <p:grpSpPr>
            <a:xfrm rot="0">
              <a:off x="4656392" y="5553439"/>
              <a:ext cx="6767454" cy="189788"/>
              <a:chOff x="5155087" y="1967274"/>
              <a:chExt cx="9384212" cy="163007"/>
            </a:xfrm>
          </p:grpSpPr>
          <p:pic>
            <p:nvPicPr>
              <p:cNvPr id="1108" name="Object 12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5155087" y="1967274"/>
                <a:ext cx="9384212" cy="163007"/>
              </a:xfrm>
              <a:prstGeom prst="rect">
                <a:avLst/>
              </a:prstGeom>
            </p:spPr>
          </p:pic>
        </p:grpSp>
      </p:grpSp>
      <p:sp>
        <p:nvSpPr>
          <p:cNvPr id="1110" name="Object 37"/>
          <p:cNvSpPr txBox="1"/>
          <p:nvPr/>
        </p:nvSpPr>
        <p:spPr>
          <a:xfrm>
            <a:off x="2112362" y="2084255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               수정 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게시판 검색하기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239580" y="1975346"/>
            <a:ext cx="10585260" cy="6268122"/>
            <a:chOff x="803648" y="1594908"/>
            <a:chExt cx="10585260" cy="827737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8" y="1594908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8" y="2274107"/>
              <a:ext cx="10585260" cy="759817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&lt;select name="searchType" class="custom-select-sm col-sm-2"&gt;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selected&gt;-------&lt;/option&gt;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&lt;c:out value="${scri.searchType eq 't'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&gt;제목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c"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&lt;c:out value="${scri.searchType eq 'c'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&gt;내용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w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" &lt;c:out value="${scri.searchType eq 'w'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&gt;작성자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tc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" &lt;c:out value="${scri.searchType eq 'tc'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&gt;제목 + 내용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&lt;/select&gt;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&lt;input type="text"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name="keyword"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id="keywordInput"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value="${scri.keyword}"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/&gt;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&lt;button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searchBtn"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type="button" class="btn btn-primary"&gt;검색&lt;/button&gt;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&lt;script type="text/javascript"&gt;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$(function(){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$('#searchBtn').click(function(){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	self.location = "list?" + "${pageMaker.makeQuery(1)}" 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+ "&amp;searchType=" + $("select option:selected").val() 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+ "&amp;keyword=" + encodeURIComponent($('#keywordInput').val());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	});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});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&lt;/script&gt;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pic>
        <p:nvPicPr>
          <p:cNvPr id="1092" name=""/>
          <p:cNvPicPr>
            <a:picLocks noChangeAspect="1"/>
          </p:cNvPicPr>
          <p:nvPr/>
        </p:nvPicPr>
        <p:blipFill rotWithShape="1">
          <a:blip r:embed="rId4"/>
          <a:srcRect t="24320" b="16160"/>
          <a:stretch>
            <a:fillRect/>
          </a:stretch>
        </p:blipFill>
        <p:spPr>
          <a:xfrm>
            <a:off x="9406856" y="352760"/>
            <a:ext cx="7812889" cy="2495097"/>
          </a:xfrm>
          <a:prstGeom prst="rect">
            <a:avLst/>
          </a:prstGeom>
        </p:spPr>
      </p:pic>
      <p:sp>
        <p:nvSpPr>
          <p:cNvPr id="1093" name="Object 37"/>
          <p:cNvSpPr txBox="1"/>
          <p:nvPr/>
        </p:nvSpPr>
        <p:spPr>
          <a:xfrm>
            <a:off x="10051308" y="670342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                     수정 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094" name=""/>
          <p:cNvPicPr>
            <a:picLocks noChangeAspect="1"/>
          </p:cNvPicPr>
          <p:nvPr/>
        </p:nvPicPr>
        <p:blipFill rotWithShape="1">
          <a:blip r:embed="rId5"/>
          <a:srcRect t="26510"/>
          <a:stretch>
            <a:fillRect/>
          </a:stretch>
        </p:blipFill>
        <p:spPr>
          <a:xfrm>
            <a:off x="9140447" y="2585661"/>
            <a:ext cx="9102108" cy="524392"/>
          </a:xfrm>
          <a:prstGeom prst="rect">
            <a:avLst/>
          </a:prstGeom>
          <a:effectLst>
            <a:outerShdw blurRad="76200" dist="90714" dir="189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095" name="그룹 1003"/>
          <p:cNvGrpSpPr/>
          <p:nvPr/>
        </p:nvGrpSpPr>
        <p:grpSpPr>
          <a:xfrm rot="0">
            <a:off x="11520545" y="2950839"/>
            <a:ext cx="6767454" cy="189788"/>
            <a:chOff x="4824500" y="1868707"/>
            <a:chExt cx="9384212" cy="163007"/>
          </a:xfrm>
        </p:grpSpPr>
        <p:pic>
          <p:nvPicPr>
            <p:cNvPr id="1096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97" name=""/>
          <p:cNvGrpSpPr/>
          <p:nvPr/>
        </p:nvGrpSpPr>
        <p:grpSpPr>
          <a:xfrm rot="0">
            <a:off x="9446439" y="5589730"/>
            <a:ext cx="8695034" cy="4468355"/>
            <a:chOff x="803646" y="1594906"/>
            <a:chExt cx="8463518" cy="4244936"/>
          </a:xfrm>
        </p:grpSpPr>
        <p:grpSp>
          <p:nvGrpSpPr>
            <p:cNvPr id="1098" name=""/>
            <p:cNvGrpSpPr/>
            <p:nvPr/>
          </p:nvGrpSpPr>
          <p:grpSpPr>
            <a:xfrm rot="0">
              <a:off x="803647" y="1594906"/>
              <a:ext cx="7280072" cy="751059"/>
              <a:chOff x="803645" y="1594907"/>
              <a:chExt cx="7280072" cy="751059"/>
            </a:xfrm>
          </p:grpSpPr>
          <p:pic>
            <p:nvPicPr>
              <p:cNvPr id="1099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00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01" name="Object 37"/>
            <p:cNvSpPr txBox="1"/>
            <p:nvPr/>
          </p:nvSpPr>
          <p:spPr>
            <a:xfrm>
              <a:off x="803646" y="2274107"/>
              <a:ext cx="8463518" cy="356573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&lt;sql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id="search"&gt;&lt;if test="s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earchType != null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't'.toString()"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&gt;AND TITLE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LIKE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'%',#{keyword},'%'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'c'.toString()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CONTENT LIKE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'w'.toString()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USERID LIKE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'tc'.toString()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(TITLE LIKE CONCAT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')) or (CONTENT LIKE 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&lt;/if&gt;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&lt;/sql&gt;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107" name=""/>
          <p:cNvSpPr/>
          <p:nvPr/>
        </p:nvSpPr>
        <p:spPr>
          <a:xfrm>
            <a:off x="15189264" y="672727"/>
            <a:ext cx="1288808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8" name=""/>
          <p:cNvSpPr/>
          <p:nvPr/>
        </p:nvSpPr>
        <p:spPr>
          <a:xfrm>
            <a:off x="9748872" y="1357232"/>
            <a:ext cx="2721924" cy="36598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377968" y="2272548"/>
            <a:ext cx="20502356" cy="8466018"/>
            <a:chOff x="-849847" y="2761816"/>
            <a:chExt cx="19985410" cy="81367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5074479" y="-3162510"/>
              <a:ext cx="8136757" cy="199854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8600" y="330922"/>
            <a:ext cx="8009504" cy="145977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6000" b="0" kern="0" spc="-4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목차 </a:t>
            </a:r>
            <a:r>
              <a:rPr lang="en-US" altLang="ko-KR" sz="2800" b="0" kern="0" spc="-4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CONTENTS</a:t>
            </a:r>
            <a:endParaRPr lang="en-US" altLang="ko-KR" sz="2800" b="0" kern="0" spc="-400">
              <a:solidFill>
                <a:srgbClr val="cd6461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791550" y="3532300"/>
            <a:ext cx="4571999" cy="1149718"/>
            <a:chOff x="838199" y="3688981"/>
            <a:chExt cx="4352281" cy="8350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1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기획 의도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03" name="그룹 1003"/>
          <p:cNvGrpSpPr/>
          <p:nvPr/>
        </p:nvGrpSpPr>
        <p:grpSpPr>
          <a:xfrm rot="0">
            <a:off x="228600" y="1261989"/>
            <a:ext cx="6767454" cy="189788"/>
            <a:chOff x="4824500" y="1868707"/>
            <a:chExt cx="9384212" cy="1630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5074479" y="4047856"/>
            <a:ext cx="1844760" cy="61957"/>
            <a:chOff x="5001869" y="4006095"/>
            <a:chExt cx="1844760" cy="61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001869" y="4006095"/>
              <a:ext cx="1844760" cy="619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11109834" y="4045202"/>
            <a:ext cx="1721004" cy="64610"/>
            <a:chOff x="10925269" y="4031216"/>
            <a:chExt cx="1553688" cy="6195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15682081" y="5774420"/>
            <a:ext cx="3077493" cy="61957"/>
            <a:chOff x="15682081" y="5774420"/>
            <a:chExt cx="3077493" cy="619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5682081" y="5774420"/>
              <a:ext cx="3077493" cy="61957"/>
            </a:xfrm>
            <a:prstGeom prst="rect">
              <a:avLst/>
            </a:prstGeom>
          </p:spPr>
        </p:pic>
      </p:grpSp>
      <p:grpSp>
        <p:nvGrpSpPr>
          <p:cNvPr id="1017" name=""/>
          <p:cNvGrpSpPr/>
          <p:nvPr/>
        </p:nvGrpSpPr>
        <p:grpSpPr>
          <a:xfrm rot="0">
            <a:off x="6858000" y="3532300"/>
            <a:ext cx="4571999" cy="1149718"/>
            <a:chOff x="838199" y="3688981"/>
            <a:chExt cx="4352281" cy="835052"/>
          </a:xfrm>
        </p:grpSpPr>
        <p:pic>
          <p:nvPicPr>
            <p:cNvPr id="1018" name="Object 5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19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개발 환경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0" name=""/>
          <p:cNvGrpSpPr/>
          <p:nvPr/>
        </p:nvGrpSpPr>
        <p:grpSpPr>
          <a:xfrm rot="0">
            <a:off x="12696991" y="3532301"/>
            <a:ext cx="4571999" cy="1149718"/>
            <a:chOff x="838199" y="3688981"/>
            <a:chExt cx="4352281" cy="835052"/>
          </a:xfrm>
        </p:grpSpPr>
        <p:pic>
          <p:nvPicPr>
            <p:cNvPr id="1021" name="Object 5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2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요구사항 정의서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3" name=""/>
          <p:cNvGrpSpPr/>
          <p:nvPr/>
        </p:nvGrpSpPr>
        <p:grpSpPr>
          <a:xfrm rot="0">
            <a:off x="12696991" y="7097183"/>
            <a:ext cx="4571999" cy="1149718"/>
            <a:chOff x="838199" y="3688981"/>
            <a:chExt cx="4352281" cy="835052"/>
          </a:xfrm>
        </p:grpSpPr>
        <p:pic>
          <p:nvPicPr>
            <p:cNvPr id="1024" name="Object 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5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altLang="ko-KR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DB</a:t>
              </a: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 설계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6" name=""/>
          <p:cNvGrpSpPr/>
          <p:nvPr/>
        </p:nvGrpSpPr>
        <p:grpSpPr>
          <a:xfrm rot="0">
            <a:off x="6858000" y="7097183"/>
            <a:ext cx="4571999" cy="1149718"/>
            <a:chOff x="838199" y="3688981"/>
            <a:chExt cx="4352281" cy="835052"/>
          </a:xfrm>
        </p:grpSpPr>
        <p:pic>
          <p:nvPicPr>
            <p:cNvPr id="1027" name="Object 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8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기술 상세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9" name="그룹 1010"/>
          <p:cNvGrpSpPr/>
          <p:nvPr/>
        </p:nvGrpSpPr>
        <p:grpSpPr>
          <a:xfrm rot="0">
            <a:off x="11109834" y="7607431"/>
            <a:ext cx="1721004" cy="64610"/>
            <a:chOff x="10925269" y="4031216"/>
            <a:chExt cx="1553688" cy="61957"/>
          </a:xfrm>
        </p:grpSpPr>
        <p:pic>
          <p:nvPicPr>
            <p:cNvPr id="1030" name="Object 42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31" name="그룹 1010"/>
          <p:cNvGrpSpPr/>
          <p:nvPr/>
        </p:nvGrpSpPr>
        <p:grpSpPr>
          <a:xfrm rot="0">
            <a:off x="5074479" y="7672042"/>
            <a:ext cx="1721004" cy="64610"/>
            <a:chOff x="10925269" y="4031216"/>
            <a:chExt cx="1553688" cy="61957"/>
          </a:xfrm>
        </p:grpSpPr>
        <p:pic>
          <p:nvPicPr>
            <p:cNvPr id="1032" name="Object 42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33" name=""/>
          <p:cNvGrpSpPr/>
          <p:nvPr/>
        </p:nvGrpSpPr>
        <p:grpSpPr>
          <a:xfrm rot="0">
            <a:off x="791550" y="7097183"/>
            <a:ext cx="4571999" cy="1149718"/>
            <a:chOff x="838199" y="3688981"/>
            <a:chExt cx="4352281" cy="835052"/>
          </a:xfrm>
        </p:grpSpPr>
        <p:pic>
          <p:nvPicPr>
            <p:cNvPr id="1034" name="Object 5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35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개선 및 발전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게시판 목록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8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상단바에서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“MyFarmStory”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클릭 시 페이지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2" y="3067726"/>
            <a:ext cx="7280074" cy="4117216"/>
            <a:chOff x="803643" y="1594907"/>
            <a:chExt cx="7280074" cy="2716589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8"/>
              <a:chOff x="803645" y="1594907"/>
              <a:chExt cx="7280072" cy="751058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13887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(value = "/list" , method =RequestMethod.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GET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model.addAttribute("list", bservice.selectList(scri));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//</a:t>
              </a:r>
              <a:r>
                <a:rPr lang="ko-KR" altLang="en-US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페이징 기능 생성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PageMaker page = new PageMaker();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page.setCri(scri);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page.setTotalCount(bservice.listCount(scri));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model.addAttribute("page", page);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2" y="7411771"/>
            <a:ext cx="7280072" cy="1965834"/>
            <a:chOff x="803646" y="1594907"/>
            <a:chExt cx="7280072" cy="1965834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1286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List&lt;Board&gt;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selectList(SearchCriteria scri)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return bDao.selectList(scri); 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673263" y="5143500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sqlSession.selectList("boardMapper.select_list",scri);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748872" y="6806897"/>
            <a:ext cx="7653786" cy="3251187"/>
            <a:chOff x="803646" y="1594906"/>
            <a:chExt cx="7653786" cy="3088627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6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7"/>
              <a:ext cx="7653786" cy="24094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select_list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resultType="kr.co.yj.vo.Board"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parameterType="kr.co.yj.vo.SearchCriteria"&gt;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* FROM BOARD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&lt;where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&lt;include refid="search"&gt;&lt;/include&gt; 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중복쿼리 </a:t>
              </a: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(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키워드검색</a:t>
              </a: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대체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endParaRPr lang="en-US" altLang="en-US" sz="20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&lt;/where&gt;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order by bno desc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limit #{rowStart},#{rowEnd}; 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최신순</a:t>
              </a:r>
              <a:endParaRPr lang="ko-KR" altLang="en-US" sz="20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&lt;/select&gt;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1" name=""/>
          <p:cNvPicPr>
            <a:picLocks noChangeAspect="1"/>
          </p:cNvPicPr>
          <p:nvPr/>
        </p:nvPicPr>
        <p:blipFill rotWithShape="1">
          <a:blip r:embed="rId8"/>
          <a:srcRect l="-1820" t="8030" r="8660"/>
          <a:stretch>
            <a:fillRect/>
          </a:stretch>
        </p:blipFill>
        <p:spPr>
          <a:xfrm>
            <a:off x="9752546" y="228915"/>
            <a:ext cx="7650113" cy="461214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작성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827013" y="1600309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views/Board/writeView.jsp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게시판 목록 하단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글쓰기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시  페이지 이동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endParaRPr lang="en-US" altLang="ko-KR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정보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작성완료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827010" y="3218942"/>
            <a:ext cx="7280074" cy="2756256"/>
            <a:chOff x="803642" y="1594906"/>
            <a:chExt cx="7280074" cy="1818611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2" y="1594906"/>
              <a:ext cx="7280072" cy="751058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4" y="2172620"/>
              <a:ext cx="7280072" cy="124089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@RequestMapping(value= "/board/write")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write(Board board)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bservice.write(board);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eturn "redirect:/board/list";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827010" y="6126416"/>
            <a:ext cx="7280072" cy="1587790"/>
            <a:chOff x="803646" y="1594907"/>
            <a:chExt cx="7280072" cy="1587790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90858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bDao.write(board);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827013" y="7790254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5651"/>
              <a:chOff x="803645" y="1594907"/>
              <a:chExt cx="7280072" cy="755651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6033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sqlSession.insert("boardMapper.insert",board);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597654" y="7714205"/>
            <a:ext cx="7653786" cy="2419490"/>
            <a:chOff x="803646" y="1594905"/>
            <a:chExt cx="7653786" cy="2470903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5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8"/>
              <a:ext cx="7653786" cy="179170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id="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parameterType="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kr.co.yj.vo.Board"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 into board(title, content, userid, redate, available) 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values (#{title},#{content},#{userid},now(),1)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140447" y="2407339"/>
            <a:ext cx="8547369" cy="5080040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4" name=""/>
          <p:cNvSpPr/>
          <p:nvPr/>
        </p:nvSpPr>
        <p:spPr>
          <a:xfrm>
            <a:off x="12654586" y="7001225"/>
            <a:ext cx="1519091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5" name="Object 37"/>
          <p:cNvSpPr txBox="1"/>
          <p:nvPr/>
        </p:nvSpPr>
        <p:spPr>
          <a:xfrm>
            <a:off x="11032448" y="2778372"/>
            <a:ext cx="4763368" cy="281878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제목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#{title}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작성자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#{userid}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#{content}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096" name=""/>
          <p:cNvPicPr>
            <a:picLocks noChangeAspect="1"/>
          </p:cNvPicPr>
          <p:nvPr/>
        </p:nvPicPr>
        <p:blipFill rotWithShape="1">
          <a:blip r:embed="rId9"/>
          <a:srcRect b="10970"/>
          <a:stretch>
            <a:fillRect/>
          </a:stretch>
        </p:blipFill>
        <p:spPr>
          <a:xfrm>
            <a:off x="10113910" y="279537"/>
            <a:ext cx="6893426" cy="199082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7" name=""/>
          <p:cNvSpPr/>
          <p:nvPr/>
        </p:nvSpPr>
        <p:spPr>
          <a:xfrm>
            <a:off x="13000058" y="1733581"/>
            <a:ext cx="3780449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8" name="Object 37"/>
          <p:cNvSpPr txBox="1"/>
          <p:nvPr/>
        </p:nvSpPr>
        <p:spPr>
          <a:xfrm>
            <a:off x="9370827" y="1356039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0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로그인 완료 시 게시글 작성 가능</a:t>
            </a:r>
            <a:r>
              <a:rPr lang="ko-KR" altLang="en-US" sz="20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 </a:t>
            </a:r>
            <a:endParaRPr lang="ko-KR" altLang="en-US" sz="20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읽기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8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해당 게시글 클릭 시 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en-US" altLang="ko-KR" sz="2000" b="1" kern="0" spc="-100">
                  <a:solidFill>
                    <a:srgbClr val="0c86cb"/>
                  </a:solidFill>
                  <a:latin typeface="G마켓 산스 TTF Light"/>
                  <a:ea typeface="G마켓 산스 TTF Light"/>
                  <a:cs typeface="G마켓 산스 Medium"/>
                </a:rPr>
                <a:t>board/readView?bno=”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url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로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4" y="2858065"/>
            <a:ext cx="7280074" cy="3965999"/>
            <a:chOff x="803643" y="1594907"/>
            <a:chExt cx="7280074" cy="2616814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8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0391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value="/readView", method =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ko-KR" altLang="en-US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RequestMethod.GET)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("read",bservice.read(board.getBno()));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//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해당 게시글에 작성된 댓글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("replyList",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rservice.selectReplyList(board.getBno()));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model.addAttribute("scri",scri);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"board/readView";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6" y="6824064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read(bno);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280664" y="8432490"/>
            <a:ext cx="7280072" cy="1509651"/>
            <a:chOff x="803645" y="1594909"/>
            <a:chExt cx="7280072" cy="1509651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5" y="1594909"/>
              <a:ext cx="7280072" cy="751059"/>
              <a:chOff x="803644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4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sqlSession.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selectOne("boardMapper.read", bno);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731594" y="7035813"/>
            <a:ext cx="7653786" cy="2906328"/>
            <a:chOff x="803646" y="1594906"/>
            <a:chExt cx="7653786" cy="3088626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6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24094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read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parameterType="int"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 				   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resultType="kr.co.yj.vo.Board"&gt;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bno, title, content, userid, redate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from board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bno = #{bno}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&lt;/select&gt;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3" name=""/>
          <p:cNvPicPr>
            <a:picLocks noChangeAspect="1"/>
          </p:cNvPicPr>
          <p:nvPr/>
        </p:nvPicPr>
        <p:blipFill rotWithShape="1">
          <a:blip r:embed="rId8"/>
          <a:srcRect t="9820" r="4650"/>
          <a:stretch>
            <a:fillRect/>
          </a:stretch>
        </p:blipFill>
        <p:spPr>
          <a:xfrm>
            <a:off x="9242483" y="754420"/>
            <a:ext cx="8632008" cy="5897502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4" name=""/>
          <p:cNvSpPr/>
          <p:nvPr/>
        </p:nvSpPr>
        <p:spPr>
          <a:xfrm>
            <a:off x="9242485" y="1208074"/>
            <a:ext cx="8632009" cy="2023319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수정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961631" y="1600309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views/Board/updateView.jsp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 페이지에서 정보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961631" y="3161546"/>
            <a:ext cx="7280074" cy="4684285"/>
            <a:chOff x="803643" y="1594907"/>
            <a:chExt cx="7280074" cy="3090748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7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51303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value="/updateView",method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.GET)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update", bservice.read(board.getBno())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model.addAttribute("scri",scri);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"board/updateView";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value="/update", 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.POST)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bservice.update(board);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"redirect:/board/list";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961631" y="8016642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bDao.update(board);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897328" y="6032698"/>
            <a:ext cx="7280073" cy="1509652"/>
            <a:chOff x="803646" y="1594908"/>
            <a:chExt cx="7280073" cy="1509652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7" y="1594908"/>
              <a:ext cx="7280072" cy="654525"/>
              <a:chOff x="803645" y="1594907"/>
              <a:chExt cx="7280072" cy="654525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sqlSession.update("boardMapper.update", 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897327" y="7845831"/>
            <a:ext cx="7653786" cy="2266181"/>
            <a:chOff x="803645" y="1594906"/>
            <a:chExt cx="7653786" cy="2408326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5" y="1594906"/>
              <a:ext cx="7280072" cy="751058"/>
              <a:chOff x="803644" y="1594907"/>
              <a:chExt cx="7280072" cy="751058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4" y="1691440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parameterType="kr.co.yj.vo.Board"&gt;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 board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title = #{title},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content = #{content},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redate = now()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bno = #{bno} 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&lt;/update&gt;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5" name=""/>
          <p:cNvPicPr>
            <a:picLocks noChangeAspect="1"/>
          </p:cNvPicPr>
          <p:nvPr/>
        </p:nvPicPr>
        <p:blipFill rotWithShape="1">
          <a:blip r:embed="rId8"/>
          <a:srcRect t="2330" r="1400"/>
          <a:stretch>
            <a:fillRect/>
          </a:stretch>
        </p:blipFill>
        <p:spPr>
          <a:xfrm>
            <a:off x="9370827" y="455200"/>
            <a:ext cx="8706785" cy="5160155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113393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4" name=""/>
          <p:cNvSpPr/>
          <p:nvPr/>
        </p:nvSpPr>
        <p:spPr>
          <a:xfrm flipV="1">
            <a:off x="9140447" y="5067891"/>
            <a:ext cx="986470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"/>
          <p:cNvPicPr>
            <a:picLocks noChangeAspect="1"/>
          </p:cNvPicPr>
          <p:nvPr/>
        </p:nvPicPr>
        <p:blipFill rotWithShape="1">
          <a:blip r:embed="rId2"/>
          <a:srcRect r="2600" b="47700"/>
          <a:stretch>
            <a:fillRect/>
          </a:stretch>
        </p:blipFill>
        <p:spPr>
          <a:xfrm>
            <a:off x="8161081" y="1131679"/>
            <a:ext cx="9829170" cy="365058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600181" y="2985097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views/Board/readView.jsp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해당 게시글 작성자 일때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삭제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 생성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600180" y="4782261"/>
            <a:ext cx="7280074" cy="3385953"/>
            <a:chOff x="803642" y="1594905"/>
            <a:chExt cx="7280074" cy="2234093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2" y="1594905"/>
              <a:ext cx="7280072" cy="751055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4" y="2172619"/>
              <a:ext cx="7280072" cy="16563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value="/delete")//, 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POST)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delete(Board board)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logger.info("delete");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bservice.delete(board.getBno());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return "redirect:/board/list";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600183" y="8382446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8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e(board);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897327" y="5372854"/>
            <a:ext cx="7280072" cy="1509653"/>
            <a:chOff x="803646" y="1594908"/>
            <a:chExt cx="7280072" cy="1509653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654525"/>
              <a:chOff x="803645" y="1594907"/>
              <a:chExt cx="7280072" cy="654525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delete("boardMapper.delete", bno)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897326" y="7565078"/>
            <a:ext cx="7653788" cy="2266179"/>
            <a:chOff x="803643" y="1594907"/>
            <a:chExt cx="7653788" cy="2408324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3" y="1594907"/>
              <a:ext cx="7280074" cy="751058"/>
              <a:chOff x="803642" y="1594907"/>
              <a:chExt cx="7280074" cy="751058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2" y="1691440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parameterType="int"&gt;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 from board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where bno = #{bno}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&lt;/delete&gt;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094" name=""/>
          <p:cNvSpPr/>
          <p:nvPr/>
        </p:nvSpPr>
        <p:spPr>
          <a:xfrm flipV="1">
            <a:off x="8614737" y="3988023"/>
            <a:ext cx="740663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댓글 작성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t="43350" r="-380"/>
          <a:stretch>
            <a:fillRect/>
          </a:stretch>
        </p:blipFill>
        <p:spPr>
          <a:xfrm>
            <a:off x="8312301" y="833787"/>
            <a:ext cx="9832724" cy="2192661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204107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4" name=""/>
          <p:cNvSpPr/>
          <p:nvPr/>
        </p:nvSpPr>
        <p:spPr>
          <a:xfrm>
            <a:off x="12735426" y="2572794"/>
            <a:ext cx="869505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13" name=""/>
          <p:cNvGrpSpPr/>
          <p:nvPr/>
        </p:nvGrpSpPr>
        <p:grpSpPr>
          <a:xfrm rot="0">
            <a:off x="600180" y="1509249"/>
            <a:ext cx="7280072" cy="1238853"/>
            <a:chOff x="803646" y="1594907"/>
            <a:chExt cx="7280072" cy="1238853"/>
          </a:xfrm>
        </p:grpSpPr>
        <p:grpSp>
          <p:nvGrpSpPr>
            <p:cNvPr id="1114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115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16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views/Board/readView.jsp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17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댓글 입력란 작성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작성완료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118" name=""/>
          <p:cNvGrpSpPr/>
          <p:nvPr/>
        </p:nvGrpSpPr>
        <p:grpSpPr>
          <a:xfrm rot="0">
            <a:off x="600177" y="2994779"/>
            <a:ext cx="8165777" cy="7516959"/>
            <a:chOff x="803641" y="1594904"/>
            <a:chExt cx="8165777" cy="4959781"/>
          </a:xfrm>
        </p:grpSpPr>
        <p:grpSp>
          <p:nvGrpSpPr>
            <p:cNvPr id="1119" name=""/>
            <p:cNvGrpSpPr/>
            <p:nvPr/>
          </p:nvGrpSpPr>
          <p:grpSpPr>
            <a:xfrm rot="0">
              <a:off x="803641" y="1594904"/>
              <a:ext cx="7280072" cy="751055"/>
              <a:chOff x="803645" y="1594907"/>
              <a:chExt cx="7280072" cy="751059"/>
            </a:xfrm>
          </p:grpSpPr>
          <p:pic>
            <p:nvPicPr>
              <p:cNvPr id="1120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121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co.kr.yj.controller.ReplyController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22" name="Object 37"/>
            <p:cNvSpPr txBox="1"/>
            <p:nvPr/>
          </p:nvSpPr>
          <p:spPr>
            <a:xfrm>
              <a:off x="803643" y="2172619"/>
              <a:ext cx="8165775" cy="438206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 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eplyService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(value= "/replyWrite", 								method=RequestMethod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.POST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write(Reply reply, SearchCriteria scri,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RedirectAttributes rttr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rservice.write(reply);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rttr.addAttribute("bno", reply.getBno());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rttr.addAttribute("page", scri.getPage());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rttr.addAttribute("perPageNum", 							         scri.getPerPageNum());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rttr.addAttribute("searchType", scri.getSearchType());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rttr.addAttribute("keyword", scri.getKeyword());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return "redirect:/board/readView";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23" name=""/>
          <p:cNvGrpSpPr/>
          <p:nvPr/>
        </p:nvGrpSpPr>
        <p:grpSpPr>
          <a:xfrm rot="0">
            <a:off x="9778035" y="3744734"/>
            <a:ext cx="7280072" cy="1436570"/>
            <a:chOff x="803646" y="1594907"/>
            <a:chExt cx="7280072" cy="1436570"/>
          </a:xfrm>
        </p:grpSpPr>
        <p:grpSp>
          <p:nvGrpSpPr>
            <p:cNvPr id="112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125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26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co.kr.yj.service.ReplyService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27" name="Object 37"/>
            <p:cNvSpPr txBox="1"/>
            <p:nvPr/>
          </p:nvSpPr>
          <p:spPr>
            <a:xfrm>
              <a:off x="803646" y="2274108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rDao.writeReply(reply);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28" name=""/>
          <p:cNvGrpSpPr/>
          <p:nvPr/>
        </p:nvGrpSpPr>
        <p:grpSpPr>
          <a:xfrm rot="0">
            <a:off x="9778034" y="5637486"/>
            <a:ext cx="7280073" cy="1509653"/>
            <a:chOff x="803644" y="1594908"/>
            <a:chExt cx="7280073" cy="1509653"/>
          </a:xfrm>
        </p:grpSpPr>
        <p:grpSp>
          <p:nvGrpSpPr>
            <p:cNvPr id="1129" name=""/>
            <p:cNvGrpSpPr/>
            <p:nvPr/>
          </p:nvGrpSpPr>
          <p:grpSpPr>
            <a:xfrm rot="0">
              <a:off x="803645" y="1594908"/>
              <a:ext cx="7280072" cy="654525"/>
              <a:chOff x="803644" y="1594907"/>
              <a:chExt cx="7280072" cy="654525"/>
            </a:xfrm>
          </p:grpSpPr>
          <p:pic>
            <p:nvPicPr>
              <p:cNvPr id="1130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31" name="Object 11"/>
              <p:cNvSpPr txBox="1"/>
              <p:nvPr/>
            </p:nvSpPr>
            <p:spPr>
              <a:xfrm>
                <a:off x="803644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co.kr.yj.dao.ReplyDAO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32" name="Object 37"/>
            <p:cNvSpPr txBox="1"/>
            <p:nvPr/>
          </p:nvSpPr>
          <p:spPr>
            <a:xfrm>
              <a:off x="803644" y="2274111"/>
              <a:ext cx="7280073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replyMapper.writeReply",reply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33" name=""/>
          <p:cNvGrpSpPr/>
          <p:nvPr/>
        </p:nvGrpSpPr>
        <p:grpSpPr>
          <a:xfrm rot="0">
            <a:off x="9778034" y="7565078"/>
            <a:ext cx="7653789" cy="2266178"/>
            <a:chOff x="803642" y="1594908"/>
            <a:chExt cx="7653789" cy="2408323"/>
          </a:xfrm>
        </p:grpSpPr>
        <p:grpSp>
          <p:nvGrpSpPr>
            <p:cNvPr id="1134" name=""/>
            <p:cNvGrpSpPr/>
            <p:nvPr/>
          </p:nvGrpSpPr>
          <p:grpSpPr>
            <a:xfrm rot="0">
              <a:off x="803642" y="1594908"/>
              <a:ext cx="7280074" cy="751057"/>
              <a:chOff x="803642" y="1594907"/>
              <a:chExt cx="7280074" cy="751057"/>
            </a:xfrm>
          </p:grpSpPr>
          <p:pic>
            <p:nvPicPr>
              <p:cNvPr id="1135" name="Object 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36" name="Object 11"/>
              <p:cNvSpPr txBox="1"/>
              <p:nvPr/>
            </p:nvSpPr>
            <p:spPr>
              <a:xfrm>
                <a:off x="803642" y="1691439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resources/mepper/ReplyMapper.xml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37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writeReply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parameterType="kr.co.yj.vo.Reply"&gt;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Insert Into Reply(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bno, content, userid, date)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Values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 #{bno}, #{content}, #{userid},now())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138" name="Object 37"/>
          <p:cNvSpPr txBox="1"/>
          <p:nvPr/>
        </p:nvSpPr>
        <p:spPr>
          <a:xfrm>
            <a:off x="10846978" y="1338711"/>
            <a:ext cx="4763368" cy="123408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작성자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#{userid}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#{content}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댓글 작성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r="8880"/>
          <a:stretch>
            <a:fillRect/>
          </a:stretch>
        </p:blipFill>
        <p:spPr>
          <a:xfrm>
            <a:off x="9140446" y="6111927"/>
            <a:ext cx="8925416" cy="3870549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204107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4573" y="4086110"/>
            <a:ext cx="8977919" cy="5064667"/>
          </a:xfrm>
          <a:prstGeom prst="rect">
            <a:avLst/>
          </a:prstGeom>
          <a:effectLst>
            <a:outerShdw blurRad="76200" dist="272143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75106" y="1600309"/>
            <a:ext cx="9731583" cy="1684166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42954" y="2225949"/>
            <a:ext cx="9322908" cy="1727671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4" name=""/>
          <p:cNvSpPr/>
          <p:nvPr/>
        </p:nvSpPr>
        <p:spPr>
          <a:xfrm>
            <a:off x="16440267" y="6607498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1275106" y="2827048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3322106" y="2190245"/>
            <a:ext cx="5073205" cy="458158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7" name=""/>
          <p:cNvSpPr/>
          <p:nvPr/>
        </p:nvSpPr>
        <p:spPr>
          <a:xfrm>
            <a:off x="10490157" y="2648403"/>
            <a:ext cx="5383044" cy="44279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8" name=""/>
          <p:cNvSpPr/>
          <p:nvPr/>
        </p:nvSpPr>
        <p:spPr>
          <a:xfrm>
            <a:off x="8642415" y="8497723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9" name=""/>
          <p:cNvSpPr/>
          <p:nvPr/>
        </p:nvSpPr>
        <p:spPr>
          <a:xfrm>
            <a:off x="3473325" y="4160583"/>
            <a:ext cx="4309713" cy="1236976"/>
          </a:xfrm>
          <a:prstGeom prst="roundRect">
            <a:avLst>
              <a:gd name="adj" fmla="val 468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0" name=""/>
          <p:cNvSpPr/>
          <p:nvPr/>
        </p:nvSpPr>
        <p:spPr>
          <a:xfrm>
            <a:off x="6346467" y="4968191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1" name="Object 37"/>
          <p:cNvSpPr txBox="1"/>
          <p:nvPr/>
        </p:nvSpPr>
        <p:spPr>
          <a:xfrm>
            <a:off x="2497810" y="2758087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댓글 수정</a:t>
            </a: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12" name="Object 37"/>
          <p:cNvSpPr txBox="1"/>
          <p:nvPr/>
        </p:nvSpPr>
        <p:spPr>
          <a:xfrm>
            <a:off x="6989144" y="5867657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댓글 삭제</a:t>
            </a: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생장일지 작성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l="430" r="3160" b="2060"/>
          <a:stretch>
            <a:fillRect/>
          </a:stretch>
        </p:blipFill>
        <p:spPr>
          <a:xfrm>
            <a:off x="239580" y="1656321"/>
            <a:ext cx="9318517" cy="5301794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4" name=""/>
          <p:cNvSpPr/>
          <p:nvPr/>
        </p:nvSpPr>
        <p:spPr>
          <a:xfrm flipV="1">
            <a:off x="353983" y="6461504"/>
            <a:ext cx="1833988" cy="496612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9" name=""/>
          <p:cNvSpPr/>
          <p:nvPr/>
        </p:nvSpPr>
        <p:spPr>
          <a:xfrm flipV="1">
            <a:off x="203958" y="1656321"/>
            <a:ext cx="2815712" cy="875336"/>
          </a:xfrm>
          <a:prstGeom prst="roundRect">
            <a:avLst>
              <a:gd name="adj" fmla="val 0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0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0446" y="3067632"/>
            <a:ext cx="8925415" cy="6957945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1" name=""/>
          <p:cNvSpPr/>
          <p:nvPr/>
        </p:nvSpPr>
        <p:spPr>
          <a:xfrm flipV="1">
            <a:off x="12731873" y="9377604"/>
            <a:ext cx="1742560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2" name="Object 37"/>
          <p:cNvSpPr txBox="1"/>
          <p:nvPr/>
        </p:nvSpPr>
        <p:spPr>
          <a:xfrm>
            <a:off x="11336661" y="4311801"/>
            <a:ext cx="4763368" cy="461214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생장길이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#{length}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화방길이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#{height}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줄기굵기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#{width}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잎길이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#{leaf_len}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잎수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#{leaf}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착과군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#{Fruit_group}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개화군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#{flower}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열매수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#{fruit}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주차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#{week}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203671" y="-1069522"/>
            <a:ext cx="12828687" cy="12426044"/>
            <a:chOff x="7218232" y="-827433"/>
            <a:chExt cx="12828687" cy="124260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18598" y="511949"/>
            <a:ext cx="8574185" cy="137139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6000" b="0" kern="0" spc="-6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개선 및 발전</a:t>
            </a:r>
            <a:endParaRPr lang="ko-KR" altLang="en-US" sz="6000" b="0" kern="0" spc="-600">
              <a:solidFill>
                <a:srgbClr val="cd6461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984" y="1883343"/>
            <a:ext cx="8425412" cy="77409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400" b="0" kern="0" spc="-200">
                <a:solidFill>
                  <a:srgbClr val="cd6461"/>
                </a:solidFill>
                <a:latin typeface="G마켓 산스 Medium"/>
                <a:cs typeface="G마켓 산스 Medium"/>
              </a:rPr>
              <a:t>사용자에게 양질의 데이터를 제공하기 위한 </a:t>
            </a:r>
            <a:endParaRPr lang="ko-KR" altLang="en-US" sz="2400" b="0" kern="0" spc="-200">
              <a:solidFill>
                <a:srgbClr val="cd6461"/>
              </a:solidFill>
              <a:latin typeface="G마켓 산스 Medium"/>
              <a:cs typeface="G마켓 산스 Medium"/>
            </a:endParaRPr>
          </a:p>
          <a:p>
            <a:pPr algn="just">
              <a:defRPr/>
            </a:pPr>
            <a:r>
              <a:rPr lang="ko-KR" altLang="en-US" sz="2400" b="0" kern="0" spc="-200">
                <a:solidFill>
                  <a:srgbClr val="cd6461"/>
                </a:solidFill>
                <a:latin typeface="G마켓 산스 Medium"/>
                <a:cs typeface="G마켓 산스 Medium"/>
              </a:rPr>
              <a:t>우수 농가 사례 데이터 수집 및 분석</a:t>
            </a:r>
            <a:endParaRPr lang="ko-KR" altLang="en-US" sz="2400" b="0" kern="0" spc="-200">
              <a:solidFill>
                <a:srgbClr val="cd6461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8063215" y="1883343"/>
            <a:ext cx="12624303" cy="1663398"/>
            <a:chOff x="8015001" y="2572794"/>
            <a:chExt cx="12624303" cy="1663398"/>
          </a:xfrm>
        </p:grpSpPr>
        <p:sp>
          <p:nvSpPr>
            <p:cNvPr id="7" name="Object 7"/>
            <p:cNvSpPr txBox="1"/>
            <p:nvPr/>
          </p:nvSpPr>
          <p:spPr>
            <a:xfrm>
              <a:off x="8111429" y="3215531"/>
              <a:ext cx="12527874" cy="102066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농촌진흥청에서 공개한 스마트팜 우수농가 데이터  수집      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8015001" y="2572794"/>
              <a:ext cx="12624302" cy="55809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공공데이터 포털</a:t>
              </a:r>
              <a:r>
                <a:rPr lang="en-US" altLang="ko-KR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(Open API)</a:t>
              </a:r>
              <a:endParaRPr lang="en-US" altLang="ko-KR" sz="36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02" name="그룹 1002"/>
            <p:cNvGrpSpPr/>
            <p:nvPr/>
          </p:nvGrpSpPr>
          <p:grpSpPr>
            <a:xfrm rot="0">
              <a:off x="8111429" y="3725862"/>
              <a:ext cx="8416201" cy="140844"/>
              <a:chOff x="8111432" y="4779191"/>
              <a:chExt cx="8416201" cy="14084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111432" y="4779191"/>
                <a:ext cx="8416201" cy="140844"/>
              </a:xfrm>
              <a:prstGeom prst="rect">
                <a:avLst/>
              </a:prstGeom>
            </p:spPr>
          </p:pic>
        </p:grpSp>
      </p:grpSp>
      <p:grpSp>
        <p:nvGrpSpPr>
          <p:cNvPr id="1007" name=""/>
          <p:cNvGrpSpPr/>
          <p:nvPr/>
        </p:nvGrpSpPr>
        <p:grpSpPr>
          <a:xfrm rot="0">
            <a:off x="8085473" y="3743655"/>
            <a:ext cx="12672517" cy="2211915"/>
            <a:chOff x="8063215" y="4141329"/>
            <a:chExt cx="12672517" cy="2211915"/>
          </a:xfrm>
        </p:grpSpPr>
        <p:sp>
          <p:nvSpPr>
            <p:cNvPr id="8" name="Object 8"/>
            <p:cNvSpPr txBox="1"/>
            <p:nvPr/>
          </p:nvSpPr>
          <p:spPr>
            <a:xfrm>
              <a:off x="8111429" y="4875258"/>
              <a:ext cx="12624302" cy="102066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Open API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를 통해 수집한 데이터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Python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의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Pandas 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라이브러리를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통해 데이터 분석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결측치값을 평균값으로 대체하여 제거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모델링을 위한 데이터 정제 과정 수행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8063215" y="4141329"/>
              <a:ext cx="12624302" cy="64338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Python Data </a:t>
              </a: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Analysis </a:t>
              </a:r>
              <a:r>
                <a:rPr lang="ko-KR" altLang="en-US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Library </a:t>
              </a:r>
              <a:r>
                <a:rPr lang="en-US" altLang="ko-KR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</a:t>
              </a:r>
              <a:endParaRPr lang="en-US" altLang="ko-KR" sz="32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03" name="그룹 1003"/>
            <p:cNvGrpSpPr/>
            <p:nvPr/>
          </p:nvGrpSpPr>
          <p:grpSpPr>
            <a:xfrm rot="0">
              <a:off x="8111429" y="6212400"/>
              <a:ext cx="8416201" cy="140844"/>
              <a:chOff x="8111431" y="7495546"/>
              <a:chExt cx="8416201" cy="14084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111431" y="7495546"/>
                <a:ext cx="8416201" cy="14084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 rot="0"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448965" y="1495079"/>
            <a:ext cx="5434982" cy="163007"/>
            <a:chOff x="774388" y="2841831"/>
            <a:chExt cx="5434982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64762" y="6873146"/>
            <a:ext cx="6286576" cy="425858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농작물 생육정보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  <a:p>
            <a:pPr algn="ctr">
              <a:defRPr/>
            </a:pP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(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생장길이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화방길이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줄기 굵기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잎수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착과군 등 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_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토마토 기준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)</a:t>
            </a:r>
            <a:endParaRPr lang="en-US" altLang="ko-KR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  <a:p>
            <a:pPr algn="ctr">
              <a:defRPr/>
            </a:pP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를 통해 열매수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(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수확량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)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예측하는 머신러닝 모델링 시도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2292658" y="3460712"/>
            <a:ext cx="2213228" cy="2777802"/>
            <a:chOff x="2292658" y="3460712"/>
            <a:chExt cx="2213228" cy="27778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292658" y="3460712"/>
              <a:ext cx="2213228" cy="2777802"/>
            </a:xfrm>
            <a:prstGeom prst="rect">
              <a:avLst/>
            </a:prstGeom>
          </p:spPr>
        </p:pic>
      </p:grpSp>
      <p:grpSp>
        <p:nvGrpSpPr>
          <p:cNvPr id="1008" name=""/>
          <p:cNvGrpSpPr/>
          <p:nvPr/>
        </p:nvGrpSpPr>
        <p:grpSpPr>
          <a:xfrm rot="0">
            <a:off x="8085473" y="6504462"/>
            <a:ext cx="12672517" cy="3099968"/>
            <a:chOff x="8063215" y="4141329"/>
            <a:chExt cx="12672517" cy="3099968"/>
          </a:xfrm>
        </p:grpSpPr>
        <p:sp>
          <p:nvSpPr>
            <p:cNvPr id="1009" name="Object 8"/>
            <p:cNvSpPr txBox="1"/>
            <p:nvPr/>
          </p:nvSpPr>
          <p:spPr>
            <a:xfrm>
              <a:off x="8111429" y="4875258"/>
              <a:ext cx="12624302" cy="176404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python을 대표하는 머신러닝 라이브러리</a:t>
              </a:r>
              <a:endParaRPr lang="en-US" altLang="ko-KR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선형 회귀분석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(LinearRegression),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 K-최근접 이웃(KNeighborsRegressor)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의사 결정 나무(DecisionTreeRegressor)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결정트리 뷴류기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(DecisionTreeClassifier)</a:t>
              </a:r>
              <a:endParaRPr lang="en-US" altLang="ko-KR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각 모델의 예측값 비교하여 분석 시도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1010" name="Object 10"/>
            <p:cNvSpPr txBox="1"/>
            <p:nvPr/>
          </p:nvSpPr>
          <p:spPr>
            <a:xfrm>
              <a:off x="8063215" y="4141329"/>
              <a:ext cx="12624302" cy="64338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사이킷런(sklearn) </a:t>
              </a:r>
              <a:r>
                <a:rPr lang="en-US" altLang="ko-KR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</a:t>
              </a:r>
              <a:endParaRPr lang="en-US" altLang="ko-KR" sz="36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11" name="그룹 1003"/>
            <p:cNvGrpSpPr/>
            <p:nvPr/>
          </p:nvGrpSpPr>
          <p:grpSpPr>
            <a:xfrm rot="0">
              <a:off x="8111429" y="7100453"/>
              <a:ext cx="8416201" cy="140844"/>
              <a:chOff x="8111431" y="8383600"/>
              <a:chExt cx="8416201" cy="140844"/>
            </a:xfrm>
          </p:grpSpPr>
          <p:pic>
            <p:nvPicPr>
              <p:cNvPr id="1012" name="Object 16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111431" y="8383600"/>
                <a:ext cx="8416201" cy="140844"/>
              </a:xfrm>
              <a:prstGeom prst="rect">
                <a:avLst/>
              </a:prstGeom>
            </p:spPr>
          </p:pic>
        </p:grpSp>
      </p:grpSp>
      <p:sp>
        <p:nvSpPr>
          <p:cNvPr id="1014" name="Object 3"/>
          <p:cNvSpPr txBox="1"/>
          <p:nvPr/>
        </p:nvSpPr>
        <p:spPr>
          <a:xfrm>
            <a:off x="7858647" y="720988"/>
            <a:ext cx="8872218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Smart My Farm ver.1.2</a:t>
            </a:r>
            <a:r>
              <a:rPr lang="ko-KR" altLang="en-US" sz="40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을 위한 준비</a:t>
            </a:r>
            <a:r>
              <a:rPr lang="en-US" altLang="ko-KR" sz="32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endParaRPr lang="en-US" altLang="ko-KR" sz="3200" b="1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5" name="Object 3"/>
          <p:cNvSpPr txBox="1"/>
          <p:nvPr/>
        </p:nvSpPr>
        <p:spPr>
          <a:xfrm rot="76419">
            <a:off x="2875878" y="3519809"/>
            <a:ext cx="3580677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200" b="1" kern="0" spc="-200">
                <a:solidFill>
                  <a:srgbClr val="808080"/>
                </a:solidFill>
                <a:latin typeface="G마켓 산스 Medium"/>
                <a:cs typeface="G마켓 산스 Medium"/>
              </a:rPr>
              <a:t>Machine learning</a:t>
            </a:r>
            <a:endParaRPr lang="en-US" altLang="ko-KR" sz="3200" b="1" kern="0" spc="-200">
              <a:solidFill>
                <a:srgbClr val="808080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6" name="Object 3"/>
          <p:cNvSpPr txBox="1"/>
          <p:nvPr/>
        </p:nvSpPr>
        <p:spPr>
          <a:xfrm rot="21276750">
            <a:off x="3798991" y="4105917"/>
            <a:ext cx="3580677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600" b="1" kern="0" spc="-200">
                <a:solidFill>
                  <a:srgbClr val="5377a1"/>
                </a:solidFill>
                <a:latin typeface="G마켓 산스 Medium"/>
                <a:cs typeface="G마켓 산스 Medium"/>
              </a:rPr>
              <a:t>Deep learning</a:t>
            </a:r>
            <a:endParaRPr lang="en-US" altLang="ko-KR" sz="3600" b="1" kern="0" spc="-200">
              <a:solidFill>
                <a:srgbClr val="5377a1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수집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Open API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8469" y="1194732"/>
            <a:ext cx="15126647" cy="90922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765958" y="4196315"/>
            <a:ext cx="6032477" cy="3251186"/>
          </a:xfrm>
          <a:prstGeom prst="rect">
            <a:avLst/>
          </a:prstGeom>
        </p:spPr>
      </p:pic>
      <p:sp>
        <p:nvSpPr>
          <p:cNvPr id="1021" name=""/>
          <p:cNvSpPr txBox="1"/>
          <p:nvPr/>
        </p:nvSpPr>
        <p:spPr>
          <a:xfrm>
            <a:off x="9140447" y="4750152"/>
            <a:ext cx="5472876" cy="13762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808080"/>
                </a:solidFill>
              </a:rPr>
              <a:t>Open API</a:t>
            </a:r>
            <a:r>
              <a:rPr lang="ko-KR" altLang="en-US" sz="2800" b="1">
                <a:solidFill>
                  <a:srgbClr val="808080"/>
                </a:solidFill>
              </a:rPr>
              <a:t>를 통해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농촌진흥원에서 제공하는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우수한 스마트팜의 생육 정보 수집</a:t>
            </a:r>
            <a:endParaRPr lang="ko-KR" altLang="en-US" sz="2800" b="1">
              <a:solidFill>
                <a:srgbClr val="808080"/>
              </a:solidFill>
            </a:endParaRPr>
          </a:p>
        </p:txBody>
      </p:sp>
      <p:grpSp>
        <p:nvGrpSpPr>
          <p:cNvPr id="1022" name="그룹 1005"/>
          <p:cNvGrpSpPr/>
          <p:nvPr/>
        </p:nvGrpSpPr>
        <p:grpSpPr>
          <a:xfrm rot="16180439">
            <a:off x="16589612" y="8623936"/>
            <a:ext cx="562013" cy="2142887"/>
            <a:chOff x="16458990" y="1311502"/>
            <a:chExt cx="562013" cy="2142887"/>
          </a:xfrm>
        </p:grpSpPr>
        <p:pic>
          <p:nvPicPr>
            <p:cNvPr id="1023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881795" y="7166331"/>
            <a:ext cx="4927482" cy="15457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200" b="1" kern="0" spc="-3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rPr>
              <a:t>S</a:t>
            </a:r>
            <a:r>
              <a:rPr lang="en-US" altLang="ko-KR" sz="3200" b="1" kern="0" spc="-3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rPr>
              <a:t>mart My Farm</a:t>
            </a:r>
            <a:endParaRPr lang="en-US" altLang="ko-KR" sz="3200" b="1" kern="0" spc="-300">
              <a:solidFill>
                <a:srgbClr val="206d38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algn="ctr">
              <a:defRPr/>
            </a:pPr>
            <a:r>
              <a:rPr lang="en-US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(</a:t>
            </a:r>
            <a:r>
              <a:rPr lang="en-US" altLang="ko-KR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 ver. 1.0 </a:t>
            </a:r>
            <a:r>
              <a:rPr lang="en-US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)</a:t>
            </a:r>
            <a:endParaRPr lang="en-US" sz="3200" b="0" kern="0" spc="-3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7910" y="1827255"/>
            <a:ext cx="9224296" cy="21821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8291353" y="4156877"/>
            <a:ext cx="9279815" cy="237020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98676" y="6880138"/>
            <a:ext cx="9272491" cy="210083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892047" y="2773292"/>
            <a:ext cx="8381173" cy="14958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인공지능과 IoT, 빅데이터 분석과 클라우드 서비스 기술과 자동화 기술을 융합해 접목한 미래 대응형 첨단 농업시스템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이다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.</a:t>
            </a: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sz="2000" b="0" kern="0" spc="-100">
              <a:solidFill>
                <a:srgbClr val="206d3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2047" y="2043531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미래의 생동력 스마트팜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84478" y="4526016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차세대 농업을 위한 정보공개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419825" y="455861"/>
            <a:ext cx="8724174" cy="1371394"/>
            <a:chOff x="419826" y="228915"/>
            <a:chExt cx="8724174" cy="1371394"/>
          </a:xfrm>
        </p:grpSpPr>
        <p:sp>
          <p:nvSpPr>
            <p:cNvPr id="1007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기획 의도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08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09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10104" y="2481422"/>
            <a:ext cx="6070866" cy="4045662"/>
          </a:xfrm>
          <a:prstGeom prst="rect">
            <a:avLst/>
          </a:prstGeom>
        </p:spPr>
      </p:pic>
      <p:sp>
        <p:nvSpPr>
          <p:cNvPr id="1011" name="Object 20"/>
          <p:cNvSpPr txBox="1"/>
          <p:nvPr/>
        </p:nvSpPr>
        <p:spPr>
          <a:xfrm>
            <a:off x="8884478" y="5143500"/>
            <a:ext cx="8381173" cy="14958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농업 기술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,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 종자 정보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,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 다양한 양질의 데이터를 사이트로 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원활한 데이터 수집과 관리하여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스마트팜 발전에 이바지 함으로써 차세대 먹거리 문제 해결 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.</a:t>
            </a: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sz="2000" b="0" kern="0" spc="-100">
              <a:solidFill>
                <a:srgbClr val="206d3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1012" name="Object 22"/>
          <p:cNvSpPr txBox="1"/>
          <p:nvPr/>
        </p:nvSpPr>
        <p:spPr>
          <a:xfrm>
            <a:off x="8884478" y="7166331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미래 먹거리 책임자는 우리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3" name="Object 20"/>
          <p:cNvSpPr txBox="1"/>
          <p:nvPr/>
        </p:nvSpPr>
        <p:spPr>
          <a:xfrm>
            <a:off x="9004208" y="7896092"/>
            <a:ext cx="8381173" cy="1084883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농업인들의 기술 정보 공유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품질을 높이는 유통과 소비를 위해 소비자에게 정확한 정보 제공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수집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Open API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09927" y="1108714"/>
            <a:ext cx="15189137" cy="92108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765958" y="4196315"/>
            <a:ext cx="6032477" cy="3251186"/>
          </a:xfrm>
          <a:prstGeom prst="rect">
            <a:avLst/>
          </a:prstGeom>
        </p:spPr>
      </p:pic>
      <p:sp>
        <p:nvSpPr>
          <p:cNvPr id="1021" name=""/>
          <p:cNvSpPr txBox="1"/>
          <p:nvPr/>
        </p:nvSpPr>
        <p:spPr>
          <a:xfrm>
            <a:off x="9140447" y="4750152"/>
            <a:ext cx="5472876" cy="13725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808080"/>
                </a:solidFill>
              </a:rPr>
              <a:t>Open API</a:t>
            </a:r>
            <a:r>
              <a:rPr lang="ko-KR" altLang="en-US" sz="2800" b="1">
                <a:solidFill>
                  <a:srgbClr val="808080"/>
                </a:solidFill>
              </a:rPr>
              <a:t>를 통해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우수한 스마트팜의 수확량</a:t>
            </a:r>
            <a:r>
              <a:rPr lang="en-US" altLang="ko-KR" sz="2800" b="1">
                <a:solidFill>
                  <a:srgbClr val="808080"/>
                </a:solidFill>
              </a:rPr>
              <a:t>,</a:t>
            </a:r>
            <a:r>
              <a:rPr lang="ko-KR" altLang="en-US" sz="2800" b="1">
                <a:solidFill>
                  <a:srgbClr val="808080"/>
                </a:solidFill>
              </a:rPr>
              <a:t> 수확시기 데이터 수집</a:t>
            </a:r>
            <a:endParaRPr lang="ko-KR" altLang="en-US" sz="2800" b="1">
              <a:solidFill>
                <a:srgbClr val="808080"/>
              </a:solidFill>
            </a:endParaRPr>
          </a:p>
        </p:txBody>
      </p:sp>
      <p:grpSp>
        <p:nvGrpSpPr>
          <p:cNvPr id="1023" name="그룹 1005"/>
          <p:cNvGrpSpPr/>
          <p:nvPr/>
        </p:nvGrpSpPr>
        <p:grpSpPr>
          <a:xfrm rot="16180439">
            <a:off x="16485004" y="8442040"/>
            <a:ext cx="562013" cy="2142887"/>
            <a:chOff x="16458990" y="1311502"/>
            <a:chExt cx="562013" cy="2142887"/>
          </a:xfrm>
        </p:grpSpPr>
        <p:pic>
          <p:nvPicPr>
            <p:cNvPr id="1024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6813" y="3480102"/>
            <a:ext cx="18294522" cy="4234104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0126918" y="914612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538629"/>
              <a:ext cx="5472876" cy="17917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수집된 데이터</a:t>
              </a:r>
              <a:r>
                <a:rPr lang="en-US" altLang="ko-KR" sz="2800" b="1">
                  <a:solidFill>
                    <a:srgbClr val="808080"/>
                  </a:solidFill>
                </a:rPr>
                <a:t>,</a:t>
              </a:r>
              <a:r>
                <a:rPr lang="ko-KR" altLang="en-US" sz="2800" b="1">
                  <a:solidFill>
                    <a:srgbClr val="808080"/>
                  </a:solidFill>
                </a:rPr>
                <a:t> 분석에 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필요한 독립변수와 종속 변수로 이루어진 데이터프레임으로 변환 후 </a:t>
              </a:r>
              <a:r>
                <a:rPr lang="en-US" altLang="ko-KR" sz="2800" b="1">
                  <a:solidFill>
                    <a:srgbClr val="808080"/>
                  </a:solidFill>
                </a:rPr>
                <a:t>CSV</a:t>
              </a:r>
              <a:r>
                <a:rPr lang="ko-KR" altLang="en-US" sz="2800" b="1">
                  <a:solidFill>
                    <a:srgbClr val="808080"/>
                  </a:solidFill>
                </a:rPr>
                <a:t> 파일로 저장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5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6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010" y="1270859"/>
            <a:ext cx="16553681" cy="9016140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1730948" y="685488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83"/>
              <a:ext cx="5472876" cy="94677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수집된 데이터에 결측값 존재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결측값 평균값으로 대체하여 제거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6" name="그룹 1005"/>
          <p:cNvGrpSpPr/>
          <p:nvPr/>
        </p:nvGrpSpPr>
        <p:grpSpPr>
          <a:xfrm rot="16180439">
            <a:off x="16589612" y="8442040"/>
            <a:ext cx="562013" cy="2142887"/>
            <a:chOff x="16458990" y="1311502"/>
            <a:chExt cx="562013" cy="2142887"/>
          </a:xfrm>
        </p:grpSpPr>
        <p:pic>
          <p:nvPicPr>
            <p:cNvPr id="1027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7308" y="1545252"/>
            <a:ext cx="12092751" cy="8741748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1730948" y="685488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81"/>
              <a:ext cx="5472876" cy="94206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결측값 평균값으로 대체 후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데이터 분석 결과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30" name="그룹 1005"/>
          <p:cNvGrpSpPr/>
          <p:nvPr/>
        </p:nvGrpSpPr>
        <p:grpSpPr>
          <a:xfrm rot="16180439">
            <a:off x="16409394" y="8593258"/>
            <a:ext cx="562013" cy="2142887"/>
            <a:chOff x="16458990" y="1311502"/>
            <a:chExt cx="562013" cy="2142887"/>
          </a:xfrm>
        </p:grpSpPr>
        <p:pic>
          <p:nvPicPr>
            <p:cNvPr id="1031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데이터셋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만들기 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en-US" altLang="ko-KR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3553" y="1600309"/>
            <a:ext cx="18288000" cy="7649805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0126918" y="5143500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79"/>
              <a:ext cx="5472876" cy="9420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머신러닝 모델에 학습시킬 데이터셋 정제하기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7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8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알맞은 모델 찾기 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en-US" altLang="ko-KR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grpSp>
        <p:nvGrpSpPr>
          <p:cNvPr id="1024" name=""/>
          <p:cNvGrpSpPr/>
          <p:nvPr/>
        </p:nvGrpSpPr>
        <p:grpSpPr>
          <a:xfrm rot="0">
            <a:off x="994471" y="1892314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03260"/>
              <a:ext cx="5472876" cy="13767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머신러닝 모델 예측값 비교하여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가장 알맞은 모델 찾기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en-US" altLang="ko-KR" sz="2800" b="1">
                  <a:solidFill>
                    <a:srgbClr val="808080"/>
                  </a:solidFill>
                </a:rPr>
                <a:t>..</a:t>
              </a:r>
              <a:r>
                <a:rPr lang="ko-KR" altLang="en-US" sz="2800" b="1">
                  <a:solidFill>
                    <a:srgbClr val="808080"/>
                  </a:solidFill>
                </a:rPr>
                <a:t>진행중</a:t>
              </a:r>
              <a:r>
                <a:rPr lang="en-US" altLang="ko-KR" sz="2800" b="1">
                  <a:solidFill>
                    <a:srgbClr val="808080"/>
                  </a:solidFill>
                </a:rPr>
                <a:t>..</a:t>
              </a:r>
              <a:endParaRPr lang="en-US" altLang="ko-KR" sz="2800" b="1">
                <a:solidFill>
                  <a:srgbClr val="808080"/>
                </a:solidFill>
              </a:endParaRPr>
            </a:p>
          </p:txBody>
        </p:sp>
      </p:grpSp>
      <p:pic>
        <p:nvPicPr>
          <p:cNvPr id="10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83039" y="0"/>
            <a:ext cx="9451126" cy="10303012"/>
          </a:xfrm>
          <a:prstGeom prst="rect">
            <a:avLst/>
          </a:prstGeom>
        </p:spPr>
      </p:pic>
      <p:grpSp>
        <p:nvGrpSpPr>
          <p:cNvPr id="1027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8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  <p:sp>
        <p:nvSpPr>
          <p:cNvPr id="1030" name=""/>
          <p:cNvSpPr>
            <a:spLocks noEditPoints="1"/>
          </p:cNvSpPr>
          <p:nvPr/>
        </p:nvSpPr>
        <p:spPr>
          <a:xfrm>
            <a:off x="2339190" y="8772732"/>
            <a:ext cx="2262477" cy="1285352"/>
          </a:xfrm>
          <a:custGeom>
            <a:avLst/>
            <a:gdLst>
              <a:gd name="T0" fmla="*/ 1013 w 2028"/>
              <a:gd name="T1" fmla="*/ 960 h 2013"/>
              <a:gd name="T2" fmla="*/ 533 w 2028"/>
              <a:gd name="T3" fmla="*/ 480 h 2013"/>
              <a:gd name="T4" fmla="*/ 1013 w 2028"/>
              <a:gd name="T5" fmla="*/ 0 h 2013"/>
              <a:gd name="T6" fmla="*/ 1493 w 2028"/>
              <a:gd name="T7" fmla="*/ 480 h 2013"/>
              <a:gd name="T8" fmla="*/ 1013 w 2028"/>
              <a:gd name="T9" fmla="*/ 960 h 2013"/>
              <a:gd name="T10" fmla="*/ 1013 w 2028"/>
              <a:gd name="T11" fmla="*/ 133 h 2013"/>
              <a:gd name="T12" fmla="*/ 666 w 2028"/>
              <a:gd name="T13" fmla="*/ 480 h 2013"/>
              <a:gd name="T14" fmla="*/ 1013 w 2028"/>
              <a:gd name="T15" fmla="*/ 827 h 2013"/>
              <a:gd name="T16" fmla="*/ 1360 w 2028"/>
              <a:gd name="T17" fmla="*/ 480 h 2013"/>
              <a:gd name="T18" fmla="*/ 1013 w 2028"/>
              <a:gd name="T19" fmla="*/ 133 h 2013"/>
              <a:gd name="T20" fmla="*/ 2028 w 2028"/>
              <a:gd name="T21" fmla="*/ 2013 h 2013"/>
              <a:gd name="T22" fmla="*/ 0 w 2028"/>
              <a:gd name="T23" fmla="*/ 2013 h 2013"/>
              <a:gd name="T24" fmla="*/ 16 w 2028"/>
              <a:gd name="T25" fmla="*/ 1933 h 2013"/>
              <a:gd name="T26" fmla="*/ 110 w 2028"/>
              <a:gd name="T27" fmla="*/ 1460 h 2013"/>
              <a:gd name="T28" fmla="*/ 1014 w 2028"/>
              <a:gd name="T29" fmla="*/ 1089 h 2013"/>
              <a:gd name="T30" fmla="*/ 1918 w 2028"/>
              <a:gd name="T31" fmla="*/ 1459 h 2013"/>
              <a:gd name="T32" fmla="*/ 2013 w 2028"/>
              <a:gd name="T33" fmla="*/ 1932 h 2013"/>
              <a:gd name="T34" fmla="*/ 2028 w 2028"/>
              <a:gd name="T35" fmla="*/ 2013 h 2013"/>
              <a:gd name="T36" fmla="*/ 161 w 2028"/>
              <a:gd name="T37" fmla="*/ 1880 h 2013"/>
              <a:gd name="T38" fmla="*/ 1865 w 2028"/>
              <a:gd name="T39" fmla="*/ 1880 h 2013"/>
              <a:gd name="T40" fmla="*/ 1786 w 2028"/>
              <a:gd name="T41" fmla="*/ 1488 h 2013"/>
              <a:gd name="T42" fmla="*/ 1013 w 2028"/>
              <a:gd name="T43" fmla="*/ 1223 h 2013"/>
              <a:gd name="T44" fmla="*/ 240 w 2028"/>
              <a:gd name="T45" fmla="*/ 1488 h 2013"/>
              <a:gd name="T46" fmla="*/ 161 w 2028"/>
              <a:gd name="T47" fmla="*/ 1880 h 201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28" h="2013">
                <a:moveTo>
                  <a:pt x="1013" y="960"/>
                </a:moveTo>
                <a:cubicBezTo>
                  <a:pt x="749" y="960"/>
                  <a:pt x="533" y="744"/>
                  <a:pt x="533" y="480"/>
                </a:cubicBezTo>
                <a:cubicBezTo>
                  <a:pt x="533" y="216"/>
                  <a:pt x="749" y="0"/>
                  <a:pt x="1013" y="0"/>
                </a:cubicBezTo>
                <a:cubicBezTo>
                  <a:pt x="1277" y="0"/>
                  <a:pt x="1493" y="216"/>
                  <a:pt x="1493" y="480"/>
                </a:cubicBezTo>
                <a:cubicBezTo>
                  <a:pt x="1493" y="744"/>
                  <a:pt x="1277" y="960"/>
                  <a:pt x="1013" y="960"/>
                </a:cubicBezTo>
                <a:close/>
                <a:moveTo>
                  <a:pt x="1013" y="133"/>
                </a:moveTo>
                <a:cubicBezTo>
                  <a:pt x="822" y="133"/>
                  <a:pt x="666" y="289"/>
                  <a:pt x="666" y="480"/>
                </a:cubicBezTo>
                <a:cubicBezTo>
                  <a:pt x="666" y="671"/>
                  <a:pt x="822" y="827"/>
                  <a:pt x="1013" y="827"/>
                </a:cubicBezTo>
                <a:cubicBezTo>
                  <a:pt x="1204" y="827"/>
                  <a:pt x="1360" y="671"/>
                  <a:pt x="1360" y="480"/>
                </a:cubicBezTo>
                <a:cubicBezTo>
                  <a:pt x="1360" y="289"/>
                  <a:pt x="1204" y="133"/>
                  <a:pt x="1013" y="133"/>
                </a:cubicBezTo>
                <a:close/>
                <a:moveTo>
                  <a:pt x="2028" y="2013"/>
                </a:moveTo>
                <a:lnTo>
                  <a:pt x="0" y="2013"/>
                </a:lnTo>
                <a:lnTo>
                  <a:pt x="16" y="1933"/>
                </a:lnTo>
                <a:cubicBezTo>
                  <a:pt x="16" y="1933"/>
                  <a:pt x="88" y="1565"/>
                  <a:pt x="110" y="1460"/>
                </a:cubicBezTo>
                <a:cubicBezTo>
                  <a:pt x="152" y="1272"/>
                  <a:pt x="712" y="1089"/>
                  <a:pt x="1014" y="1089"/>
                </a:cubicBezTo>
                <a:cubicBezTo>
                  <a:pt x="1317" y="1089"/>
                  <a:pt x="1877" y="1272"/>
                  <a:pt x="1918" y="1459"/>
                </a:cubicBezTo>
                <a:cubicBezTo>
                  <a:pt x="1941" y="1564"/>
                  <a:pt x="2013" y="1932"/>
                  <a:pt x="2013" y="1932"/>
                </a:cubicBezTo>
                <a:lnTo>
                  <a:pt x="2028" y="2013"/>
                </a:lnTo>
                <a:close/>
                <a:moveTo>
                  <a:pt x="161" y="1880"/>
                </a:moveTo>
                <a:lnTo>
                  <a:pt x="1865" y="1880"/>
                </a:lnTo>
                <a:cubicBezTo>
                  <a:pt x="1842" y="1767"/>
                  <a:pt x="1802" y="1563"/>
                  <a:pt x="1786" y="1488"/>
                </a:cubicBezTo>
                <a:cubicBezTo>
                  <a:pt x="1762" y="1413"/>
                  <a:pt x="1325" y="1223"/>
                  <a:pt x="1013" y="1223"/>
                </a:cubicBezTo>
                <a:cubicBezTo>
                  <a:pt x="701" y="1223"/>
                  <a:pt x="264" y="1413"/>
                  <a:pt x="240" y="1488"/>
                </a:cubicBezTo>
                <a:cubicBezTo>
                  <a:pt x="224" y="1563"/>
                  <a:pt x="184" y="1767"/>
                  <a:pt x="161" y="188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2" name=""/>
          <p:cNvGrpSpPr/>
          <p:nvPr/>
        </p:nvGrpSpPr>
        <p:grpSpPr>
          <a:xfrm rot="0">
            <a:off x="994470" y="5521546"/>
            <a:ext cx="5427606" cy="3024359"/>
            <a:chOff x="8860647" y="4160584"/>
            <a:chExt cx="6032479" cy="3251186"/>
          </a:xfrm>
        </p:grpSpPr>
        <p:pic>
          <p:nvPicPr>
            <p:cNvPr id="1033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34" name=""/>
            <p:cNvSpPr txBox="1"/>
            <p:nvPr/>
          </p:nvSpPr>
          <p:spPr>
            <a:xfrm>
              <a:off x="9420249" y="4485701"/>
              <a:ext cx="5472876" cy="1929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현재 머신러닝</a:t>
              </a:r>
              <a:r>
                <a:rPr lang="en-US" altLang="ko-KR" sz="2800" b="1">
                  <a:solidFill>
                    <a:srgbClr val="808080"/>
                  </a:solidFill>
                </a:rPr>
                <a:t>,</a:t>
              </a:r>
              <a:r>
                <a:rPr lang="ko-KR" altLang="en-US" sz="2800" b="1">
                  <a:solidFill>
                    <a:srgbClr val="808080"/>
                  </a:solidFill>
                </a:rPr>
                <a:t> 딥러닝</a:t>
              </a:r>
              <a:endParaRPr lang="en-US" altLang="ko-KR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학습중입니다</a:t>
              </a:r>
              <a:r>
                <a:rPr lang="en-US" altLang="ko-KR" sz="2800" b="1">
                  <a:solidFill>
                    <a:srgbClr val="808080"/>
                  </a:solidFill>
                </a:rPr>
                <a:t>.</a:t>
              </a:r>
              <a:endParaRPr lang="en-US" altLang="ko-KR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더욱 발전된 </a:t>
              </a:r>
              <a:r>
                <a:rPr lang="en-US" altLang="ko-KR" sz="2800" b="1">
                  <a:solidFill>
                    <a:srgbClr val="808080"/>
                  </a:solidFill>
                </a:rPr>
                <a:t>SmartMyFarm ver.1.2</a:t>
              </a:r>
              <a:r>
                <a:rPr lang="ko-KR" altLang="en-US" sz="2800" b="1">
                  <a:solidFill>
                    <a:srgbClr val="808080"/>
                  </a:solidFill>
                </a:rPr>
                <a:t>을 꼭</a:t>
              </a:r>
              <a:r>
                <a:rPr lang="en-US" altLang="ko-KR" sz="2800" b="1">
                  <a:solidFill>
                    <a:srgbClr val="808080"/>
                  </a:solidFill>
                </a:rPr>
                <a:t> </a:t>
              </a:r>
              <a:r>
                <a:rPr lang="ko-KR" altLang="en-US" sz="2800" b="1">
                  <a:solidFill>
                    <a:srgbClr val="808080"/>
                  </a:solidFill>
                </a:rPr>
                <a:t>보여드리겠습니다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92cf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1494" y="3694711"/>
            <a:ext cx="5925648" cy="176109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700" b="1" kern="0" spc="-5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rPr>
              <a:t>감사합니다</a:t>
            </a:r>
            <a:endParaRPr lang="en-US" b="1">
              <a:latin typeface="G마켓 산스 TTF Medium"/>
              <a:ea typeface="G마켓 산스 TTF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5333" y="5493511"/>
            <a:ext cx="7490228" cy="141584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더욱 발전될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Smart My Farm ver.1.2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을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기대해주세요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: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)</a:t>
            </a:r>
            <a:endParaRPr lang="en-US" altLang="ko-KR" sz="34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01334" y="2950837"/>
            <a:ext cx="5335266" cy="58446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649131" y="3204326"/>
            <a:ext cx="5816803" cy="53098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6324333" y="3204326"/>
            <a:ext cx="5816804" cy="5309828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219401" y="5343595"/>
            <a:ext cx="4749020" cy="244622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자바 플랫폼을 위한 오픈 소스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애플리케이션 프레임워크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공공기관의 웹 서비스 개발 시 사용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권장하는 전자정부 표준프레임워크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401" y="3555711"/>
            <a:ext cx="4749020" cy="1221883"/>
          </a:xfrm>
          <a:prstGeom prst="rect">
            <a:avLst/>
          </a:prstGeom>
        </p:spPr>
      </p:pic>
      <p:pic>
        <p:nvPicPr>
          <p:cNvPr id="101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26662" y="3686885"/>
            <a:ext cx="4612149" cy="1078570"/>
          </a:xfrm>
          <a:prstGeom prst="rect">
            <a:avLst/>
          </a:prstGeom>
        </p:spPr>
      </p:pic>
      <p:sp>
        <p:nvSpPr>
          <p:cNvPr id="1020" name="Object 35"/>
          <p:cNvSpPr txBox="1"/>
          <p:nvPr/>
        </p:nvSpPr>
        <p:spPr>
          <a:xfrm>
            <a:off x="6769490" y="5521545"/>
            <a:ext cx="4749020" cy="17657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자바를 비롯한 다양한 언어를 지원하는 통합 개발 환경</a:t>
            </a:r>
            <a:r>
              <a:rPr lang="en-US" altLang="ko-KR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(IDE)</a:t>
            </a:r>
            <a:endParaRPr lang="en-US" altLang="ko-KR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범용 응용 소프트웨어 플랫폼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2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157427" y="3226543"/>
            <a:ext cx="3423080" cy="1765739"/>
          </a:xfrm>
          <a:prstGeom prst="rect">
            <a:avLst/>
          </a:prstGeom>
        </p:spPr>
      </p:pic>
      <p:sp>
        <p:nvSpPr>
          <p:cNvPr id="1022" name="Object 35"/>
          <p:cNvSpPr txBox="1"/>
          <p:nvPr/>
        </p:nvSpPr>
        <p:spPr>
          <a:xfrm>
            <a:off x="12494456" y="5521545"/>
            <a:ext cx="4749020" cy="244622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오픈 소스의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관계형 데이터베이스 관리 시스템(RDBMS)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다중 스레드, 다중 사용자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구조질의어 형식의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데이터베이스 관리 시스템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23228" y="302639"/>
            <a:ext cx="3251187" cy="836503"/>
          </a:xfrm>
          <a:prstGeom prst="rect">
            <a:avLst/>
          </a:prstGeom>
        </p:spPr>
      </p:pic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189082" y="531351"/>
            <a:ext cx="3794797" cy="954449"/>
          </a:xfrm>
          <a:prstGeom prst="rect">
            <a:avLst/>
          </a:prstGeom>
        </p:spPr>
      </p:pic>
      <p:sp>
        <p:nvSpPr>
          <p:cNvPr id="1032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Maven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기본 폴더 구조</a:t>
            </a:r>
            <a:endParaRPr lang="ko-KR" altLang="en-US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65111" y="3036879"/>
            <a:ext cx="4810618" cy="7264227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80395" y="2767381"/>
            <a:ext cx="5031843" cy="7223933"/>
          </a:xfrm>
          <a:prstGeom prst="rect">
            <a:avLst/>
          </a:prstGeom>
        </p:spPr>
      </p:pic>
      <p:sp>
        <p:nvSpPr>
          <p:cNvPr id="1035" name=""/>
          <p:cNvSpPr txBox="1"/>
          <p:nvPr/>
        </p:nvSpPr>
        <p:spPr>
          <a:xfrm>
            <a:off x="8019571" y="1942719"/>
            <a:ext cx="7475586" cy="10941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src/main/webapp_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웹 어플리케이션 개발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기준 폴더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JSP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소스 코드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,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 등 이 위치한다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defRPr/>
            </a:pPr>
            <a:endParaRPr lang="ko-KR" altLang="en-US"/>
          </a:p>
        </p:txBody>
      </p:sp>
      <p:sp>
        <p:nvSpPr>
          <p:cNvPr id="1022" name="Object 35"/>
          <p:cNvSpPr txBox="1"/>
          <p:nvPr/>
        </p:nvSpPr>
        <p:spPr>
          <a:xfrm>
            <a:off x="1129446" y="1902745"/>
            <a:ext cx="6804810" cy="113413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 /main/ java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_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자바 코드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src/main/resources_ XML,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프로퍼티 파일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6273" y="380133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774" y="1642474"/>
            <a:ext cx="2991668" cy="769731"/>
          </a:xfrm>
          <a:prstGeom prst="rect">
            <a:avLst/>
          </a:prstGeom>
        </p:spPr>
      </p:pic>
      <p:sp>
        <p:nvSpPr>
          <p:cNvPr id="1022" name="Object 35"/>
          <p:cNvSpPr txBox="1"/>
          <p:nvPr/>
        </p:nvSpPr>
        <p:spPr>
          <a:xfrm>
            <a:off x="491882" y="3102057"/>
            <a:ext cx="9559426" cy="3553623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자바용 프로젝트 관리 도구</a:t>
            </a:r>
            <a:endParaRPr 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아파치 라이선스</a:t>
            </a: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로</a:t>
            </a: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배포되는 </a:t>
            </a: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오픈 소스 소프트웨어</a:t>
            </a:r>
            <a:endParaRPr 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en-US" sz="10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pom.xml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메이븐 프로젝트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 대한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 정보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를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관리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프로젝트에서 필요로 하는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의존 모듈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이나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플러그인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등에 대한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설정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담는다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ko-KR" sz="10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&lt;dependency&gt;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설정을 알맞게 추가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하면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메이븐 중앙 리포지토리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아티팩트 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등록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하여 필요한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jar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손쉽게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추가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할 수 있다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14591" y="2027340"/>
            <a:ext cx="3927537" cy="987835"/>
          </a:xfrm>
          <a:prstGeom prst="rect">
            <a:avLst/>
          </a:prstGeom>
        </p:spPr>
      </p:pic>
      <p:pic>
        <p:nvPicPr>
          <p:cNvPr id="1027" name=""/>
          <p:cNvPicPr>
            <a:picLocks noChangeAspect="1"/>
          </p:cNvPicPr>
          <p:nvPr/>
        </p:nvPicPr>
        <p:blipFill rotWithShape="1">
          <a:blip r:embed="rId5"/>
          <a:srcRect l="8800" r="21360"/>
          <a:stretch>
            <a:fillRect/>
          </a:stretch>
        </p:blipFill>
        <p:spPr>
          <a:xfrm>
            <a:off x="10958616" y="839626"/>
            <a:ext cx="7237079" cy="9236336"/>
          </a:xfrm>
          <a:prstGeom prst="rect">
            <a:avLst/>
          </a:prstGeom>
        </p:spPr>
      </p:pic>
      <p:pic>
        <p:nvPicPr>
          <p:cNvPr id="10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65455" y="7706858"/>
            <a:ext cx="9412270" cy="2124399"/>
          </a:xfrm>
          <a:prstGeom prst="rect">
            <a:avLst/>
          </a:prstGeom>
        </p:spPr>
      </p:pic>
      <p:sp>
        <p:nvSpPr>
          <p:cNvPr id="1031" name="Object 35"/>
          <p:cNvSpPr txBox="1"/>
          <p:nvPr/>
        </p:nvSpPr>
        <p:spPr>
          <a:xfrm>
            <a:off x="778960" y="7109334"/>
            <a:ext cx="10585260" cy="75609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MySql, spring-jdbc, junit, spring-test, log4jdbc, mybatis, mybatis-spring  추가</a:t>
            </a:r>
            <a:endParaRPr lang="en-US" altLang="ko-KR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2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Maven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의존 설정</a:t>
            </a: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_pom.xml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6273" y="380133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22" name="Object 35"/>
          <p:cNvSpPr txBox="1"/>
          <p:nvPr/>
        </p:nvSpPr>
        <p:spPr>
          <a:xfrm>
            <a:off x="704285" y="3958456"/>
            <a:ext cx="9148689" cy="50142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WEB-INF/spring/root-context.xml</a:t>
            </a:r>
            <a:endParaRPr lang="en-US" altLang="ko-KR" sz="2400" b="1" kern="0" spc="-200">
              <a:solidFill>
                <a:srgbClr val="808080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4285" y="2277649"/>
            <a:ext cx="10734610" cy="1512180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4285" y="4459878"/>
            <a:ext cx="12069106" cy="5386116"/>
          </a:xfrm>
          <a:prstGeom prst="rect">
            <a:avLst/>
          </a:prstGeom>
        </p:spPr>
      </p:pic>
      <p:sp>
        <p:nvSpPr>
          <p:cNvPr id="1035" name="Object 35"/>
          <p:cNvSpPr txBox="1"/>
          <p:nvPr/>
        </p:nvSpPr>
        <p:spPr>
          <a:xfrm>
            <a:off x="9852974" y="1942624"/>
            <a:ext cx="7938946" cy="218222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spring MVC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가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웹 요청을 처리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하기 위한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web.xml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DispatcherServlet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등록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D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ispatcher-servlet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은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해당 어플리케이션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으로 들어오는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모든 요청을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핸들링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해주고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공통 작업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처리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해준다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704285" y="1751527"/>
            <a:ext cx="2567940" cy="4508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032" name="Object 37"/>
          <p:cNvSpPr txBox="1"/>
          <p:nvPr/>
        </p:nvSpPr>
        <p:spPr>
          <a:xfrm>
            <a:off x="9522046" y="5300557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Mysql + mybatis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연동 설정</a:t>
            </a: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22" name="Object 35"/>
          <p:cNvSpPr txBox="1"/>
          <p:nvPr/>
        </p:nvSpPr>
        <p:spPr>
          <a:xfrm>
            <a:off x="675792" y="4459878"/>
            <a:ext cx="9148689" cy="50142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WEB-INF/spring/servlet-context.xml</a:t>
            </a:r>
            <a:endParaRPr lang="en-US" altLang="ko-KR" sz="2400" b="1" kern="0" spc="-200">
              <a:solidFill>
                <a:srgbClr val="808080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5" name="Object 35"/>
          <p:cNvSpPr txBox="1"/>
          <p:nvPr/>
        </p:nvSpPr>
        <p:spPr>
          <a:xfrm>
            <a:off x="8387908" y="1036968"/>
            <a:ext cx="9451128" cy="218222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spring</a:t>
            </a:r>
            <a:r>
              <a:rPr lang="ko-KR" altLang="en-US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은</a:t>
            </a:r>
            <a:r>
              <a:rPr lang="en-US" altLang="ko-KR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객체 컨테이너</a:t>
            </a:r>
            <a:endParaRPr lang="ko-KR" altLang="en-US" sz="26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ko-KR" altLang="en-US" sz="18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객체를 생성하고 의존성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(DI)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설정하는 것이 중요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AnnotationConfigApplicaitonContext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자바 클래스</a:t>
            </a:r>
            <a:r>
              <a:rPr lang="ko-KR" altLang="en-US" sz="2400" b="0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에서 설정하거나</a:t>
            </a:r>
            <a:endParaRPr lang="ko-KR" alt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이용하여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객체를 생성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하고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객체간의 의존성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관리</a:t>
            </a:r>
            <a:r>
              <a:rPr lang="ko-KR" altLang="en-US" sz="2400" b="0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한다</a:t>
            </a:r>
            <a:r>
              <a:rPr lang="en-US" altLang="ko-KR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675792" y="1762412"/>
            <a:ext cx="2567940" cy="4506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037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Dependency Injection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의존주입</a:t>
            </a:r>
            <a:endParaRPr lang="ko-KR" altLang="en-US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5792" y="2213089"/>
            <a:ext cx="6048721" cy="1996077"/>
          </a:xfrm>
          <a:prstGeom prst="rect">
            <a:avLst/>
          </a:prstGeom>
        </p:spPr>
      </p:pic>
      <p:pic>
        <p:nvPicPr>
          <p:cNvPr id="10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792" y="5010753"/>
            <a:ext cx="11041991" cy="816147"/>
          </a:xfrm>
          <a:prstGeom prst="rect">
            <a:avLst/>
          </a:prstGeom>
        </p:spPr>
      </p:pic>
      <p:pic>
        <p:nvPicPr>
          <p:cNvPr id="10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4173" y="7033725"/>
            <a:ext cx="5830017" cy="1399204"/>
          </a:xfrm>
          <a:prstGeom prst="rect">
            <a:avLst/>
          </a:prstGeom>
        </p:spPr>
      </p:pic>
      <p:pic>
        <p:nvPicPr>
          <p:cNvPr id="10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96787" y="7184943"/>
            <a:ext cx="4985818" cy="1843006"/>
          </a:xfrm>
          <a:prstGeom prst="rect">
            <a:avLst/>
          </a:prstGeom>
        </p:spPr>
      </p:pic>
      <p:pic>
        <p:nvPicPr>
          <p:cNvPr id="10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462329" y="7260552"/>
            <a:ext cx="5542171" cy="1560927"/>
          </a:xfrm>
          <a:prstGeom prst="rect">
            <a:avLst/>
          </a:prstGeom>
        </p:spPr>
      </p:pic>
      <p:pic>
        <p:nvPicPr>
          <p:cNvPr id="104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51000" y="8508877"/>
            <a:ext cx="3251187" cy="1371353"/>
          </a:xfrm>
          <a:prstGeom prst="rect">
            <a:avLst/>
          </a:prstGeom>
        </p:spPr>
      </p:pic>
      <p:sp>
        <p:nvSpPr>
          <p:cNvPr id="1032" name="Object 37"/>
          <p:cNvSpPr txBox="1"/>
          <p:nvPr/>
        </p:nvSpPr>
        <p:spPr>
          <a:xfrm>
            <a:off x="8843751" y="3875697"/>
            <a:ext cx="9222109" cy="2535605"/>
          </a:xfrm>
          <a:prstGeom prst="rect">
            <a:avLst/>
          </a:prstGeom>
          <a:solidFill>
            <a:schemeClr val="lt1"/>
          </a:solidFill>
        </p:spPr>
        <p:txBody>
          <a:bodyPr wrap="square"/>
          <a:lstStyle/>
          <a:p>
            <a:pPr>
              <a:defRPr/>
            </a:pPr>
            <a:r>
              <a:rPr lang="ko-KR" altLang="en-US" sz="3000" b="1" kern="0" spc="-100">
                <a:solidFill>
                  <a:srgbClr val="008000"/>
                </a:solidFill>
                <a:latin typeface="에스코어 드림 3 Light"/>
                <a:ea typeface="에스코어 드림 3 Light"/>
                <a:cs typeface="G마켓 산스 Medium"/>
              </a:rPr>
              <a:t>component-scan </a:t>
            </a:r>
            <a:endParaRPr lang="ko-KR" altLang="en-US" sz="28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으로 등록 된 클래스들을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 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스캔하여 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으로 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등록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한다</a:t>
            </a:r>
            <a:endParaRPr lang="ko-KR" altLang="en-US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endParaRPr lang="ko-KR" altLang="en-US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@Controller, @Service, @Component, @Repository 어노테이션을 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붙인 클래스들이 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으로 등록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된 것 이다</a:t>
            </a:r>
            <a:r>
              <a:rPr lang="en-US" altLang="ko-KR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.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 </a:t>
            </a:r>
            <a:endParaRPr lang="en-US" altLang="ko-KR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</p:txBody>
      </p:sp>
      <p:sp>
        <p:nvSpPr>
          <p:cNvPr id="1044" name=""/>
          <p:cNvSpPr/>
          <p:nvPr/>
        </p:nvSpPr>
        <p:spPr>
          <a:xfrm>
            <a:off x="5133885" y="9101953"/>
            <a:ext cx="12777920" cy="8226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component-scan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은 기본적으로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@Component 어노테이션을</a:t>
            </a:r>
            <a:r>
              <a:rPr xmlns:mc="http://schemas.openxmlformats.org/markup-compatibility/2006" xmlns:hp="http://schemas.haansoft.com/office/presentation/8.0" lang="en-US" altLang="ko-KR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bean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등록 대상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으로 포함한다.</a:t>
            </a:r>
            <a:endParaRPr xmlns:mc="http://schemas.openxmlformats.org/markup-compatibility/2006" xmlns:hp="http://schemas.haansoft.com/office/presentation/8.0" sz="24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@Component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는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@Controller나 @Service</a:t>
            </a:r>
            <a:r>
              <a:rPr xmlns:mc="http://schemas.openxmlformats.org/markup-compatibility/2006" xmlns:hp="http://schemas.haansoft.com/office/presentation/8.0" lang="en-US" altLang="ko-KR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ko-KR" altLang="en-US" sz="2400" b="1" kern="0" spc="-100">
                <a:solidFill>
                  <a:srgbClr val="008000"/>
                </a:solidFill>
                <a:latin typeface="에스코어 드림 3 Light"/>
                <a:ea typeface="에스코어 드림 3 Light"/>
                <a:cs typeface="G마켓 산스 Medium"/>
              </a:rPr>
              <a:t>@Repository 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를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포함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한다</a:t>
            </a:r>
            <a:endParaRPr xmlns:mc="http://schemas.openxmlformats.org/markup-compatibility/2006" xmlns:hp="http://schemas.haansoft.com/office/presentation/8.0" lang="ko-KR" altLang="en-US" sz="24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1045" name=""/>
          <p:cNvSpPr/>
          <p:nvPr/>
        </p:nvSpPr>
        <p:spPr>
          <a:xfrm>
            <a:off x="675792" y="5048343"/>
            <a:ext cx="3780449" cy="62442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6" name=""/>
          <p:cNvSpPr/>
          <p:nvPr/>
        </p:nvSpPr>
        <p:spPr>
          <a:xfrm>
            <a:off x="824173" y="7184943"/>
            <a:ext cx="2192661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7" name=""/>
          <p:cNvSpPr/>
          <p:nvPr/>
        </p:nvSpPr>
        <p:spPr>
          <a:xfrm>
            <a:off x="6196788" y="7260552"/>
            <a:ext cx="1849155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8" name=""/>
          <p:cNvSpPr/>
          <p:nvPr/>
        </p:nvSpPr>
        <p:spPr>
          <a:xfrm>
            <a:off x="11462329" y="7260552"/>
            <a:ext cx="2192661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9" name=""/>
          <p:cNvSpPr/>
          <p:nvPr/>
        </p:nvSpPr>
        <p:spPr>
          <a:xfrm>
            <a:off x="675792" y="5826900"/>
            <a:ext cx="9835919" cy="640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base package 기준으로 클래스들을 스캔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base pacakage 하위의 @Controller, @Service</a:t>
            </a:r>
            <a:r>
              <a:rPr xmlns:mc="http://schemas.openxmlformats.org/markup-compatibility/2006" xmlns:hp="http://schemas.haansoft.com/office/presentation/8.0" lang="en-US" altLang="ko-KR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,</a:t>
            </a: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@Repository클래스가 모두 빈으로 등록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Object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5570640" y="2939403"/>
            <a:ext cx="7383819" cy="58321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43969" y="2167330"/>
            <a:ext cx="5860108" cy="74191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6200000">
            <a:off x="-402470" y="2943157"/>
            <a:ext cx="7383819" cy="583216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902619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MODLE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MVC</a:t>
              </a: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패턴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401" y="3972280"/>
            <a:ext cx="3841713" cy="3773918"/>
          </a:xfrm>
          <a:prstGeom prst="rect">
            <a:avLst/>
          </a:prstGeom>
        </p:spPr>
      </p:pic>
      <p:sp>
        <p:nvSpPr>
          <p:cNvPr id="1024" name="Object 35"/>
          <p:cNvSpPr txBox="1"/>
          <p:nvPr/>
        </p:nvSpPr>
        <p:spPr>
          <a:xfrm>
            <a:off x="6951339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VIEW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24981" y="3651364"/>
            <a:ext cx="4689725" cy="5348195"/>
          </a:xfrm>
          <a:prstGeom prst="rect">
            <a:avLst/>
          </a:prstGeom>
        </p:spPr>
      </p:pic>
      <p:sp>
        <p:nvSpPr>
          <p:cNvPr id="1027" name="Object 35"/>
          <p:cNvSpPr txBox="1"/>
          <p:nvPr/>
        </p:nvSpPr>
        <p:spPr>
          <a:xfrm>
            <a:off x="12799512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CONTROLLER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830636" y="3972280"/>
            <a:ext cx="4630354" cy="4195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1535</ep:Words>
  <ep:PresentationFormat>On-screen Show (4:3)</ep:PresentationFormat>
  <ep:Paragraphs>83</ep:Paragraphs>
  <ep:Slides>36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2021-07-26T23:59:31.000</dcterms:created>
  <dc:creator>officegen</dc:creator>
  <cp:lastModifiedBy>gksdl</cp:lastModifiedBy>
  <dcterms:modified xsi:type="dcterms:W3CDTF">2021-07-28T02:58:01.228</dcterms:modified>
  <cp:revision>350</cp:revision>
  <cp:version>1000.0000.01</cp:version>
</cp:coreProperties>
</file>