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6" r:id="rId1"/>
    <p:sldMasterId id="2147484164" r:id="rId2"/>
  </p:sldMasterIdLst>
  <p:sldIdLst>
    <p:sldId id="256" r:id="rId3"/>
    <p:sldId id="257" r:id="rId4"/>
    <p:sldId id="280" r:id="rId5"/>
    <p:sldId id="300" r:id="rId6"/>
    <p:sldId id="283" r:id="rId7"/>
    <p:sldId id="286" r:id="rId8"/>
    <p:sldId id="288" r:id="rId9"/>
    <p:sldId id="289" r:id="rId10"/>
    <p:sldId id="307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11" r:id="rId25"/>
    <p:sldId id="312" r:id="rId26"/>
    <p:sldId id="313" r:id="rId27"/>
    <p:sldId id="301" r:id="rId28"/>
    <p:sldId id="30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37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8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29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19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7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13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26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02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97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7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34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039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12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108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3910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167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9370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644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4066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798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00" b="0" i="0" u="none" strike="noStrike" kern="1200" cap="none" spc="0" normalizeH="0" baseline="0" noProof="0" dirty="0">
                <a:ln>
                  <a:noFill/>
                </a:ln>
                <a:solidFill>
                  <a:srgbClr val="ACD433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00" b="0" i="0" u="none" strike="noStrike" kern="1200" cap="none" spc="0" normalizeH="0" baseline="0" noProof="0" dirty="0">
                <a:ln>
                  <a:noFill/>
                </a:ln>
                <a:solidFill>
                  <a:srgbClr val="ACD433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92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842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2620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7659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8713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5692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40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07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6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9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0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5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6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340BCA-3D26-4B9D-A911-D35558EF9E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14A4-03BB-4390-8B35-F78005DB1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315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  <p:sldLayoutId id="2147484159" r:id="rId13"/>
    <p:sldLayoutId id="2147484160" r:id="rId14"/>
    <p:sldLayoutId id="2147484161" r:id="rId15"/>
    <p:sldLayoutId id="2147484162" r:id="rId16"/>
    <p:sldLayoutId id="214748416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40BCA-3D26-4B9D-A911-D35558EF9E65}" type="datetimeFigureOut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2021-08-12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D14A4-03BB-4390-8B35-F78005DB10B0}" type="slidenum"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896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  <p:sldLayoutId id="2147484178" r:id="rId14"/>
    <p:sldLayoutId id="2147484179" r:id="rId15"/>
    <p:sldLayoutId id="2147484180" r:id="rId16"/>
    <p:sldLayoutId id="214748418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5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5316" y="3425905"/>
            <a:ext cx="655768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STUN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St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rongest in the </a:t>
            </a:r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Un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iverse)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7581" y="2158110"/>
            <a:ext cx="7073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/>
              <a:t>Warm Place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463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2" y="886985"/>
            <a:ext cx="42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2A40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2A40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서비스 디자인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72A40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4845158" y="1010095"/>
            <a:ext cx="239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72A40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(1)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2A40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메인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72A40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23" y="1793056"/>
            <a:ext cx="7200333" cy="4487838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169885" y="1551421"/>
            <a:ext cx="6084616" cy="783771"/>
            <a:chOff x="5169885" y="1551421"/>
            <a:chExt cx="6084616" cy="783771"/>
          </a:xfrm>
        </p:grpSpPr>
        <p:sp>
          <p:nvSpPr>
            <p:cNvPr id="27" name="직사각형 26"/>
            <p:cNvSpPr/>
            <p:nvPr/>
          </p:nvSpPr>
          <p:spPr>
            <a:xfrm>
              <a:off x="5169885" y="1716561"/>
              <a:ext cx="2406571" cy="45349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8" name="직선 화살표 연결선 27"/>
            <p:cNvCxnSpPr>
              <a:stCxn id="27" idx="3"/>
              <a:endCxn id="34" idx="1"/>
            </p:cNvCxnSpPr>
            <p:nvPr/>
          </p:nvCxnSpPr>
          <p:spPr>
            <a:xfrm flipV="1">
              <a:off x="7576456" y="1943307"/>
              <a:ext cx="659593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236049" y="1551421"/>
              <a:ext cx="3018452" cy="783771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82700" y="1681691"/>
              <a:ext cx="2917371" cy="523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</a:rPr>
                <a:t>메인 기능들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4104169" y="3587551"/>
            <a:ext cx="851879" cy="4534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2" name="직선 화살표 연결선 41"/>
          <p:cNvCxnSpPr>
            <a:stCxn id="40" idx="3"/>
            <a:endCxn id="43" idx="1"/>
          </p:cNvCxnSpPr>
          <p:nvPr/>
        </p:nvCxnSpPr>
        <p:spPr>
          <a:xfrm flipV="1">
            <a:off x="4956048" y="3814291"/>
            <a:ext cx="1443838" cy="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399886" y="3422405"/>
            <a:ext cx="3018452" cy="783771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7566" y="3552679"/>
            <a:ext cx="2917371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예약하기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8554" y="1679787"/>
            <a:ext cx="992555" cy="4534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/>
          <p:cNvCxnSpPr>
            <a:stCxn id="47" idx="3"/>
            <a:endCxn id="49" idx="1"/>
          </p:cNvCxnSpPr>
          <p:nvPr/>
        </p:nvCxnSpPr>
        <p:spPr>
          <a:xfrm flipV="1">
            <a:off x="1281109" y="1906533"/>
            <a:ext cx="27203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553148" y="1514647"/>
            <a:ext cx="1244916" cy="783771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73080" y="1657134"/>
            <a:ext cx="805052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홈</a:t>
            </a:r>
          </a:p>
        </p:txBody>
      </p:sp>
    </p:spTree>
    <p:extLst>
      <p:ext uri="{BB962C8B-B14F-4D97-AF65-F5344CB8AC3E}">
        <p14:creationId xmlns:p14="http://schemas.microsoft.com/office/powerpoint/2010/main" val="9159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68"/>
          <a:stretch/>
        </p:blipFill>
        <p:spPr>
          <a:xfrm>
            <a:off x="382187" y="1687806"/>
            <a:ext cx="8040129" cy="4599936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447666" y="3441578"/>
            <a:ext cx="4062862" cy="24048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직선 화살표 연결선 27"/>
          <p:cNvCxnSpPr>
            <a:stCxn id="27" idx="3"/>
          </p:cNvCxnSpPr>
          <p:nvPr/>
        </p:nvCxnSpPr>
        <p:spPr>
          <a:xfrm flipV="1">
            <a:off x="6510528" y="3798713"/>
            <a:ext cx="958815" cy="8452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469343" y="3324586"/>
            <a:ext cx="3018452" cy="783771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15994" y="3454856"/>
            <a:ext cx="2917371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정보입력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442446" y="5716120"/>
            <a:ext cx="5314169" cy="783771"/>
            <a:chOff x="4104169" y="3422405"/>
            <a:chExt cx="5314169" cy="783771"/>
          </a:xfrm>
        </p:grpSpPr>
        <p:sp>
          <p:nvSpPr>
            <p:cNvPr id="40" name="직사각형 39"/>
            <p:cNvSpPr/>
            <p:nvPr/>
          </p:nvSpPr>
          <p:spPr>
            <a:xfrm>
              <a:off x="4104169" y="3645614"/>
              <a:ext cx="851879" cy="39543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3" idx="1"/>
            </p:cNvCxnSpPr>
            <p:nvPr/>
          </p:nvCxnSpPr>
          <p:spPr>
            <a:xfrm flipV="1">
              <a:off x="4956048" y="3814291"/>
              <a:ext cx="1443838" cy="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6399886" y="3422405"/>
              <a:ext cx="3018452" cy="783771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47566" y="3552679"/>
              <a:ext cx="2917371" cy="523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맑은 고딕" panose="020B0503020000020004" pitchFamily="50" charset="-127"/>
                  <a:cs typeface="+mn-cs"/>
                </a:rPr>
                <a:t>입력 초기화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372083" y="5939329"/>
            <a:ext cx="992555" cy="380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/>
          <p:cNvCxnSpPr>
            <a:stCxn id="47" idx="1"/>
            <a:endCxn id="49" idx="3"/>
          </p:cNvCxnSpPr>
          <p:nvPr/>
        </p:nvCxnSpPr>
        <p:spPr>
          <a:xfrm flipH="1" flipV="1">
            <a:off x="2305601" y="5895857"/>
            <a:ext cx="1066482" cy="233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84503" y="5503971"/>
            <a:ext cx="1821098" cy="783771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9486" y="5634246"/>
            <a:ext cx="1711132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회원가입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2" y="886985"/>
            <a:ext cx="42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서비스 디자인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4845158" y="1010095"/>
            <a:ext cx="239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(2)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회원가입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9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2" y="886985"/>
            <a:ext cx="42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서비스 디자인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4" y="1693963"/>
            <a:ext cx="8941458" cy="458301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4845158" y="1010095"/>
            <a:ext cx="239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(3)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예약하기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80535" y="2223395"/>
            <a:ext cx="2718913" cy="36013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직선 화살표 연결선 27"/>
          <p:cNvCxnSpPr>
            <a:endCxn id="34" idx="1"/>
          </p:cNvCxnSpPr>
          <p:nvPr/>
        </p:nvCxnSpPr>
        <p:spPr>
          <a:xfrm flipV="1">
            <a:off x="9299448" y="2693825"/>
            <a:ext cx="474401" cy="185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773849" y="2137675"/>
            <a:ext cx="1518991" cy="111230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93513" y="2225320"/>
            <a:ext cx="1253023" cy="95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위치 표시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2828" y="2155963"/>
            <a:ext cx="2002614" cy="39247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2" name="직선 화살표 연결선 41"/>
          <p:cNvCxnSpPr>
            <a:stCxn id="40" idx="3"/>
            <a:endCxn id="43" idx="1"/>
          </p:cNvCxnSpPr>
          <p:nvPr/>
        </p:nvCxnSpPr>
        <p:spPr>
          <a:xfrm flipV="1">
            <a:off x="2635442" y="4118361"/>
            <a:ext cx="70049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335932" y="3726475"/>
            <a:ext cx="2059028" cy="783771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10293" y="3887527"/>
            <a:ext cx="18475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latin typeface="Century Gothic" panose="020B0502020202020204"/>
                <a:ea typeface="맑은 고딕" panose="020B0503020000020004" pitchFamily="50" charset="-127"/>
              </a:rPr>
              <a:t>가게 리스트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2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2" y="886985"/>
            <a:ext cx="42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서비스 디자인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" y="1847093"/>
            <a:ext cx="8668960" cy="4315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4845158" y="1010095"/>
            <a:ext cx="239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(4)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맛집후기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9920" y="2762586"/>
            <a:ext cx="8763224" cy="2458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직선 화살표 연결선 27"/>
          <p:cNvCxnSpPr>
            <a:stCxn id="27" idx="3"/>
            <a:endCxn id="34" idx="1"/>
          </p:cNvCxnSpPr>
          <p:nvPr/>
        </p:nvCxnSpPr>
        <p:spPr>
          <a:xfrm>
            <a:off x="9153144" y="3991826"/>
            <a:ext cx="1135097" cy="129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0288241" y="3609128"/>
            <a:ext cx="776494" cy="791356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351537" y="3743196"/>
            <a:ext cx="649902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글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18006" y="5766537"/>
            <a:ext cx="851879" cy="268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2" name="직선 화살표 연결선 41"/>
          <p:cNvCxnSpPr>
            <a:stCxn id="40" idx="3"/>
            <a:endCxn id="43" idx="1"/>
          </p:cNvCxnSpPr>
          <p:nvPr/>
        </p:nvCxnSpPr>
        <p:spPr>
          <a:xfrm>
            <a:off x="5169885" y="5900789"/>
            <a:ext cx="306616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236049" y="5734360"/>
            <a:ext cx="1637963" cy="332857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글쓰기 버튼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18006" y="5391204"/>
            <a:ext cx="851879" cy="269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7" name="직선 화살표 연결선 36"/>
          <p:cNvCxnSpPr>
            <a:stCxn id="36" idx="3"/>
            <a:endCxn id="38" idx="1"/>
          </p:cNvCxnSpPr>
          <p:nvPr/>
        </p:nvCxnSpPr>
        <p:spPr>
          <a:xfrm flipV="1">
            <a:off x="5169885" y="5522990"/>
            <a:ext cx="805184" cy="28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975069" y="5327178"/>
            <a:ext cx="1637963" cy="391623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다음페이지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318006" y="5581635"/>
            <a:ext cx="5559855" cy="597824"/>
            <a:chOff x="4318006" y="5581635"/>
            <a:chExt cx="5559855" cy="597824"/>
          </a:xfrm>
        </p:grpSpPr>
        <p:sp>
          <p:nvSpPr>
            <p:cNvPr id="58" name="직사각형 57"/>
            <p:cNvSpPr/>
            <p:nvPr/>
          </p:nvSpPr>
          <p:spPr>
            <a:xfrm>
              <a:off x="4318006" y="5653350"/>
              <a:ext cx="851879" cy="45349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9" name="직선 화살표 연결선 58"/>
            <p:cNvCxnSpPr>
              <a:stCxn id="58" idx="3"/>
              <a:endCxn id="60" idx="1"/>
            </p:cNvCxnSpPr>
            <p:nvPr/>
          </p:nvCxnSpPr>
          <p:spPr>
            <a:xfrm>
              <a:off x="5169885" y="5880097"/>
              <a:ext cx="3070013" cy="4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8239898" y="5581635"/>
              <a:ext cx="1637963" cy="597824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맑은 고딕" panose="020B0503020000020004" pitchFamily="50" charset="-127"/>
                  <a:cs typeface="+mn-cs"/>
                </a:rPr>
                <a:t>글쓰기 버튼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8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5336" y="670234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2151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코드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2776042" y="1003386"/>
            <a:ext cx="4850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(1)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로그인</a:t>
            </a:r>
            <a:r>
              <a:rPr lang="ko-KR" altLang="en-US" sz="2400" b="1" dirty="0" smtClean="0">
                <a:solidFill>
                  <a:srgbClr val="0E5580">
                    <a:lumMod val="50000"/>
                  </a:srgbClr>
                </a:solidFill>
                <a:latin typeface="Century Gothic" panose="020B0502020202020204"/>
                <a:ea typeface="맑은 고딕" panose="020B0503020000020004" pitchFamily="50" charset="-127"/>
              </a:rPr>
              <a:t>액션</a:t>
            </a:r>
            <a:r>
              <a:rPr lang="en-US" altLang="ko-KR" sz="2400" b="1" dirty="0" smtClean="0">
                <a:solidFill>
                  <a:srgbClr val="0E5580">
                    <a:lumMod val="50000"/>
                  </a:srgbClr>
                </a:solidFill>
                <a:latin typeface="Century Gothic" panose="020B0502020202020204"/>
                <a:ea typeface="맑은 고딕" panose="020B0503020000020004" pitchFamily="50" charset="-127"/>
              </a:rPr>
              <a:t>/ </a:t>
            </a:r>
            <a:r>
              <a:rPr lang="ko-KR" altLang="en-US" sz="2400" b="1" dirty="0" smtClean="0">
                <a:solidFill>
                  <a:srgbClr val="0E5580">
                    <a:lumMod val="50000"/>
                  </a:srgbClr>
                </a:solidFill>
                <a:latin typeface="Century Gothic" panose="020B0502020202020204"/>
                <a:ea typeface="맑은 고딕" panose="020B0503020000020004" pitchFamily="50" charset="-127"/>
              </a:rPr>
              <a:t>로그아웃 액션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46" y="1789059"/>
            <a:ext cx="3257364" cy="4626864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18" y="1995176"/>
            <a:ext cx="2676899" cy="17337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56952" y="4509677"/>
            <a:ext cx="556003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14400" latinLnBrk="1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로그인 액션에서  로그인 확인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아이디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비밀번호 확인</a:t>
            </a:r>
            <a:endParaRPr lang="en-US" altLang="ko-KR" dirty="0" smtClean="0">
              <a:solidFill>
                <a:prstClr val="black"/>
              </a:solidFill>
              <a:latin typeface="맑은 고딕" panose="020F0502020204030204"/>
            </a:endParaRPr>
          </a:p>
          <a:p>
            <a:pPr defTabSz="914400" latinLnBrk="1"/>
            <a:endParaRPr lang="en-US" altLang="ko-KR" dirty="0" smtClean="0">
              <a:solidFill>
                <a:prstClr val="black"/>
              </a:solidFill>
              <a:latin typeface="맑은 고딕" panose="020F0502020204030204"/>
            </a:endParaRPr>
          </a:p>
          <a:p>
            <a:pPr defTabSz="914400" latinLnBrk="1"/>
            <a:endParaRPr lang="en-US" altLang="ko-KR" dirty="0">
              <a:solidFill>
                <a:prstClr val="black"/>
              </a:solidFill>
              <a:latin typeface="맑은 고딕" panose="020F0502020204030204"/>
            </a:endParaRPr>
          </a:p>
          <a:p>
            <a:pPr defTabSz="914400" latinLnBrk="1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로그아웃 에서 세션 무효화 후 메인페이지로 연결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6" name="직선 화살표 연결선 25"/>
          <p:cNvCxnSpPr>
            <a:stCxn id="33" idx="1"/>
            <a:endCxn id="32" idx="3"/>
          </p:cNvCxnSpPr>
          <p:nvPr/>
        </p:nvCxnSpPr>
        <p:spPr>
          <a:xfrm flipH="1" flipV="1">
            <a:off x="4288537" y="4094930"/>
            <a:ext cx="612400" cy="6142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1" idx="0"/>
            <a:endCxn id="44" idx="2"/>
          </p:cNvCxnSpPr>
          <p:nvPr/>
        </p:nvCxnSpPr>
        <p:spPr>
          <a:xfrm flipH="1" flipV="1">
            <a:off x="7260525" y="3483906"/>
            <a:ext cx="262026" cy="1727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38747" y="1789059"/>
            <a:ext cx="3349790" cy="46117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00937" y="4389120"/>
            <a:ext cx="5516051" cy="640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64525" y="5211883"/>
            <a:ext cx="5516051" cy="5778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971032" y="2408082"/>
            <a:ext cx="2578985" cy="10758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8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2151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코드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2776043" y="1003386"/>
            <a:ext cx="239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(2)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회원가입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1" y="1789059"/>
            <a:ext cx="11403016" cy="422969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94491" y="1789059"/>
            <a:ext cx="11519604" cy="15119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48855" y="2506464"/>
            <a:ext cx="3931921" cy="640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빈칸 있을 경우 확인하는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알람창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직선 화살표 연결선 32"/>
          <p:cNvCxnSpPr>
            <a:stCxn id="41" idx="1"/>
            <a:endCxn id="39" idx="3"/>
          </p:cNvCxnSpPr>
          <p:nvPr/>
        </p:nvCxnSpPr>
        <p:spPr>
          <a:xfrm flipH="1" flipV="1">
            <a:off x="4288537" y="4256532"/>
            <a:ext cx="767848" cy="62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94491" y="3803904"/>
            <a:ext cx="3894046" cy="9052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56385" y="3942701"/>
            <a:ext cx="2405119" cy="640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아이디 중복 확인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4" name="직선 화살표 연결선 43"/>
          <p:cNvCxnSpPr>
            <a:stCxn id="46" idx="1"/>
            <a:endCxn id="45" idx="3"/>
          </p:cNvCxnSpPr>
          <p:nvPr/>
        </p:nvCxnSpPr>
        <p:spPr>
          <a:xfrm flipH="1">
            <a:off x="4495801" y="5373097"/>
            <a:ext cx="79528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01755" y="4820884"/>
            <a:ext cx="3894046" cy="11044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91081" y="4982643"/>
            <a:ext cx="2405119" cy="7809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정상적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작동시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 회원가입 성공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9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2151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코드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2776042" y="1003386"/>
            <a:ext cx="227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(3)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예약하기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32232" y="1850202"/>
            <a:ext cx="3681152" cy="4401205"/>
          </a:xfrm>
          <a:prstGeom prst="rect">
            <a:avLst/>
          </a:prstGeom>
          <a:solidFill>
            <a:srgbClr val="44546A">
              <a:lumMod val="20000"/>
              <a:lumOff val="80000"/>
            </a:srgbClr>
          </a:solidFill>
          <a:ln>
            <a:solidFill>
              <a:sysClr val="window" lastClr="FFFFFF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</a:rPr>
              <a:t>public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ko-KR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ko-KR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insert_reservation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ReservationDTO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</a:rPr>
              <a:t>reservation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 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String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</a:rPr>
              <a:t>sql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"INSERT INTO reservation(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user_name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user_tel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, number,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store_name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reservation_date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) VALUES(?,?,?,?,?)"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</a:rPr>
              <a:t>try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PreparedStatement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</a:rPr>
              <a:t>pstmt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</a:rPr>
              <a:t>conn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.prepareStatement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</a:rPr>
              <a:t>sql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</a:rPr>
              <a:t>pstmt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.setString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(1,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</a:rPr>
              <a:t>reservation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.getUser_name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</a:rPr>
              <a:t>pstmt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.setString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(2,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</a:rPr>
              <a:t>reservation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.getUser_tel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</a:rPr>
              <a:t>pstmt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.setString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(3,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</a:rPr>
              <a:t>reservation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.getNumber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</a:rPr>
              <a:t>pstmt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.setString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(4,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</a:rPr>
              <a:t>reservation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.getStore_name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</a:rPr>
              <a:t>pstmt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.setString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(5,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</a:rPr>
              <a:t>reservation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.getReservation_date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</a:rPr>
              <a:t>return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ko-KR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</a:rPr>
              <a:t>pstmt</a:t>
            </a:r>
            <a:r>
              <a:rPr kumimoji="0" lang="en-US" altLang="ko-KR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.executeUpdate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b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</a:rPr>
              <a:t>catch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(Exception 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</a:rPr>
              <a:t>e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</a:rPr>
              <a:t>e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.printStackTrace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</a:rPr>
              <a:t>return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-1;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482138" y="1546046"/>
            <a:ext cx="1" cy="976231"/>
          </a:xfrm>
          <a:prstGeom prst="line">
            <a:avLst/>
          </a:prstGeom>
          <a:noFill/>
          <a:ln w="38100" cap="flat" cmpd="sng" algn="ctr">
            <a:solidFill>
              <a:srgbClr val="5B9BD5">
                <a:lumMod val="20000"/>
                <a:lumOff val="80000"/>
              </a:srgbClr>
            </a:solidFill>
            <a:prstDash val="solid"/>
            <a:miter lim="800000"/>
          </a:ln>
          <a:effectLst/>
        </p:spPr>
      </p:cxnSp>
      <p:sp>
        <p:nvSpPr>
          <p:cNvPr id="29" name="직사각형 28"/>
          <p:cNvSpPr/>
          <p:nvPr/>
        </p:nvSpPr>
        <p:spPr>
          <a:xfrm>
            <a:off x="1360901" y="2847416"/>
            <a:ext cx="4192680" cy="3554819"/>
          </a:xfrm>
          <a:prstGeom prst="rect">
            <a:avLst/>
          </a:prstGeom>
          <a:solidFill>
            <a:srgbClr val="44546A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st_UserDAO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user =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ko-KR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st_UserDAO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out.println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request.getParameter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"title"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ReservationDTO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reservDTO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ko-KR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ReservationDTO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request.getParameter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en-US" altLang="ko-KR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reservation_name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),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request.getParameter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reservation_tel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), </a:t>
            </a: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request.getParameter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reservation_number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),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request.getParameter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"title"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), </a:t>
            </a: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request.getParameter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reservation_date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result = </a:t>
            </a:r>
            <a:r>
              <a:rPr kumimoji="0" lang="en-US" altLang="ko-KR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user.insert_reservation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reservDTO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</a:rPr>
              <a:t>if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(result == -1) 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PrintWriter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script = </a:t>
            </a: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response.getWriter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script.println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"&lt;script&gt;"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script.println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"alert('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예약 실패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')"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script.println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history.back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()"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script.println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"&lt;/script&gt;"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}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</a:rPr>
              <a:t>else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PrintWriter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script = </a:t>
            </a: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response.getWriter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script.println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"&lt;script&gt;"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script.println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"alert('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예약 성공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!!!')"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script.println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location.href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='../</a:t>
            </a: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St_Join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main.jsp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'"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script.println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</a:rPr>
              <a:t>"&lt;/script&gt;"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script.close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</a:rPr>
              <a:t>return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55702" y="2102574"/>
            <a:ext cx="3291840" cy="573578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예약자 명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reservation_name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예약자 전화번호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reservation_tel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 인원 수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reservation_number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가게명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(title),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reservation_date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9101870" y="2766058"/>
            <a:ext cx="8312" cy="3574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직사각형 53"/>
          <p:cNvSpPr/>
          <p:nvPr/>
        </p:nvSpPr>
        <p:spPr>
          <a:xfrm>
            <a:off x="7555702" y="3172069"/>
            <a:ext cx="3291840" cy="573578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reservation table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삽입하기 위한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SQL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 실행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382818" y="5217844"/>
            <a:ext cx="1637608" cy="573578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오류 메시지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 실패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9201622" y="3769929"/>
            <a:ext cx="1" cy="4322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직선 화살표 연결선 60"/>
          <p:cNvCxnSpPr/>
          <p:nvPr/>
        </p:nvCxnSpPr>
        <p:spPr>
          <a:xfrm>
            <a:off x="9201622" y="4932021"/>
            <a:ext cx="0" cy="2858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9246694" y="4932021"/>
            <a:ext cx="537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000" b="1" dirty="0" smtClean="0">
                <a:solidFill>
                  <a:prstClr val="black"/>
                </a:solidFill>
                <a:latin typeface="맑은 고딕" panose="020F0502020204030204"/>
              </a:rPr>
              <a:t>True</a:t>
            </a:r>
          </a:p>
        </p:txBody>
      </p:sp>
      <p:sp>
        <p:nvSpPr>
          <p:cNvPr id="63" name="다이아몬드 62"/>
          <p:cNvSpPr/>
          <p:nvPr/>
        </p:nvSpPr>
        <p:spPr>
          <a:xfrm>
            <a:off x="8027449" y="4272762"/>
            <a:ext cx="2331720" cy="628355"/>
          </a:xfrm>
          <a:prstGeom prst="diamond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result =-1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15519" y="4628781"/>
            <a:ext cx="537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000" b="1" dirty="0" smtClean="0">
                <a:solidFill>
                  <a:prstClr val="black"/>
                </a:solidFill>
                <a:latin typeface="맑은 고딕" panose="020F0502020204030204"/>
              </a:rPr>
              <a:t>else</a:t>
            </a:r>
          </a:p>
        </p:txBody>
      </p:sp>
      <p:cxnSp>
        <p:nvCxnSpPr>
          <p:cNvPr id="65" name="꺾인 연결선 64"/>
          <p:cNvCxnSpPr>
            <a:stCxn id="63" idx="1"/>
          </p:cNvCxnSpPr>
          <p:nvPr/>
        </p:nvCxnSpPr>
        <p:spPr>
          <a:xfrm rot="10800000" flipV="1">
            <a:off x="6787241" y="4586939"/>
            <a:ext cx="1240209" cy="57612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직사각형 65"/>
          <p:cNvSpPr/>
          <p:nvPr/>
        </p:nvSpPr>
        <p:spPr>
          <a:xfrm>
            <a:off x="6077344" y="5217844"/>
            <a:ext cx="1637608" cy="573578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 성공 메시지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예약성공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6896148" y="5879672"/>
            <a:ext cx="0" cy="2858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597205" y="6191014"/>
            <a:ext cx="810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ko-KR" altLang="en-US" sz="1000" b="1" smtClean="0">
                <a:solidFill>
                  <a:prstClr val="black"/>
                </a:solidFill>
                <a:latin typeface="맑은 고딕" panose="020F0502020204030204"/>
              </a:rPr>
              <a:t>메인화면</a:t>
            </a:r>
            <a:endParaRPr lang="en-US" altLang="ko-KR" sz="1000" b="1" dirty="0" smtClean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704409" y="1688290"/>
            <a:ext cx="1132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ko-KR" altLang="en-US" sz="1000" b="1" smtClean="0">
                <a:solidFill>
                  <a:prstClr val="black"/>
                </a:solidFill>
                <a:latin typeface="맑은 고딕" panose="020F0502020204030204"/>
              </a:rPr>
              <a:t>예약하기 화면</a:t>
            </a:r>
            <a:endParaRPr lang="en-US" altLang="ko-KR" sz="1000" b="1" dirty="0" smtClean="0">
              <a:solidFill>
                <a:prstClr val="black"/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414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2151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코드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2776041" y="1003387"/>
            <a:ext cx="398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(4)_1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맛집후기</a:t>
            </a:r>
            <a:r>
              <a:rPr lang="en-US" altLang="ko-KR" sz="2400" b="1" dirty="0" smtClean="0">
                <a:solidFill>
                  <a:srgbClr val="0E5580">
                    <a:lumMod val="50000"/>
                  </a:srgbClr>
                </a:solidFill>
                <a:latin typeface="Century Gothic" panose="020B0502020202020204"/>
                <a:ea typeface="맑은 고딕" panose="020B0503020000020004" pitchFamily="50" charset="-127"/>
              </a:rPr>
              <a:t>_</a:t>
            </a:r>
            <a:r>
              <a:rPr lang="ko-KR" altLang="en-US" sz="2400" b="1" dirty="0" smtClean="0">
                <a:solidFill>
                  <a:srgbClr val="0E5580">
                    <a:lumMod val="50000"/>
                  </a:srgbClr>
                </a:solidFill>
                <a:latin typeface="Century Gothic" panose="020B0502020202020204"/>
                <a:ea typeface="맑은 고딕" panose="020B0503020000020004" pitchFamily="50" charset="-127"/>
              </a:rPr>
              <a:t>표 첫 행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9" y="2038081"/>
            <a:ext cx="11501720" cy="297003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58136" y="5433221"/>
            <a:ext cx="915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1.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맛집 후기 표 첫 행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</a:endParaRPr>
          </a:p>
          <a:p>
            <a:pPr defTabSz="914400" latinLnBrk="1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부트스트랩을 사용하여 기본적으로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아무 후기 글이 없을 때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후기 글에 나올 열 지정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25" name="직선 화살표 연결선 24"/>
          <p:cNvCxnSpPr>
            <a:endCxn id="26" idx="2"/>
          </p:cNvCxnSpPr>
          <p:nvPr/>
        </p:nvCxnSpPr>
        <p:spPr>
          <a:xfrm flipV="1">
            <a:off x="3611880" y="4368035"/>
            <a:ext cx="2839751" cy="10651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542032" y="3336400"/>
            <a:ext cx="7819198" cy="10316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0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2151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코드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2776041" y="1003387"/>
            <a:ext cx="398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(4)_2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맛집후기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표 내용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r="21243"/>
          <a:stretch/>
        </p:blipFill>
        <p:spPr>
          <a:xfrm>
            <a:off x="420244" y="1809758"/>
            <a:ext cx="8598250" cy="34771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1902" y="4641143"/>
            <a:ext cx="10342193" cy="1477328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2.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맛집 후기 표 내용 부분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게시판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DAO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인스턴스를 생성하고 저장된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DB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에서 각각 제목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,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작성자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ID,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 작성 시간을 가져옴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첫번째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td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태그에는 글에 번호를 부여하는 부분이고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두번째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td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태그에는 </a:t>
            </a:r>
            <a:r>
              <a:rPr kumimoji="0" lang="en-US" altLang="ko-K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view.jsp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</a:rPr>
              <a:t>링크를 걸어서 후기 제목을 클릭하면 내용을 볼 수 있는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6463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8760" y="586443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2151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코드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2776041" y="1003387"/>
            <a:ext cx="459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(4)_3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맛집후기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수정 및 삭제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88"/>
          <a:stretch/>
        </p:blipFill>
        <p:spPr>
          <a:xfrm>
            <a:off x="930334" y="2153768"/>
            <a:ext cx="4876348" cy="14480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4" y="3897386"/>
            <a:ext cx="8106906" cy="18004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79789" y="2986815"/>
            <a:ext cx="450799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14400" latinLnBrk="1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작성자 본인이면 글을</a:t>
            </a:r>
            <a:endParaRPr lang="en-US" altLang="ko-KR" dirty="0" smtClean="0">
              <a:solidFill>
                <a:prstClr val="black"/>
              </a:solidFill>
              <a:latin typeface="맑은 고딕" panose="020F0502020204030204"/>
            </a:endParaRPr>
          </a:p>
          <a:p>
            <a:pPr defTabSz="914400" latinLnBrk="1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수정하거나 삭제 가능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.</a:t>
            </a:r>
          </a:p>
          <a:p>
            <a:pPr defTabSz="914400" latinLnBrk="1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로그인 세션을 통해 확인 후 </a:t>
            </a:r>
            <a:endParaRPr lang="en-US" altLang="ko-KR" dirty="0" smtClean="0">
              <a:solidFill>
                <a:prstClr val="black"/>
              </a:solidFill>
              <a:latin typeface="맑은 고딕" panose="020F0502020204030204"/>
            </a:endParaRPr>
          </a:p>
          <a:p>
            <a:pPr defTabSz="914400" latinLnBrk="1"/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에서 </a:t>
            </a:r>
            <a:r>
              <a:rPr lang="en-US" altLang="ko-KR" dirty="0" err="1" smtClean="0">
                <a:solidFill>
                  <a:prstClr val="black"/>
                </a:solidFill>
                <a:latin typeface="맑은 고딕" panose="020F0502020204030204"/>
              </a:rPr>
              <a:t>userID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를 대조하여 일치 시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,</a:t>
            </a:r>
          </a:p>
          <a:p>
            <a:pPr defTabSz="914400" latinLnBrk="1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수정과 삭제 링크가 있는 버튼을 사용가능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.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17" name="직선 화살표 연결선 16"/>
          <p:cNvCxnSpPr>
            <a:stCxn id="19" idx="1"/>
            <a:endCxn id="18" idx="3"/>
          </p:cNvCxnSpPr>
          <p:nvPr/>
        </p:nvCxnSpPr>
        <p:spPr>
          <a:xfrm flipH="1">
            <a:off x="5806682" y="2370573"/>
            <a:ext cx="1562306" cy="4576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70498" y="2375623"/>
            <a:ext cx="4736184" cy="9052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68988" y="2050533"/>
            <a:ext cx="1804417" cy="640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세션 확인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8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384" y="251532"/>
            <a:ext cx="1990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CONTENTS</a:t>
            </a:r>
            <a:endParaRPr lang="ko-KR" altLang="en-US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76007A-2F1C-4579-B460-43E46DCDCAAA}"/>
              </a:ext>
            </a:extLst>
          </p:cNvPr>
          <p:cNvGrpSpPr/>
          <p:nvPr/>
        </p:nvGrpSpPr>
        <p:grpSpPr>
          <a:xfrm>
            <a:off x="936538" y="2683242"/>
            <a:ext cx="1261209" cy="1415773"/>
            <a:chOff x="919379" y="2683242"/>
            <a:chExt cx="1261209" cy="1415773"/>
          </a:xfrm>
        </p:grpSpPr>
        <p:sp>
          <p:nvSpPr>
            <p:cNvPr id="16" name="TextBox 15"/>
            <p:cNvSpPr txBox="1"/>
            <p:nvPr/>
          </p:nvSpPr>
          <p:spPr>
            <a:xfrm>
              <a:off x="1089405" y="2683242"/>
              <a:ext cx="10399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u="sng" dirty="0"/>
                <a:t>01</a:t>
              </a:r>
              <a:endParaRPr lang="ko-KR" altLang="en-US" sz="6000" b="1" u="sn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9379" y="3698905"/>
              <a:ext cx="1261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상황분석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28DD18-BD4C-4AF0-A5F9-5026B73687D5}"/>
              </a:ext>
            </a:extLst>
          </p:cNvPr>
          <p:cNvGrpSpPr/>
          <p:nvPr/>
        </p:nvGrpSpPr>
        <p:grpSpPr>
          <a:xfrm>
            <a:off x="3036287" y="2710135"/>
            <a:ext cx="1686857" cy="1388880"/>
            <a:chOff x="3036287" y="2710135"/>
            <a:chExt cx="1612531" cy="1388880"/>
          </a:xfrm>
        </p:grpSpPr>
        <p:sp>
          <p:nvSpPr>
            <p:cNvPr id="12" name="TextBox 11"/>
            <p:cNvSpPr txBox="1"/>
            <p:nvPr/>
          </p:nvSpPr>
          <p:spPr>
            <a:xfrm>
              <a:off x="3296961" y="2710135"/>
              <a:ext cx="10399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u="sng" dirty="0"/>
                <a:t>02</a:t>
              </a:r>
              <a:endParaRPr lang="ko-KR" altLang="en-US" sz="6000" b="1" u="sn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6287" y="3698905"/>
              <a:ext cx="1612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서비스 구성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2FAEC09-FB60-4695-AD2C-D111B7AB2B10}"/>
              </a:ext>
            </a:extLst>
          </p:cNvPr>
          <p:cNvGrpSpPr/>
          <p:nvPr/>
        </p:nvGrpSpPr>
        <p:grpSpPr>
          <a:xfrm>
            <a:off x="5399510" y="2710135"/>
            <a:ext cx="1249920" cy="1388880"/>
            <a:chOff x="5399510" y="2710135"/>
            <a:chExt cx="1249920" cy="1388880"/>
          </a:xfrm>
        </p:grpSpPr>
        <p:sp>
          <p:nvSpPr>
            <p:cNvPr id="13" name="TextBox 12"/>
            <p:cNvSpPr txBox="1"/>
            <p:nvPr/>
          </p:nvSpPr>
          <p:spPr>
            <a:xfrm>
              <a:off x="5504518" y="2710135"/>
              <a:ext cx="10399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u="sng" dirty="0"/>
                <a:t>03</a:t>
              </a:r>
              <a:endParaRPr lang="ko-KR" altLang="en-US" sz="6000" b="1" u="sn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9510" y="3698905"/>
              <a:ext cx="12499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구현계획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0CAA6F7-26C5-4AEB-8CC5-1E5FC903F56C}"/>
              </a:ext>
            </a:extLst>
          </p:cNvPr>
          <p:cNvGrpSpPr/>
          <p:nvPr/>
        </p:nvGrpSpPr>
        <p:grpSpPr>
          <a:xfrm>
            <a:off x="7457647" y="2710135"/>
            <a:ext cx="1552115" cy="1997274"/>
            <a:chOff x="7457647" y="2710135"/>
            <a:chExt cx="1552115" cy="1997274"/>
          </a:xfrm>
        </p:grpSpPr>
        <p:sp>
          <p:nvSpPr>
            <p:cNvPr id="14" name="TextBox 13"/>
            <p:cNvSpPr txBox="1"/>
            <p:nvPr/>
          </p:nvSpPr>
          <p:spPr>
            <a:xfrm>
              <a:off x="7712075" y="2710135"/>
              <a:ext cx="10399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u="sng" dirty="0"/>
                <a:t>04</a:t>
              </a:r>
              <a:endParaRPr lang="ko-KR" altLang="en-US" sz="6000" b="1" u="sn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57647" y="3691746"/>
              <a:ext cx="15521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err="1" smtClean="0"/>
                <a:t>프로토타입</a:t>
              </a:r>
              <a:r>
                <a:rPr lang="ko-KR" altLang="en-US" sz="2000" b="1" dirty="0" smtClean="0"/>
                <a:t> 및 </a:t>
              </a:r>
              <a:endParaRPr lang="en-US" altLang="ko-KR" sz="2000" b="1" dirty="0" smtClean="0"/>
            </a:p>
            <a:p>
              <a:pPr algn="ctr"/>
              <a:r>
                <a:rPr lang="ko-KR" altLang="en-US" sz="2000" b="1" dirty="0" smtClean="0"/>
                <a:t>코드 설명</a:t>
              </a:r>
              <a:endParaRPr lang="ko-KR" altLang="en-US" sz="20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1B3738C-CABE-4D15-928C-7E704BC93B5F}"/>
              </a:ext>
            </a:extLst>
          </p:cNvPr>
          <p:cNvGrpSpPr/>
          <p:nvPr/>
        </p:nvGrpSpPr>
        <p:grpSpPr>
          <a:xfrm>
            <a:off x="9791136" y="2710135"/>
            <a:ext cx="1296894" cy="1415773"/>
            <a:chOff x="9791136" y="2710135"/>
            <a:chExt cx="1296894" cy="1415773"/>
          </a:xfrm>
        </p:grpSpPr>
        <p:sp>
          <p:nvSpPr>
            <p:cNvPr id="11" name="TextBox 10"/>
            <p:cNvSpPr txBox="1"/>
            <p:nvPr/>
          </p:nvSpPr>
          <p:spPr>
            <a:xfrm>
              <a:off x="9919631" y="2710135"/>
              <a:ext cx="10399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u="sng" dirty="0"/>
                <a:t>05</a:t>
              </a:r>
              <a:endParaRPr lang="ko-KR" altLang="en-US" sz="6000" b="1" u="sn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791136" y="3725798"/>
              <a:ext cx="1296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/>
                <a:t>비전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9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2151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코드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2776041" y="1003387"/>
            <a:ext cx="459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(4)_4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맛집후기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쓰기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74"/>
          <a:stretch/>
        </p:blipFill>
        <p:spPr>
          <a:xfrm>
            <a:off x="455571" y="3308669"/>
            <a:ext cx="8843877" cy="3087169"/>
          </a:xfrm>
          <a:prstGeom prst="rect">
            <a:avLst/>
          </a:prstGeom>
        </p:spPr>
      </p:pic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771" y="1827972"/>
            <a:ext cx="4105848" cy="134321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88"/>
          <a:stretch/>
        </p:blipFill>
        <p:spPr>
          <a:xfrm>
            <a:off x="455571" y="1804243"/>
            <a:ext cx="4876348" cy="14480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368988" y="3510576"/>
            <a:ext cx="405993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14400" latinLnBrk="1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마찬가지로 로그인 세션을 활용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,</a:t>
            </a:r>
          </a:p>
          <a:p>
            <a:pPr defTabSz="914400" latinLnBrk="1"/>
            <a:r>
              <a:rPr lang="ko-KR" altLang="en-US" dirty="0" err="1" smtClean="0">
                <a:solidFill>
                  <a:prstClr val="black"/>
                </a:solidFill>
                <a:latin typeface="맑은 고딕" panose="020F0502020204030204"/>
              </a:rPr>
              <a:t>로그인을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 한 사람만 후기를 작성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.</a:t>
            </a:r>
          </a:p>
          <a:p>
            <a:pPr defTabSz="914400" latinLnBrk="1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후기 글 제목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내용을 작성 한 후 </a:t>
            </a:r>
            <a:endParaRPr lang="en-US" altLang="ko-KR" dirty="0" smtClean="0">
              <a:solidFill>
                <a:prstClr val="black"/>
              </a:solidFill>
              <a:latin typeface="맑은 고딕" panose="020F0502020204030204"/>
            </a:endParaRPr>
          </a:p>
          <a:p>
            <a:pPr defTabSz="914400" latinLnBrk="1"/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post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방식으로 </a:t>
            </a:r>
            <a:r>
              <a:rPr lang="en-US" altLang="ko-KR" dirty="0" err="1" smtClean="0">
                <a:solidFill>
                  <a:prstClr val="black"/>
                </a:solidFill>
                <a:latin typeface="맑은 고딕" panose="020F0502020204030204"/>
              </a:rPr>
              <a:t>writeAction.jsp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로 넘김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.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556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2151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코드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2776041" y="1003387"/>
            <a:ext cx="459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(4)_4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맛집후기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쓰기액션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" t="-127" r="3389" b="127"/>
          <a:stretch/>
        </p:blipFill>
        <p:spPr>
          <a:xfrm>
            <a:off x="531531" y="1763064"/>
            <a:ext cx="4883151" cy="46114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5999" y="2305234"/>
            <a:ext cx="418130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 err="1" smtClean="0">
                <a:solidFill>
                  <a:prstClr val="black"/>
                </a:solidFill>
                <a:latin typeface="맑은 고딕" panose="020F0502020204030204"/>
              </a:rPr>
              <a:t>writeAction.jsp</a:t>
            </a:r>
            <a:endParaRPr lang="en-US" altLang="ko-KR" dirty="0" smtClean="0">
              <a:solidFill>
                <a:prstClr val="black"/>
              </a:solidFill>
              <a:latin typeface="맑은 고딕" panose="020F0502020204030204"/>
            </a:endParaRPr>
          </a:p>
          <a:p>
            <a:pPr defTabSz="914400" latinLnBrk="1"/>
            <a:endParaRPr lang="en-US" altLang="ko-KR" dirty="0">
              <a:solidFill>
                <a:prstClr val="black"/>
              </a:solidFill>
              <a:latin typeface="맑은 고딕" panose="020F0502020204030204"/>
            </a:endParaRPr>
          </a:p>
          <a:p>
            <a:pPr defTabSz="914400" latinLnBrk="1"/>
            <a:r>
              <a:rPr lang="ko-KR" altLang="en-US" dirty="0" err="1" smtClean="0">
                <a:solidFill>
                  <a:prstClr val="black"/>
                </a:solidFill>
                <a:latin typeface="맑은 고딕" panose="020F0502020204030204"/>
              </a:rPr>
              <a:t>로그인이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 되어있다면 입력 사항을 체크 한 후 이상이 없다면</a:t>
            </a:r>
            <a:endParaRPr lang="en-US" altLang="ko-KR" dirty="0" smtClean="0">
              <a:solidFill>
                <a:prstClr val="black"/>
              </a:solidFill>
              <a:latin typeface="맑은 고딕" panose="020F0502020204030204"/>
            </a:endParaRPr>
          </a:p>
          <a:p>
            <a:pPr defTabSz="914400" latinLnBrk="1"/>
            <a:endParaRPr lang="en-US" altLang="ko-KR" dirty="0">
              <a:solidFill>
                <a:prstClr val="black"/>
              </a:solidFill>
              <a:latin typeface="맑은 고딕" panose="020F0502020204030204"/>
            </a:endParaRPr>
          </a:p>
          <a:p>
            <a:pPr defTabSz="914400" latinLnBrk="1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후기의 제목과 작성자의 </a:t>
            </a:r>
            <a:r>
              <a:rPr lang="en-US" altLang="ko-KR" dirty="0" err="1" smtClean="0">
                <a:solidFill>
                  <a:prstClr val="black"/>
                </a:solidFill>
                <a:latin typeface="맑은 고딕" panose="020F0502020204030204"/>
              </a:rPr>
              <a:t>userID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내용을 </a:t>
            </a:r>
            <a:r>
              <a:rPr lang="en-US" altLang="ko-KR" dirty="0" err="1" smtClean="0">
                <a:solidFill>
                  <a:prstClr val="black"/>
                </a:solidFill>
                <a:latin typeface="맑은 고딕" panose="020F0502020204030204"/>
              </a:rPr>
              <a:t>bbsDAO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객체를 생성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.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9285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2151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04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코드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2776041" y="1003387"/>
            <a:ext cx="459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(4)_4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맛집후기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_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쓰기액션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4" y="1918880"/>
            <a:ext cx="6658904" cy="33246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3010" y="3343750"/>
            <a:ext cx="6329083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dirty="0" err="1" smtClean="0">
                <a:solidFill>
                  <a:prstClr val="black"/>
                </a:solidFill>
                <a:latin typeface="맑은 고딕" panose="020F0502020204030204"/>
              </a:rPr>
              <a:t>bbs.DAO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객체의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write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502020204030204"/>
              </a:rPr>
              <a:t>메소드를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 통해 전달받은 제목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, </a:t>
            </a:r>
            <a:r>
              <a:rPr lang="en-US" altLang="ko-KR" dirty="0" err="1" smtClean="0">
                <a:solidFill>
                  <a:prstClr val="black"/>
                </a:solidFill>
                <a:latin typeface="맑은 고딕" panose="020F0502020204030204"/>
              </a:rPr>
              <a:t>userID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내용을 </a:t>
            </a:r>
            <a:r>
              <a:rPr lang="en-US" altLang="ko-KR" dirty="0" err="1" smtClean="0">
                <a:solidFill>
                  <a:prstClr val="black"/>
                </a:solidFill>
                <a:latin typeface="맑은 고딕" panose="020F0502020204030204"/>
              </a:rPr>
              <a:t>sql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문을 통해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로 최종 전달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.</a:t>
            </a:r>
          </a:p>
          <a:p>
            <a:pPr defTabSz="914400" latinLnBrk="1"/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  <a:latin typeface="맑은 고딕" panose="020F0502020204030204"/>
              </a:rPr>
              <a:t>getNext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(),</a:t>
            </a:r>
            <a:r>
              <a:rPr lang="en-US" altLang="ko-KR" dirty="0" err="1" smtClean="0">
                <a:solidFill>
                  <a:prstClr val="black"/>
                </a:solidFill>
                <a:latin typeface="맑은 고딕" panose="020F0502020204030204"/>
              </a:rPr>
              <a:t>getDate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()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함수는 </a:t>
            </a:r>
            <a:r>
              <a:rPr lang="en-US" altLang="ko-KR" dirty="0" err="1" smtClean="0">
                <a:solidFill>
                  <a:prstClr val="black"/>
                </a:solidFill>
                <a:latin typeface="맑은 고딕" panose="020F0502020204030204"/>
              </a:rPr>
              <a:t>bbs.DAO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안에서 생성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 </a:t>
            </a:r>
            <a:endParaRPr lang="en-US" altLang="ko-KR" dirty="0" smtClean="0">
              <a:solidFill>
                <a:prstClr val="black"/>
              </a:solidFill>
              <a:latin typeface="맑은 고딕" panose="020F0502020204030204"/>
            </a:endParaRPr>
          </a:p>
          <a:p>
            <a:pPr defTabSz="914400" latinLnBrk="1"/>
            <a:endParaRPr lang="en-US" altLang="ko-KR" dirty="0">
              <a:solidFill>
                <a:prstClr val="black"/>
              </a:solidFill>
              <a:latin typeface="맑은 고딕" panose="020F0502020204030204"/>
            </a:endParaRPr>
          </a:p>
          <a:p>
            <a:pPr defTabSz="914400" latinLnBrk="1"/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맛집 후기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502020204030204"/>
              </a:rPr>
              <a:t>게시글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 수정하기 및 삭제하기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  <a:latin typeface="맑은 고딕" panose="020F0502020204030204"/>
              </a:rPr>
              <a:t>update.jsp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, </a:t>
            </a:r>
            <a:r>
              <a:rPr lang="en-US" altLang="ko-KR" dirty="0" err="1" smtClean="0">
                <a:solidFill>
                  <a:prstClr val="black"/>
                </a:solidFill>
                <a:latin typeface="맑은 고딕" panose="020F0502020204030204"/>
              </a:rPr>
              <a:t>updateAction.jsp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, </a:t>
            </a:r>
            <a:r>
              <a:rPr lang="en-US" altLang="ko-KR" dirty="0" err="1" smtClean="0">
                <a:solidFill>
                  <a:prstClr val="black"/>
                </a:solidFill>
                <a:latin typeface="맑은 고딕" panose="020F0502020204030204"/>
              </a:rPr>
              <a:t>deleteAction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기능 또한 </a:t>
            </a:r>
            <a:r>
              <a:rPr lang="ko-KR" altLang="en-US" dirty="0" err="1" smtClean="0">
                <a:solidFill>
                  <a:prstClr val="black"/>
                </a:solidFill>
                <a:latin typeface="맑은 고딕" panose="020F0502020204030204"/>
              </a:rPr>
              <a:t>게시글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</a:rPr>
              <a:t> 쓰기와 같은 과정을 진행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970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58" b="34120"/>
          <a:stretch/>
        </p:blipFill>
        <p:spPr>
          <a:xfrm>
            <a:off x="648153" y="1999637"/>
            <a:ext cx="10913620" cy="38024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1597" y="1130241"/>
            <a:ext cx="208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2A40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회원 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2A40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72A40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5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44"/>
          <a:stretch/>
        </p:blipFill>
        <p:spPr>
          <a:xfrm>
            <a:off x="913214" y="1999637"/>
            <a:ext cx="10228262" cy="3890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38789" y="1130241"/>
            <a:ext cx="2577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2A40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게시판 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2A40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72A40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78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8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330820" y="1838127"/>
            <a:ext cx="7655859" cy="5378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3316" y="1130241"/>
            <a:ext cx="3043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2A40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예약하기 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2A40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72A40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5" y="2074161"/>
            <a:ext cx="10938087" cy="3988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0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8176" y="2217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8136" y="2362152"/>
            <a:ext cx="83835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UI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개선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QR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코드 및 안심번호 데이터 활용 가능 시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확장된 기능 추가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코드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간결화를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통해 성능향상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데이터베이스 기술 향상으로 성능 개선</a:t>
            </a:r>
            <a:endParaRPr lang="en-US" altLang="ko-KR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693" y="886985"/>
            <a:ext cx="3683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2A40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05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2A40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비전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72A40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3033302" y="1091619"/>
            <a:ext cx="266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향후 계획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9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33994" y="896832"/>
            <a:ext cx="2479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solidFill>
                  <a:srgbClr val="0E5580">
                    <a:lumMod val="50000"/>
                  </a:srgbClr>
                </a:solidFill>
                <a:latin typeface="Century Gothic" panose="020B0502020202020204"/>
                <a:ea typeface="맑은 고딕" panose="020B0503020000020004" pitchFamily="50" charset="-127"/>
              </a:rPr>
              <a:t>팀 소개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5E962AE-8FB9-43C2-A92F-F7765BEFD032}"/>
              </a:ext>
            </a:extLst>
          </p:cNvPr>
          <p:cNvGrpSpPr/>
          <p:nvPr/>
        </p:nvGrpSpPr>
        <p:grpSpPr>
          <a:xfrm>
            <a:off x="5143214" y="1916400"/>
            <a:ext cx="1905570" cy="2019904"/>
            <a:chOff x="5143214" y="1943356"/>
            <a:chExt cx="1905570" cy="2019904"/>
          </a:xfrm>
        </p:grpSpPr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AAA7C474-3292-41CC-A081-EA753981951A}"/>
                </a:ext>
              </a:extLst>
            </p:cNvPr>
            <p:cNvSpPr/>
            <p:nvPr/>
          </p:nvSpPr>
          <p:spPr>
            <a:xfrm>
              <a:off x="5143214" y="1943356"/>
              <a:ext cx="1760320" cy="1314041"/>
            </a:xfrm>
            <a:prstGeom prst="round2SameRect">
              <a:avLst>
                <a:gd name="adj1" fmla="val 8000"/>
                <a:gd name="adj2" fmla="val 0"/>
              </a:avLst>
            </a:pr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2D38AB7-9FD3-4B31-A627-1F953776C5E5}"/>
                </a:ext>
              </a:extLst>
            </p:cNvPr>
            <p:cNvSpPr/>
            <p:nvPr/>
          </p:nvSpPr>
          <p:spPr>
            <a:xfrm>
              <a:off x="5143214" y="3257398"/>
              <a:ext cx="1760320" cy="565038"/>
            </a:xfrm>
            <a:custGeom>
              <a:avLst/>
              <a:gdLst>
                <a:gd name="connsiteX0" fmla="*/ 0 w 2372728"/>
                <a:gd name="connsiteY0" fmla="*/ 0 h 761612"/>
                <a:gd name="connsiteX1" fmla="*/ 2372728 w 2372728"/>
                <a:gd name="connsiteY1" fmla="*/ 0 h 761612"/>
                <a:gd name="connsiteX2" fmla="*/ 2372728 w 2372728"/>
                <a:gd name="connsiteY2" fmla="*/ 761612 h 761612"/>
                <a:gd name="connsiteX3" fmla="*/ 0 w 2372728"/>
                <a:gd name="connsiteY3" fmla="*/ 761612 h 761612"/>
                <a:gd name="connsiteX4" fmla="*/ 0 w 2372728"/>
                <a:gd name="connsiteY4" fmla="*/ 0 h 7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728" h="761612">
                  <a:moveTo>
                    <a:pt x="0" y="0"/>
                  </a:moveTo>
                  <a:lnTo>
                    <a:pt x="2372728" y="0"/>
                  </a:lnTo>
                  <a:lnTo>
                    <a:pt x="2372728" y="761612"/>
                  </a:lnTo>
                  <a:lnTo>
                    <a:pt x="0" y="7616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0" rIns="746243" bIns="0" numCol="1" spcCol="1270" anchor="ctr" anchorCtr="0">
              <a:noAutofit/>
            </a:bodyPr>
            <a:lstStyle/>
            <a:p>
              <a:pPr marL="0" marR="0" lvl="0" indent="0" algn="l" defTabSz="155575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0E558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B84D56D-27DB-42EF-91B0-8959A39CB498}"/>
                </a:ext>
              </a:extLst>
            </p:cNvPr>
            <p:cNvSpPr/>
            <p:nvPr/>
          </p:nvSpPr>
          <p:spPr>
            <a:xfrm>
              <a:off x="6432673" y="3347149"/>
              <a:ext cx="616111" cy="61611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72A40"/>
              </a:solidFill>
            </a:ln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416A67-21EF-45D6-A53E-A181CD632622}"/>
              </a:ext>
            </a:extLst>
          </p:cNvPr>
          <p:cNvGrpSpPr/>
          <p:nvPr/>
        </p:nvGrpSpPr>
        <p:grpSpPr>
          <a:xfrm>
            <a:off x="2798073" y="4210529"/>
            <a:ext cx="1905570" cy="2019904"/>
            <a:chOff x="5143214" y="1943356"/>
            <a:chExt cx="1905570" cy="2019904"/>
          </a:xfrm>
        </p:grpSpPr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677023A5-7754-447A-8CCE-EAA7C329E642}"/>
                </a:ext>
              </a:extLst>
            </p:cNvPr>
            <p:cNvSpPr/>
            <p:nvPr/>
          </p:nvSpPr>
          <p:spPr>
            <a:xfrm>
              <a:off x="5143214" y="1943356"/>
              <a:ext cx="1760320" cy="1314041"/>
            </a:xfrm>
            <a:prstGeom prst="round2SameRect">
              <a:avLst>
                <a:gd name="adj1" fmla="val 8000"/>
                <a:gd name="adj2" fmla="val 0"/>
              </a:avLst>
            </a:pr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DDDBC59-24AE-4DB1-A5A2-BE15CFF26066}"/>
                </a:ext>
              </a:extLst>
            </p:cNvPr>
            <p:cNvSpPr/>
            <p:nvPr/>
          </p:nvSpPr>
          <p:spPr>
            <a:xfrm>
              <a:off x="5143214" y="3257398"/>
              <a:ext cx="1760320" cy="565038"/>
            </a:xfrm>
            <a:custGeom>
              <a:avLst/>
              <a:gdLst>
                <a:gd name="connsiteX0" fmla="*/ 0 w 2372728"/>
                <a:gd name="connsiteY0" fmla="*/ 0 h 761612"/>
                <a:gd name="connsiteX1" fmla="*/ 2372728 w 2372728"/>
                <a:gd name="connsiteY1" fmla="*/ 0 h 761612"/>
                <a:gd name="connsiteX2" fmla="*/ 2372728 w 2372728"/>
                <a:gd name="connsiteY2" fmla="*/ 761612 h 761612"/>
                <a:gd name="connsiteX3" fmla="*/ 0 w 2372728"/>
                <a:gd name="connsiteY3" fmla="*/ 761612 h 761612"/>
                <a:gd name="connsiteX4" fmla="*/ 0 w 2372728"/>
                <a:gd name="connsiteY4" fmla="*/ 0 h 7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728" h="761612">
                  <a:moveTo>
                    <a:pt x="0" y="0"/>
                  </a:moveTo>
                  <a:lnTo>
                    <a:pt x="2372728" y="0"/>
                  </a:lnTo>
                  <a:lnTo>
                    <a:pt x="2372728" y="761612"/>
                  </a:lnTo>
                  <a:lnTo>
                    <a:pt x="0" y="7616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0" rIns="746243" bIns="0" numCol="1" spcCol="1270" anchor="ctr" anchorCtr="0">
              <a:noAutofit/>
            </a:bodyPr>
            <a:lstStyle/>
            <a:p>
              <a:pPr marL="0" marR="0" lvl="0" indent="0" algn="l" defTabSz="155575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0E558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BA8FB9E-A05C-4800-AAD8-4D97AC561940}"/>
                </a:ext>
              </a:extLst>
            </p:cNvPr>
            <p:cNvSpPr/>
            <p:nvPr/>
          </p:nvSpPr>
          <p:spPr>
            <a:xfrm>
              <a:off x="6432673" y="3347149"/>
              <a:ext cx="616111" cy="61611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72A40"/>
              </a:solidFill>
            </a:ln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C3B029A-9D71-47DA-879E-D7A373B3E035}"/>
              </a:ext>
            </a:extLst>
          </p:cNvPr>
          <p:cNvGrpSpPr/>
          <p:nvPr/>
        </p:nvGrpSpPr>
        <p:grpSpPr>
          <a:xfrm>
            <a:off x="5133994" y="4210529"/>
            <a:ext cx="1905570" cy="2019904"/>
            <a:chOff x="5143214" y="1943356"/>
            <a:chExt cx="1905570" cy="2019904"/>
          </a:xfrm>
        </p:grpSpPr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9EE78433-131D-41C7-93CD-56C4D952980F}"/>
                </a:ext>
              </a:extLst>
            </p:cNvPr>
            <p:cNvSpPr/>
            <p:nvPr/>
          </p:nvSpPr>
          <p:spPr>
            <a:xfrm>
              <a:off x="5143214" y="1943356"/>
              <a:ext cx="1760320" cy="1314041"/>
            </a:xfrm>
            <a:prstGeom prst="round2SameRect">
              <a:avLst>
                <a:gd name="adj1" fmla="val 8000"/>
                <a:gd name="adj2" fmla="val 0"/>
              </a:avLst>
            </a:pr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A395DCF-8D80-4E38-B566-CD3E39C566D9}"/>
                </a:ext>
              </a:extLst>
            </p:cNvPr>
            <p:cNvSpPr/>
            <p:nvPr/>
          </p:nvSpPr>
          <p:spPr>
            <a:xfrm>
              <a:off x="5143214" y="3257398"/>
              <a:ext cx="1760320" cy="565038"/>
            </a:xfrm>
            <a:custGeom>
              <a:avLst/>
              <a:gdLst>
                <a:gd name="connsiteX0" fmla="*/ 0 w 2372728"/>
                <a:gd name="connsiteY0" fmla="*/ 0 h 761612"/>
                <a:gd name="connsiteX1" fmla="*/ 2372728 w 2372728"/>
                <a:gd name="connsiteY1" fmla="*/ 0 h 761612"/>
                <a:gd name="connsiteX2" fmla="*/ 2372728 w 2372728"/>
                <a:gd name="connsiteY2" fmla="*/ 761612 h 761612"/>
                <a:gd name="connsiteX3" fmla="*/ 0 w 2372728"/>
                <a:gd name="connsiteY3" fmla="*/ 761612 h 761612"/>
                <a:gd name="connsiteX4" fmla="*/ 0 w 2372728"/>
                <a:gd name="connsiteY4" fmla="*/ 0 h 7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728" h="761612">
                  <a:moveTo>
                    <a:pt x="0" y="0"/>
                  </a:moveTo>
                  <a:lnTo>
                    <a:pt x="2372728" y="0"/>
                  </a:lnTo>
                  <a:lnTo>
                    <a:pt x="2372728" y="761612"/>
                  </a:lnTo>
                  <a:lnTo>
                    <a:pt x="0" y="7616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0" rIns="746243" bIns="0" numCol="1" spcCol="1270" anchor="ctr" anchorCtr="0">
              <a:noAutofit/>
            </a:bodyPr>
            <a:lstStyle/>
            <a:p>
              <a:pPr marL="0" marR="0" lvl="0" indent="0" algn="l" defTabSz="155575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0E558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EEA8AAA-1D13-4B0F-B56D-067E95D555E0}"/>
                </a:ext>
              </a:extLst>
            </p:cNvPr>
            <p:cNvSpPr/>
            <p:nvPr/>
          </p:nvSpPr>
          <p:spPr>
            <a:xfrm>
              <a:off x="6432673" y="3347149"/>
              <a:ext cx="616111" cy="61611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72A40"/>
              </a:solidFill>
            </a:ln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12FAA6-02B3-40AC-97A4-6F71DCC5EB5A}"/>
              </a:ext>
            </a:extLst>
          </p:cNvPr>
          <p:cNvGrpSpPr/>
          <p:nvPr/>
        </p:nvGrpSpPr>
        <p:grpSpPr>
          <a:xfrm>
            <a:off x="7498054" y="4197560"/>
            <a:ext cx="1905570" cy="2019904"/>
            <a:chOff x="5143214" y="1943356"/>
            <a:chExt cx="1905570" cy="2019904"/>
          </a:xfrm>
        </p:grpSpPr>
        <p:sp>
          <p:nvSpPr>
            <p:cNvPr id="50" name="사각형: 둥근 위쪽 모서리 49">
              <a:extLst>
                <a:ext uri="{FF2B5EF4-FFF2-40B4-BE49-F238E27FC236}">
                  <a16:creationId xmlns:a16="http://schemas.microsoft.com/office/drawing/2014/main" id="{2AF1BF3B-B764-47D7-A156-A8031111A913}"/>
                </a:ext>
              </a:extLst>
            </p:cNvPr>
            <p:cNvSpPr/>
            <p:nvPr/>
          </p:nvSpPr>
          <p:spPr>
            <a:xfrm>
              <a:off x="5143214" y="1943356"/>
              <a:ext cx="1760320" cy="1314041"/>
            </a:xfrm>
            <a:prstGeom prst="round2SameRect">
              <a:avLst>
                <a:gd name="adj1" fmla="val 8000"/>
                <a:gd name="adj2" fmla="val 0"/>
              </a:avLst>
            </a:pr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3E3E49D-C59C-4DFC-9CDD-1FFA4973EAC5}"/>
                </a:ext>
              </a:extLst>
            </p:cNvPr>
            <p:cNvSpPr/>
            <p:nvPr/>
          </p:nvSpPr>
          <p:spPr>
            <a:xfrm>
              <a:off x="5143214" y="3257398"/>
              <a:ext cx="1760320" cy="565038"/>
            </a:xfrm>
            <a:custGeom>
              <a:avLst/>
              <a:gdLst>
                <a:gd name="connsiteX0" fmla="*/ 0 w 2372728"/>
                <a:gd name="connsiteY0" fmla="*/ 0 h 761612"/>
                <a:gd name="connsiteX1" fmla="*/ 2372728 w 2372728"/>
                <a:gd name="connsiteY1" fmla="*/ 0 h 761612"/>
                <a:gd name="connsiteX2" fmla="*/ 2372728 w 2372728"/>
                <a:gd name="connsiteY2" fmla="*/ 761612 h 761612"/>
                <a:gd name="connsiteX3" fmla="*/ 0 w 2372728"/>
                <a:gd name="connsiteY3" fmla="*/ 761612 h 761612"/>
                <a:gd name="connsiteX4" fmla="*/ 0 w 2372728"/>
                <a:gd name="connsiteY4" fmla="*/ 0 h 7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2728" h="761612">
                  <a:moveTo>
                    <a:pt x="0" y="0"/>
                  </a:moveTo>
                  <a:lnTo>
                    <a:pt x="2372728" y="0"/>
                  </a:lnTo>
                  <a:lnTo>
                    <a:pt x="2372728" y="761612"/>
                  </a:lnTo>
                  <a:lnTo>
                    <a:pt x="0" y="7616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72A40"/>
              </a:solidFill>
            </a:ln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0" rIns="746243" bIns="0" numCol="1" spcCol="1270" anchor="ctr" anchorCtr="0">
              <a:noAutofit/>
            </a:bodyPr>
            <a:lstStyle/>
            <a:p>
              <a:pPr marL="0" marR="0" lvl="0" indent="0" algn="l" defTabSz="155575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0E558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CBCDCD6-08AA-4114-825C-100EE74175B4}"/>
                </a:ext>
              </a:extLst>
            </p:cNvPr>
            <p:cNvSpPr/>
            <p:nvPr/>
          </p:nvSpPr>
          <p:spPr>
            <a:xfrm>
              <a:off x="6432673" y="3347149"/>
              <a:ext cx="616111" cy="61611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72A40"/>
              </a:solidFill>
            </a:ln>
          </p:spPr>
          <p:style>
            <a:lnRef idx="2">
              <a:schemeClr val="dk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EEDDEC3-6D70-436A-9ED9-2F6628489F54}"/>
              </a:ext>
            </a:extLst>
          </p:cNvPr>
          <p:cNvSpPr txBox="1"/>
          <p:nvPr/>
        </p:nvSpPr>
        <p:spPr>
          <a:xfrm>
            <a:off x="5273333" y="3292376"/>
            <a:ext cx="11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박정민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432ED1-7CFA-43E5-A7BD-B215ABA3826C}"/>
              </a:ext>
            </a:extLst>
          </p:cNvPr>
          <p:cNvSpPr txBox="1"/>
          <p:nvPr/>
        </p:nvSpPr>
        <p:spPr>
          <a:xfrm>
            <a:off x="6424786" y="3393215"/>
            <a:ext cx="63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PM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998613-460E-4FE6-B35C-2BD750CB0C03}"/>
              </a:ext>
            </a:extLst>
          </p:cNvPr>
          <p:cNvSpPr txBox="1"/>
          <p:nvPr/>
        </p:nvSpPr>
        <p:spPr>
          <a:xfrm>
            <a:off x="2932872" y="5585673"/>
            <a:ext cx="11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조용현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B96EE2-3FDC-40D8-9D2C-5BD25376CFB6}"/>
              </a:ext>
            </a:extLst>
          </p:cNvPr>
          <p:cNvSpPr txBox="1"/>
          <p:nvPr/>
        </p:nvSpPr>
        <p:spPr>
          <a:xfrm>
            <a:off x="4060141" y="5735176"/>
            <a:ext cx="6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기획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5CCF75-49B2-4F63-BF64-255DE05E7AEF}"/>
              </a:ext>
            </a:extLst>
          </p:cNvPr>
          <p:cNvSpPr txBox="1"/>
          <p:nvPr/>
        </p:nvSpPr>
        <p:spPr>
          <a:xfrm>
            <a:off x="5290271" y="5583971"/>
            <a:ext cx="11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온창민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7320DD-45F1-41BF-90DD-2A4CDE5FB866}"/>
              </a:ext>
            </a:extLst>
          </p:cNvPr>
          <p:cNvSpPr txBox="1"/>
          <p:nvPr/>
        </p:nvSpPr>
        <p:spPr>
          <a:xfrm>
            <a:off x="6411489" y="5726787"/>
            <a:ext cx="6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개발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23014C-5479-42C9-9A04-8232EFA7C4A0}"/>
              </a:ext>
            </a:extLst>
          </p:cNvPr>
          <p:cNvSpPr txBox="1"/>
          <p:nvPr/>
        </p:nvSpPr>
        <p:spPr>
          <a:xfrm>
            <a:off x="7648065" y="5562613"/>
            <a:ext cx="11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황민영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2A584A9A-BAEA-4308-A166-25BBC05340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9" t="12548" r="9257" b="673"/>
          <a:stretch/>
        </p:blipFill>
        <p:spPr>
          <a:xfrm>
            <a:off x="5386647" y="1911926"/>
            <a:ext cx="1197033" cy="1371601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D410222F-3BAE-41C9-9745-A5AA508E97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" t="14798" r="4666" b="1698"/>
          <a:stretch/>
        </p:blipFill>
        <p:spPr>
          <a:xfrm>
            <a:off x="7677358" y="4214295"/>
            <a:ext cx="1438102" cy="13799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7" t="12076" r="16465" b="12830"/>
          <a:stretch/>
        </p:blipFill>
        <p:spPr>
          <a:xfrm>
            <a:off x="3000745" y="4216773"/>
            <a:ext cx="1354975" cy="133834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B7320DD-45F1-41BF-90DD-2A4CDE5FB866}"/>
              </a:ext>
            </a:extLst>
          </p:cNvPr>
          <p:cNvSpPr txBox="1"/>
          <p:nvPr/>
        </p:nvSpPr>
        <p:spPr>
          <a:xfrm>
            <a:off x="8785158" y="5713818"/>
            <a:ext cx="6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개발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6198" y="3875728"/>
            <a:ext cx="1939075" cy="19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7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/>
              <a:t>STUN</a:t>
            </a:r>
            <a:endParaRPr lang="ko-KR" altLang="en-US" sz="2400" b="1" spc="300" dirty="0"/>
          </a:p>
        </p:txBody>
      </p:sp>
      <p:sp>
        <p:nvSpPr>
          <p:cNvPr id="3" name="타원 2"/>
          <p:cNvSpPr/>
          <p:nvPr/>
        </p:nvSpPr>
        <p:spPr>
          <a:xfrm>
            <a:off x="1258136" y="1687204"/>
            <a:ext cx="9353063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5733" y="913784"/>
            <a:ext cx="307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50000"/>
                  </a:schemeClr>
                </a:solidFill>
              </a:rPr>
              <a:t>01 </a:t>
            </a:r>
            <a:r>
              <a:rPr lang="ko-KR" altLang="en-US" sz="4000" b="1" dirty="0">
                <a:solidFill>
                  <a:schemeClr val="bg2">
                    <a:lumMod val="50000"/>
                  </a:schemeClr>
                </a:solidFill>
              </a:rPr>
              <a:t>상황분석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65693" y="30128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ADD4A-DD1D-4563-9940-E280A926956A}"/>
              </a:ext>
            </a:extLst>
          </p:cNvPr>
          <p:cNvSpPr txBox="1"/>
          <p:nvPr/>
        </p:nvSpPr>
        <p:spPr>
          <a:xfrm>
            <a:off x="4075484" y="1083061"/>
            <a:ext cx="394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</a:rPr>
              <a:t>(1) </a:t>
            </a: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현 상황 및 시장분석</a:t>
            </a:r>
            <a:endParaRPr lang="ko-KR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8362632" descr="EMB0000242c02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16" y="1910801"/>
            <a:ext cx="7955003" cy="326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23129" y="5257440"/>
            <a:ext cx="7023076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코로나의 장기화에 심리적으로 우울함과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불안감을 느끼는 소비자들</a:t>
            </a:r>
            <a:endParaRPr lang="en-US" altLang="ko-KR" dirty="0" smtClean="0">
              <a:solidFill>
                <a:schemeClr val="bg1">
                  <a:lumMod val="95000"/>
                  <a:lumOff val="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사회적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거리두기로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인해 변하고 있는 소비 트렌드</a:t>
            </a:r>
            <a:endParaRPr lang="en-US" altLang="ko-KR" dirty="0" smtClean="0">
              <a:solidFill>
                <a:schemeClr val="bg1">
                  <a:lumMod val="95000"/>
                  <a:lumOff val="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6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33" y="669579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3063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307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01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상황분석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65693" y="30128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ADD4A-DD1D-4563-9940-E280A926956A}"/>
              </a:ext>
            </a:extLst>
          </p:cNvPr>
          <p:cNvSpPr txBox="1"/>
          <p:nvPr/>
        </p:nvSpPr>
        <p:spPr>
          <a:xfrm>
            <a:off x="3755444" y="1056262"/>
            <a:ext cx="255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(2)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서비스소개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28532"/>
              </p:ext>
            </p:extLst>
          </p:nvPr>
        </p:nvGraphicFramePr>
        <p:xfrm>
          <a:off x="978945" y="2248388"/>
          <a:ext cx="10178052" cy="367782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35417">
                  <a:extLst>
                    <a:ext uri="{9D8B030D-6E8A-4147-A177-3AD203B41FA5}">
                      <a16:colId xmlns:a16="http://schemas.microsoft.com/office/drawing/2014/main" val="2584831364"/>
                    </a:ext>
                  </a:extLst>
                </a:gridCol>
                <a:gridCol w="2761428">
                  <a:extLst>
                    <a:ext uri="{9D8B030D-6E8A-4147-A177-3AD203B41FA5}">
                      <a16:colId xmlns:a16="http://schemas.microsoft.com/office/drawing/2014/main" val="1345574386"/>
                    </a:ext>
                  </a:extLst>
                </a:gridCol>
                <a:gridCol w="1931371">
                  <a:extLst>
                    <a:ext uri="{9D8B030D-6E8A-4147-A177-3AD203B41FA5}">
                      <a16:colId xmlns:a16="http://schemas.microsoft.com/office/drawing/2014/main" val="1786134391"/>
                    </a:ext>
                  </a:extLst>
                </a:gridCol>
                <a:gridCol w="2083337">
                  <a:extLst>
                    <a:ext uri="{9D8B030D-6E8A-4147-A177-3AD203B41FA5}">
                      <a16:colId xmlns:a16="http://schemas.microsoft.com/office/drawing/2014/main" val="34755515"/>
                    </a:ext>
                  </a:extLst>
                </a:gridCol>
                <a:gridCol w="1966499">
                  <a:extLst>
                    <a:ext uri="{9D8B030D-6E8A-4147-A177-3AD203B41FA5}">
                      <a16:colId xmlns:a16="http://schemas.microsoft.com/office/drawing/2014/main" val="3096587604"/>
                    </a:ext>
                  </a:extLst>
                </a:gridCol>
              </a:tblGrid>
              <a:tr h="13832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703675"/>
                  </a:ext>
                </a:extLst>
              </a:tr>
              <a:tr h="444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가게 정보 제공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662591"/>
                  </a:ext>
                </a:extLst>
              </a:tr>
              <a:tr h="444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가능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070041"/>
                  </a:ext>
                </a:extLst>
              </a:tr>
              <a:tr h="444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웨이팅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048338"/>
                  </a:ext>
                </a:extLst>
              </a:tr>
              <a:tr h="444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 수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표기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031631"/>
                  </a:ext>
                </a:extLst>
              </a:tr>
              <a:tr h="444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부가 기능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놀거리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가게 추천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제도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 가게 위치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제도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953565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DC09BE71-2239-487C-9014-86198DC59E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667" b="60000" l="4889" r="96000">
                        <a14:foregroundMark x1="14222" y1="48000" x2="14222" y2="48000"/>
                        <a14:foregroundMark x1="23556" y1="47556" x2="23556" y2="47556"/>
                        <a14:foregroundMark x1="34667" y1="47556" x2="34667" y2="47556"/>
                        <a14:foregroundMark x1="39556" y1="47556" x2="39556" y2="47556"/>
                        <a14:foregroundMark x1="48889" y1="48444" x2="48889" y2="48444"/>
                        <a14:foregroundMark x1="52889" y1="49333" x2="52889" y2="49333"/>
                        <a14:foregroundMark x1="62667" y1="47556" x2="62667" y2="47556"/>
                        <a14:foregroundMark x1="52889" y1="53778" x2="52889" y2="53778"/>
                        <a14:foregroundMark x1="70222" y1="48889" x2="70222" y2="48889"/>
                        <a14:foregroundMark x1="72000" y1="57333" x2="72000" y2="57333"/>
                        <a14:foregroundMark x1="85778" y1="52000" x2="85778" y2="52000"/>
                        <a14:foregroundMark x1="85778" y1="56889" x2="85778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14" t="36068" r="3471" b="36908"/>
          <a:stretch/>
        </p:blipFill>
        <p:spPr>
          <a:xfrm>
            <a:off x="9434782" y="2291585"/>
            <a:ext cx="1341081" cy="3944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8F9C53D-B3F1-4634-8B0B-E9B56C8718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667" b="56667" l="14337" r="87455">
                        <a14:foregroundMark x1="35125" y1="48889" x2="35125" y2="48889"/>
                        <a14:foregroundMark x1="51971" y1="49444" x2="51971" y2="49444"/>
                        <a14:foregroundMark x1="62007" y1="47778" x2="62007" y2="47778"/>
                        <a14:foregroundMark x1="74194" y1="45556" x2="74194" y2="4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29861" r="11328" b="42834"/>
          <a:stretch/>
        </p:blipFill>
        <p:spPr>
          <a:xfrm>
            <a:off x="5460149" y="2773248"/>
            <a:ext cx="1447725" cy="343297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2664534" y="2633249"/>
            <a:ext cx="2377705" cy="59486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WARM PLACE</a:t>
            </a:r>
            <a:endParaRPr lang="ko-KR" altLang="en-US" b="1" dirty="0">
              <a:solidFill>
                <a:schemeClr val="bg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329D58C-BFDF-481B-9669-205B71E182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1" t="15878" r="32162" b="229"/>
          <a:stretch/>
        </p:blipFill>
        <p:spPr>
          <a:xfrm>
            <a:off x="7688362" y="2263160"/>
            <a:ext cx="976287" cy="111614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0480335-1DBC-461B-904E-79AF1411CBB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4" t="17271" r="21625" b="8372"/>
          <a:stretch/>
        </p:blipFill>
        <p:spPr>
          <a:xfrm>
            <a:off x="9733893" y="2756921"/>
            <a:ext cx="846298" cy="56910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H="1" flipV="1">
            <a:off x="978945" y="2263160"/>
            <a:ext cx="1428976" cy="13715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32939" y="2534761"/>
            <a:ext cx="663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브랜드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3081" y="3029273"/>
            <a:ext cx="663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항목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1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867" y="66338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3063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307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01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상황분석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65693" y="30128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ADD4A-DD1D-4563-9940-E280A926956A}"/>
              </a:ext>
            </a:extLst>
          </p:cNvPr>
          <p:cNvSpPr txBox="1"/>
          <p:nvPr/>
        </p:nvSpPr>
        <p:spPr>
          <a:xfrm>
            <a:off x="3755444" y="1056262"/>
            <a:ext cx="307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(3)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자사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맑은 고딕" panose="020B0503020000020004" pitchFamily="50" charset="-127"/>
              </a:rPr>
              <a:t>SWOT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맑은 고딕" panose="020B0503020000020004" pitchFamily="50" charset="-127"/>
              </a:rPr>
              <a:t>분석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566DC49-730F-4AAD-AB62-FC69B599EF71}"/>
              </a:ext>
            </a:extLst>
          </p:cNvPr>
          <p:cNvGrpSpPr/>
          <p:nvPr/>
        </p:nvGrpSpPr>
        <p:grpSpPr>
          <a:xfrm>
            <a:off x="603917" y="1678536"/>
            <a:ext cx="5401875" cy="1732755"/>
            <a:chOff x="631909" y="1945308"/>
            <a:chExt cx="5401875" cy="1732755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C045506-E59A-414B-B9A6-48ED5876DA49}"/>
                </a:ext>
              </a:extLst>
            </p:cNvPr>
            <p:cNvSpPr/>
            <p:nvPr/>
          </p:nvSpPr>
          <p:spPr>
            <a:xfrm>
              <a:off x="813620" y="2234411"/>
              <a:ext cx="5220164" cy="1443652"/>
            </a:xfrm>
            <a:custGeom>
              <a:avLst/>
              <a:gdLst>
                <a:gd name="connsiteX0" fmla="*/ 0 w 4361063"/>
                <a:gd name="connsiteY0" fmla="*/ 0 h 1362832"/>
                <a:gd name="connsiteX1" fmla="*/ 4361063 w 4361063"/>
                <a:gd name="connsiteY1" fmla="*/ 0 h 1362832"/>
                <a:gd name="connsiteX2" fmla="*/ 4361063 w 4361063"/>
                <a:gd name="connsiteY2" fmla="*/ 1362832 h 1362832"/>
                <a:gd name="connsiteX3" fmla="*/ 0 w 4361063"/>
                <a:gd name="connsiteY3" fmla="*/ 1362832 h 1362832"/>
                <a:gd name="connsiteX4" fmla="*/ 0 w 4361063"/>
                <a:gd name="connsiteY4" fmla="*/ 0 h 136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1063" h="1362832">
                  <a:moveTo>
                    <a:pt x="0" y="0"/>
                  </a:moveTo>
                  <a:lnTo>
                    <a:pt x="4361063" y="0"/>
                  </a:lnTo>
                  <a:lnTo>
                    <a:pt x="4361063" y="1362832"/>
                  </a:lnTo>
                  <a:lnTo>
                    <a:pt x="0" y="13628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3092" tIns="182880" rIns="182880" bIns="182880" numCol="1" spcCol="1270" anchor="ctr" anchorCtr="0">
              <a:noAutofit/>
            </a:bodyPr>
            <a:lstStyle/>
            <a:p>
              <a:pPr marL="0" lvl="0" indent="0" algn="l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9E6C9-ECFC-408E-B6E5-39FBFE53AF77}"/>
                </a:ext>
              </a:extLst>
            </p:cNvPr>
            <p:cNvSpPr/>
            <p:nvPr/>
          </p:nvSpPr>
          <p:spPr>
            <a:xfrm>
              <a:off x="631909" y="2016594"/>
              <a:ext cx="1141911" cy="1515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dist"/>
              <a:endParaRPr lang="ko-KR" altLang="en-US" sz="6600" b="1" spc="300" dirty="0">
                <a:latin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70912B7-07F9-46EC-B7F7-F91018042DE2}"/>
                </a:ext>
              </a:extLst>
            </p:cNvPr>
            <p:cNvSpPr/>
            <p:nvPr/>
          </p:nvSpPr>
          <p:spPr>
            <a:xfrm>
              <a:off x="665785" y="1945308"/>
              <a:ext cx="105571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>
                  <a:ln w="0"/>
                  <a:latin typeface="+mn-ea"/>
                </a:rPr>
                <a:t>S</a:t>
              </a:r>
              <a:endParaRPr lang="en-US" altLang="ko-KR" sz="5400" b="1" cap="none" spc="0" dirty="0">
                <a:ln w="0"/>
                <a:latin typeface="+mn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14A50C3-48FB-4193-99EC-3BCDA3FFF841}"/>
              </a:ext>
            </a:extLst>
          </p:cNvPr>
          <p:cNvGrpSpPr/>
          <p:nvPr/>
        </p:nvGrpSpPr>
        <p:grpSpPr>
          <a:xfrm>
            <a:off x="602853" y="3660171"/>
            <a:ext cx="5401875" cy="1661468"/>
            <a:chOff x="630845" y="4409780"/>
            <a:chExt cx="5401875" cy="1661468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64F177F-31F6-4F8C-BC75-73F3455D1F5C}"/>
                </a:ext>
              </a:extLst>
            </p:cNvPr>
            <p:cNvSpPr/>
            <p:nvPr/>
          </p:nvSpPr>
          <p:spPr>
            <a:xfrm>
              <a:off x="812556" y="4627596"/>
              <a:ext cx="5220164" cy="1443652"/>
            </a:xfrm>
            <a:custGeom>
              <a:avLst/>
              <a:gdLst>
                <a:gd name="connsiteX0" fmla="*/ 0 w 4361063"/>
                <a:gd name="connsiteY0" fmla="*/ 0 h 1362832"/>
                <a:gd name="connsiteX1" fmla="*/ 4361063 w 4361063"/>
                <a:gd name="connsiteY1" fmla="*/ 0 h 1362832"/>
                <a:gd name="connsiteX2" fmla="*/ 4361063 w 4361063"/>
                <a:gd name="connsiteY2" fmla="*/ 1362832 h 1362832"/>
                <a:gd name="connsiteX3" fmla="*/ 0 w 4361063"/>
                <a:gd name="connsiteY3" fmla="*/ 1362832 h 1362832"/>
                <a:gd name="connsiteX4" fmla="*/ 0 w 4361063"/>
                <a:gd name="connsiteY4" fmla="*/ 0 h 136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1063" h="1362832">
                  <a:moveTo>
                    <a:pt x="0" y="0"/>
                  </a:moveTo>
                  <a:lnTo>
                    <a:pt x="4361063" y="0"/>
                  </a:lnTo>
                  <a:lnTo>
                    <a:pt x="4361063" y="1362832"/>
                  </a:lnTo>
                  <a:lnTo>
                    <a:pt x="0" y="13628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3092" tIns="182880" rIns="182880" bIns="182880" numCol="1" spcCol="1270" anchor="ctr" anchorCtr="0">
              <a:noAutofit/>
            </a:bodyPr>
            <a:lstStyle/>
            <a:p>
              <a:pPr marL="0" lvl="0" indent="0" algn="l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58581B-71A7-4A64-B600-06DF30D0E4F0}"/>
                </a:ext>
              </a:extLst>
            </p:cNvPr>
            <p:cNvSpPr/>
            <p:nvPr/>
          </p:nvSpPr>
          <p:spPr>
            <a:xfrm>
              <a:off x="630845" y="4409780"/>
              <a:ext cx="1141911" cy="1515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dist"/>
              <a:endParaRPr lang="ko-KR" altLang="en-US" sz="6600" b="1" spc="300" dirty="0"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7BA9193-5DE6-4047-A6BE-5960DC7AF7DC}"/>
                </a:ext>
              </a:extLst>
            </p:cNvPr>
            <p:cNvSpPr/>
            <p:nvPr/>
          </p:nvSpPr>
          <p:spPr>
            <a:xfrm>
              <a:off x="736177" y="4524465"/>
              <a:ext cx="931246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8800" b="1" dirty="0">
                  <a:ln w="0"/>
                  <a:latin typeface="+mn-ea"/>
                </a:rPr>
                <a:t>W</a:t>
              </a:r>
              <a:endParaRPr lang="en-US" altLang="ko-KR" sz="4800" b="1" cap="none" spc="0" dirty="0">
                <a:ln w="0"/>
                <a:latin typeface="+mn-ea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5C9F5FD-21BB-4A8E-B113-5D0718F602AE}"/>
              </a:ext>
            </a:extLst>
          </p:cNvPr>
          <p:cNvGrpSpPr/>
          <p:nvPr/>
        </p:nvGrpSpPr>
        <p:grpSpPr>
          <a:xfrm>
            <a:off x="6096348" y="1806268"/>
            <a:ext cx="5401875" cy="1688382"/>
            <a:chOff x="6124340" y="2073040"/>
            <a:chExt cx="5401875" cy="1688382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5C94F78-7A88-4526-AB73-E9E4F31F54D4}"/>
                </a:ext>
              </a:extLst>
            </p:cNvPr>
            <p:cNvSpPr/>
            <p:nvPr/>
          </p:nvSpPr>
          <p:spPr>
            <a:xfrm>
              <a:off x="6306051" y="2317770"/>
              <a:ext cx="5220164" cy="1443652"/>
            </a:xfrm>
            <a:custGeom>
              <a:avLst/>
              <a:gdLst>
                <a:gd name="connsiteX0" fmla="*/ 0 w 4361063"/>
                <a:gd name="connsiteY0" fmla="*/ 0 h 1362832"/>
                <a:gd name="connsiteX1" fmla="*/ 4361063 w 4361063"/>
                <a:gd name="connsiteY1" fmla="*/ 0 h 1362832"/>
                <a:gd name="connsiteX2" fmla="*/ 4361063 w 4361063"/>
                <a:gd name="connsiteY2" fmla="*/ 1362832 h 1362832"/>
                <a:gd name="connsiteX3" fmla="*/ 0 w 4361063"/>
                <a:gd name="connsiteY3" fmla="*/ 1362832 h 1362832"/>
                <a:gd name="connsiteX4" fmla="*/ 0 w 4361063"/>
                <a:gd name="connsiteY4" fmla="*/ 0 h 136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1063" h="1362832">
                  <a:moveTo>
                    <a:pt x="0" y="0"/>
                  </a:moveTo>
                  <a:lnTo>
                    <a:pt x="4361063" y="0"/>
                  </a:lnTo>
                  <a:lnTo>
                    <a:pt x="4361063" y="1362832"/>
                  </a:lnTo>
                  <a:lnTo>
                    <a:pt x="0" y="13628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3092" tIns="182880" rIns="182880" bIns="182880" numCol="1" spcCol="1270" anchor="ctr" anchorCtr="0">
              <a:noAutofit/>
            </a:bodyPr>
            <a:lstStyle/>
            <a:p>
              <a:pPr marL="0" lvl="0" indent="0" algn="l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DE8867-72A5-4618-B955-87A88271BD4A}"/>
                </a:ext>
              </a:extLst>
            </p:cNvPr>
            <p:cNvSpPr/>
            <p:nvPr/>
          </p:nvSpPr>
          <p:spPr>
            <a:xfrm>
              <a:off x="6124340" y="2099953"/>
              <a:ext cx="1141911" cy="1515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dist"/>
              <a:endParaRPr lang="ko-KR" altLang="en-US" sz="6600" b="1" spc="300" dirty="0"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5BADBAD-B43A-42A5-A3B6-A741EE8C0EBC}"/>
                </a:ext>
              </a:extLst>
            </p:cNvPr>
            <p:cNvSpPr/>
            <p:nvPr/>
          </p:nvSpPr>
          <p:spPr>
            <a:xfrm>
              <a:off x="6181619" y="2073040"/>
              <a:ext cx="105571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>
                  <a:ln w="0"/>
                  <a:latin typeface="+mn-ea"/>
                </a:rPr>
                <a:t>O</a:t>
              </a:r>
              <a:endParaRPr lang="en-US" altLang="ko-KR" sz="5400" b="1" cap="none" spc="0" dirty="0">
                <a:ln w="0"/>
                <a:latin typeface="+mn-ea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0D03DE6-733B-43ED-BC84-C12D6FBFB90A}"/>
              </a:ext>
            </a:extLst>
          </p:cNvPr>
          <p:cNvGrpSpPr/>
          <p:nvPr/>
        </p:nvGrpSpPr>
        <p:grpSpPr>
          <a:xfrm>
            <a:off x="6129160" y="3683190"/>
            <a:ext cx="5401875" cy="1717110"/>
            <a:chOff x="6124340" y="4434652"/>
            <a:chExt cx="5401875" cy="1717110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2E3DCB0-6709-4CEB-89EF-E8C5DF7B44E6}"/>
                </a:ext>
              </a:extLst>
            </p:cNvPr>
            <p:cNvSpPr/>
            <p:nvPr/>
          </p:nvSpPr>
          <p:spPr>
            <a:xfrm>
              <a:off x="6306051" y="4708110"/>
              <a:ext cx="5220164" cy="1443652"/>
            </a:xfrm>
            <a:custGeom>
              <a:avLst/>
              <a:gdLst>
                <a:gd name="connsiteX0" fmla="*/ 0 w 4361063"/>
                <a:gd name="connsiteY0" fmla="*/ 0 h 1362832"/>
                <a:gd name="connsiteX1" fmla="*/ 4361063 w 4361063"/>
                <a:gd name="connsiteY1" fmla="*/ 0 h 1362832"/>
                <a:gd name="connsiteX2" fmla="*/ 4361063 w 4361063"/>
                <a:gd name="connsiteY2" fmla="*/ 1362832 h 1362832"/>
                <a:gd name="connsiteX3" fmla="*/ 0 w 4361063"/>
                <a:gd name="connsiteY3" fmla="*/ 1362832 h 1362832"/>
                <a:gd name="connsiteX4" fmla="*/ 0 w 4361063"/>
                <a:gd name="connsiteY4" fmla="*/ 0 h 136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1063" h="1362832">
                  <a:moveTo>
                    <a:pt x="0" y="0"/>
                  </a:moveTo>
                  <a:lnTo>
                    <a:pt x="4361063" y="0"/>
                  </a:lnTo>
                  <a:lnTo>
                    <a:pt x="4361063" y="1362832"/>
                  </a:lnTo>
                  <a:lnTo>
                    <a:pt x="0" y="136283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3092" tIns="182880" rIns="182880" bIns="182880" numCol="1" spcCol="1270" anchor="ctr" anchorCtr="0">
              <a:noAutofit/>
            </a:bodyPr>
            <a:lstStyle/>
            <a:p>
              <a:pPr marL="0" lvl="0" indent="0" algn="l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4A68910-3679-496E-BACA-07CE8D3D4F51}"/>
                </a:ext>
              </a:extLst>
            </p:cNvPr>
            <p:cNvSpPr/>
            <p:nvPr/>
          </p:nvSpPr>
          <p:spPr>
            <a:xfrm>
              <a:off x="6124340" y="4490294"/>
              <a:ext cx="1141911" cy="1515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dist"/>
              <a:endParaRPr lang="ko-KR" altLang="en-US" sz="6600" b="1" spc="300" dirty="0">
                <a:latin typeface="+mn-ea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D3046E-18D0-415F-949C-074AD3BE43B5}"/>
                </a:ext>
              </a:extLst>
            </p:cNvPr>
            <p:cNvSpPr/>
            <p:nvPr/>
          </p:nvSpPr>
          <p:spPr>
            <a:xfrm>
              <a:off x="6168500" y="4434652"/>
              <a:ext cx="1055716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9600" b="1" dirty="0">
                  <a:ln w="0"/>
                  <a:latin typeface="+mn-ea"/>
                </a:rPr>
                <a:t>T</a:t>
              </a:r>
              <a:endParaRPr lang="en-US" altLang="ko-KR" sz="5400" b="1" cap="none" spc="0" dirty="0">
                <a:ln w="0"/>
                <a:latin typeface="+mn-ea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2B7192E-595E-4C74-B875-8DFDEF567866}"/>
              </a:ext>
            </a:extLst>
          </p:cNvPr>
          <p:cNvSpPr txBox="1"/>
          <p:nvPr/>
        </p:nvSpPr>
        <p:spPr>
          <a:xfrm>
            <a:off x="1817941" y="1992715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Strength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5F4244-3C6A-44DB-B564-810F011FC8FA}"/>
              </a:ext>
            </a:extLst>
          </p:cNvPr>
          <p:cNvSpPr txBox="1"/>
          <p:nvPr/>
        </p:nvSpPr>
        <p:spPr>
          <a:xfrm>
            <a:off x="2018094" y="2389618"/>
            <a:ext cx="3805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디테일한</a:t>
            </a:r>
            <a:r>
              <a:rPr lang="ko-KR" altLang="en-US" sz="3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정보제공</a:t>
            </a:r>
            <a:endParaRPr lang="en-US" altLang="ko-KR" sz="3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Ex)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매장 안 손님 수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자기 </a:t>
            </a:r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웨이팅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번호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,</a:t>
            </a:r>
          </a:p>
          <a:p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유사한 키워드를 가진 가게 </a:t>
            </a:r>
            <a:r>
              <a:rPr lang="ko-KR" altLang="en-US" sz="1400" b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추천 등</a:t>
            </a:r>
            <a:endParaRPr lang="ko-KR" altLang="en-US" sz="28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911C37-6EDE-4212-8B1C-4B3F16650792}"/>
              </a:ext>
            </a:extLst>
          </p:cNvPr>
          <p:cNvSpPr txBox="1"/>
          <p:nvPr/>
        </p:nvSpPr>
        <p:spPr>
          <a:xfrm>
            <a:off x="7311436" y="2059402"/>
            <a:ext cx="16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Opportunity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5EFDC-8005-43CB-B447-E37B9A9356BC}"/>
              </a:ext>
            </a:extLst>
          </p:cNvPr>
          <p:cNvSpPr txBox="1"/>
          <p:nvPr/>
        </p:nvSpPr>
        <p:spPr>
          <a:xfrm>
            <a:off x="7922226" y="2537446"/>
            <a:ext cx="299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상권 활성화</a:t>
            </a:r>
            <a:endParaRPr lang="ko-KR" altLang="en-US" sz="3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8F6FBD-26B0-4D81-BFAC-8E865ED42019}"/>
              </a:ext>
            </a:extLst>
          </p:cNvPr>
          <p:cNvSpPr txBox="1"/>
          <p:nvPr/>
        </p:nvSpPr>
        <p:spPr>
          <a:xfrm>
            <a:off x="1819517" y="3884420"/>
            <a:ext cx="129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Weakness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54DE06-F6C5-4EC7-8578-2712C28DF86F}"/>
              </a:ext>
            </a:extLst>
          </p:cNvPr>
          <p:cNvSpPr txBox="1"/>
          <p:nvPr/>
        </p:nvSpPr>
        <p:spPr>
          <a:xfrm>
            <a:off x="1837960" y="4300701"/>
            <a:ext cx="416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인지도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사용자 부족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E0B8F-024B-41C9-8717-EAF4D5A46178}"/>
              </a:ext>
            </a:extLst>
          </p:cNvPr>
          <p:cNvSpPr txBox="1"/>
          <p:nvPr/>
        </p:nvSpPr>
        <p:spPr>
          <a:xfrm>
            <a:off x="7328303" y="3969251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Threat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94E40D-EB75-418F-B6E1-0BEA264D45CB}"/>
              </a:ext>
            </a:extLst>
          </p:cNvPr>
          <p:cNvSpPr txBox="1"/>
          <p:nvPr/>
        </p:nvSpPr>
        <p:spPr>
          <a:xfrm>
            <a:off x="7516921" y="4398409"/>
            <a:ext cx="3395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타 업체의 모방</a:t>
            </a:r>
            <a:endParaRPr lang="en-US" altLang="ko-KR" sz="3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 algn="r"/>
            <a:r>
              <a:rPr lang="en-US" altLang="ko-KR" sz="9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Ex) </a:t>
            </a:r>
            <a:r>
              <a:rPr lang="ko-KR" altLang="en-US" sz="9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네이버</a:t>
            </a:r>
            <a:r>
              <a:rPr lang="en-US" altLang="ko-KR" sz="9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9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카카오</a:t>
            </a:r>
            <a:endParaRPr lang="ko-KR" altLang="en-US" sz="32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73987A-F71F-42AD-9012-B4DF319E0A62}"/>
              </a:ext>
            </a:extLst>
          </p:cNvPr>
          <p:cNvSpPr/>
          <p:nvPr/>
        </p:nvSpPr>
        <p:spPr>
          <a:xfrm>
            <a:off x="2551456" y="5048687"/>
            <a:ext cx="1141911" cy="544021"/>
          </a:xfrm>
          <a:prstGeom prst="roundRect">
            <a:avLst/>
          </a:prstGeom>
          <a:solidFill>
            <a:schemeClr val="tx1"/>
          </a:solidFill>
          <a:ln>
            <a:solidFill>
              <a:srgbClr val="072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D361109-14EC-43B7-B726-BCE96B3968A6}"/>
              </a:ext>
            </a:extLst>
          </p:cNvPr>
          <p:cNvSpPr/>
          <p:nvPr/>
        </p:nvSpPr>
        <p:spPr>
          <a:xfrm>
            <a:off x="3817799" y="5049062"/>
            <a:ext cx="1141911" cy="544021"/>
          </a:xfrm>
          <a:prstGeom prst="roundRect">
            <a:avLst/>
          </a:prstGeom>
          <a:solidFill>
            <a:schemeClr val="tx1"/>
          </a:solidFill>
          <a:ln>
            <a:solidFill>
              <a:srgbClr val="072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420FA-C940-448D-AB2B-CC433784FFB2}"/>
              </a:ext>
            </a:extLst>
          </p:cNvPr>
          <p:cNvSpPr txBox="1"/>
          <p:nvPr/>
        </p:nvSpPr>
        <p:spPr>
          <a:xfrm>
            <a:off x="3291141" y="3222075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1B4BC5-78A5-480F-87E2-9498CA453BCE}"/>
              </a:ext>
            </a:extLst>
          </p:cNvPr>
          <p:cNvSpPr txBox="1"/>
          <p:nvPr/>
        </p:nvSpPr>
        <p:spPr>
          <a:xfrm>
            <a:off x="4530661" y="3222075"/>
            <a:ext cx="114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88D569-78B0-4034-A223-4424D2818A1D}"/>
              </a:ext>
            </a:extLst>
          </p:cNvPr>
          <p:cNvSpPr txBox="1"/>
          <p:nvPr/>
        </p:nvSpPr>
        <p:spPr>
          <a:xfrm>
            <a:off x="2835367" y="5136031"/>
            <a:ext cx="67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SNS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CB6A8C-22C1-4C81-87E4-4C6042757165}"/>
              </a:ext>
            </a:extLst>
          </p:cNvPr>
          <p:cNvSpPr txBox="1"/>
          <p:nvPr/>
        </p:nvSpPr>
        <p:spPr>
          <a:xfrm>
            <a:off x="3965957" y="5136031"/>
            <a:ext cx="112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포인트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6720" y="5677243"/>
            <a:ext cx="103364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차별화된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디테일한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 정보를 제공하는 강점은 강조하고 인지도가 부족한 약점을 보완하는데 중점을 둠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3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2" y="886985"/>
            <a:ext cx="4102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02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서비스 구성도</a:t>
            </a: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54" y="1809758"/>
            <a:ext cx="8012897" cy="450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904" y="679378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2944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03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구현계획</a:t>
            </a: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BAD30-CB5A-471D-AADF-678547CB0731}"/>
              </a:ext>
            </a:extLst>
          </p:cNvPr>
          <p:cNvSpPr txBox="1"/>
          <p:nvPr/>
        </p:nvSpPr>
        <p:spPr>
          <a:xfrm>
            <a:off x="3755444" y="1056262"/>
            <a:ext cx="246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 (1)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개발일정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37" y="1870000"/>
            <a:ext cx="6830008" cy="41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903" y="671741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3683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03 </a:t>
            </a:r>
            <a:r>
              <a:rPr kumimoji="0" lang="ko-KR" alt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구현계획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3730610" y="1056262"/>
            <a:ext cx="438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(2)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소프트웨어 </a:t>
            </a:r>
            <a:r>
              <a:rPr lang="ko-KR" altLang="en-US" sz="2400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/>
                <a:ea typeface="맑은 고딕" panose="020B0503020000020004" pitchFamily="50" charset="-127"/>
              </a:rPr>
              <a:t>아키텍쳐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9468" y="2747095"/>
            <a:ext cx="1485064" cy="14816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서버</a:t>
            </a:r>
            <a:endParaRPr lang="en-US" altLang="ko-KR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019994" y="3331827"/>
            <a:ext cx="110913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288994" y="3203262"/>
            <a:ext cx="110913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595423" y="2747095"/>
            <a:ext cx="1485064" cy="14816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WAS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385337" y="3174555"/>
            <a:ext cx="110913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9837669" y="2747095"/>
            <a:ext cx="1485064" cy="14816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smtClean="0"/>
              <a:t>AWS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8385337" y="3323090"/>
            <a:ext cx="110913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1944299" y="3487928"/>
            <a:ext cx="1145543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16687" y="2807370"/>
            <a:ext cx="13115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예약정보입력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(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9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연락처</a:t>
            </a:r>
            <a:r>
              <a:rPr lang="en-US" altLang="ko-KR" sz="9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인원</a:t>
            </a:r>
            <a:r>
              <a:rPr lang="en-US" altLang="ko-KR" sz="9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장소</a:t>
            </a:r>
            <a:r>
              <a:rPr lang="en-US" altLang="ko-KR" sz="900" b="1" dirty="0" smtClean="0">
                <a:solidFill>
                  <a:schemeClr val="bg1"/>
                </a:solidFill>
              </a:rPr>
              <a:t>,</a:t>
            </a:r>
            <a:r>
              <a:rPr lang="ko-KR" altLang="en-US" sz="900" b="1" dirty="0">
                <a:solidFill>
                  <a:schemeClr val="bg1"/>
                </a:solidFill>
              </a:rPr>
              <a:t>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시간</a:t>
            </a:r>
            <a:r>
              <a:rPr lang="en-US" altLang="ko-KR" sz="9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위치정보</a:t>
            </a:r>
            <a:r>
              <a:rPr lang="en-US" altLang="ko-KR" sz="900" b="1" dirty="0" smtClean="0">
                <a:solidFill>
                  <a:schemeClr val="bg1"/>
                </a:solidFill>
              </a:rPr>
              <a:t>)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1916687" y="3919229"/>
            <a:ext cx="1448450" cy="7742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877743" y="2974863"/>
            <a:ext cx="779229" cy="777446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990095" y="3748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고객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85048" y="4469457"/>
            <a:ext cx="779229" cy="777446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030103" y="53322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가게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0666" y="2911641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정보 처리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13846" y="2877990"/>
            <a:ext cx="1677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고객정보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매장 정보 등록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78204" y="3351137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정보 전달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1" y="3058601"/>
            <a:ext cx="546452" cy="5464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40" y="4641573"/>
            <a:ext cx="433214" cy="433214"/>
          </a:xfrm>
          <a:prstGeom prst="rect">
            <a:avLst/>
          </a:prstGeom>
        </p:spPr>
      </p:pic>
      <p:cxnSp>
        <p:nvCxnSpPr>
          <p:cNvPr id="14" name="꺾인 연결선 13"/>
          <p:cNvCxnSpPr>
            <a:stCxn id="5" idx="4"/>
          </p:cNvCxnSpPr>
          <p:nvPr/>
        </p:nvCxnSpPr>
        <p:spPr>
          <a:xfrm rot="5400000">
            <a:off x="2615650" y="3464967"/>
            <a:ext cx="762556" cy="229014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40477" y="5032063"/>
            <a:ext cx="13773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예약 고객 정보 전달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9882177">
            <a:off x="1697512" y="4317629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가게 </a:t>
            </a:r>
            <a:r>
              <a:rPr lang="ko-KR" altLang="en-US" sz="1000" b="1" smtClean="0">
                <a:solidFill>
                  <a:schemeClr val="bg1"/>
                </a:solidFill>
              </a:rPr>
              <a:t>정보 등록 및 손님 정보 전달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위치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좌석 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5267145" y="3357450"/>
            <a:ext cx="110913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79451" y="3501061"/>
            <a:ext cx="1069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err="1" smtClean="0">
                <a:solidFill>
                  <a:schemeClr val="bg1"/>
                </a:solidFill>
              </a:rPr>
              <a:t>웨이팅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 순서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근방 가게 추천</a:t>
            </a:r>
            <a:endParaRPr lang="en-US" altLang="ko-KR" sz="1050" b="1" dirty="0" smtClean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62686" y="3454894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정보 전달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6" name="AutoShape 4" descr="아파치 톰캣 - 위키백과, 우리 모두의 백과사전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375" r="992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886534">
            <a:off x="6845117" y="2471449"/>
            <a:ext cx="878233" cy="621671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6E9B5D7-DC85-4649-BFF8-3EE8CA8E0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1181" y1="29714" x2="21181" y2="29714"/>
                        <a14:foregroundMark x1="30903" y1="95429" x2="30903" y2="95429"/>
                        <a14:foregroundMark x1="26389" y1="74286" x2="26389" y2="74286"/>
                        <a14:foregroundMark x1="22569" y1="74286" x2="22569" y2="74286"/>
                        <a14:foregroundMark x1="23611" y1="67429" x2="23611" y2="67429"/>
                        <a14:foregroundMark x1="21875" y1="60000" x2="21875" y2="60000"/>
                        <a14:foregroundMark x1="18056" y1="60571" x2="18056" y2="60571"/>
                        <a14:foregroundMark x1="19792" y1="52571" x2="19792" y2="52571"/>
                        <a14:foregroundMark x1="27083" y1="57714" x2="27083" y2="57714"/>
                        <a14:foregroundMark x1="29514" y1="50857" x2="29514" y2="50857"/>
                        <a14:foregroundMark x1="31597" y1="60000" x2="31597" y2="60000"/>
                        <a14:foregroundMark x1="32292" y1="45714" x2="32292" y2="45714"/>
                        <a14:foregroundMark x1="36458" y1="45143" x2="36458" y2="45143"/>
                        <a14:foregroundMark x1="35069" y1="37714" x2="35069" y2="37714"/>
                        <a14:foregroundMark x1="44444" y1="37143" x2="44444" y2="37143"/>
                        <a14:foregroundMark x1="42014" y1="46286" x2="42014" y2="46286"/>
                        <a14:foregroundMark x1="46875" y1="45143" x2="46875" y2="45143"/>
                        <a14:foregroundMark x1="42708" y1="57714" x2="42708" y2="57714"/>
                        <a14:foregroundMark x1="57986" y1="61143" x2="57986" y2="61143"/>
                        <a14:foregroundMark x1="68056" y1="59429" x2="68056" y2="59429"/>
                        <a14:foregroundMark x1="73264" y1="60571" x2="73264" y2="60571"/>
                        <a14:foregroundMark x1="80903" y1="60571" x2="80903" y2="60571"/>
                        <a14:foregroundMark x1="83333" y1="75429" x2="83333" y2="75429"/>
                        <a14:foregroundMark x1="80903" y1="74857" x2="80903" y2="74857"/>
                        <a14:foregroundMark x1="75000" y1="72571" x2="75000" y2="72571"/>
                        <a14:foregroundMark x1="71181" y1="74857" x2="71181" y2="74857"/>
                        <a14:foregroundMark x1="71181" y1="69143" x2="71181" y2="69143"/>
                        <a14:foregroundMark x1="69097" y1="76000" x2="69097" y2="76000"/>
                        <a14:foregroundMark x1="63542" y1="76000" x2="63542" y2="76000"/>
                        <a14:foregroundMark x1="60764" y1="75429" x2="60764" y2="75429"/>
                        <a14:foregroundMark x1="56250" y1="76571" x2="56250" y2="76571"/>
                        <a14:foregroundMark x1="47917" y1="74286" x2="47917" y2="74286"/>
                        <a14:foregroundMark x1="44097" y1="74857" x2="44097" y2="74857"/>
                        <a14:foregroundMark x1="41319" y1="75429" x2="41319" y2="75429"/>
                        <a14:backgroundMark x1="39931" y1="62286" x2="39931" y2="62286"/>
                        <a14:backgroundMark x1="59722" y1="61714" x2="59722" y2="61714"/>
                        <a14:backgroundMark x1="60069" y1="74286" x2="60069" y2="74286"/>
                        <a14:backgroundMark x1="45139" y1="74286" x2="45139" y2="74286"/>
                        <a14:backgroundMark x1="78819" y1="74286" x2="78819" y2="74286"/>
                        <a14:backgroundMark x1="81597" y1="74286" x2="81597" y2="74286"/>
                        <a14:backgroundMark x1="73958" y1="60571" x2="73958" y2="60571"/>
                        <a14:backgroundMark x1="71875" y1="74857" x2="71875" y2="74857"/>
                        <a14:backgroundMark x1="49306" y1="71429" x2="49306" y2="71429"/>
                        <a14:backgroundMark x1="56944" y1="75429" x2="56944" y2="75429"/>
                        <a14:backgroundMark x1="60764" y1="76000" x2="60764" y2="76000"/>
                        <a14:backgroundMark x1="64236" y1="76571" x2="64236" y2="7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9906">
            <a:off x="10192808" y="2046975"/>
            <a:ext cx="1359581" cy="826134"/>
          </a:xfrm>
          <a:prstGeom prst="rect">
            <a:avLst/>
          </a:prstGeom>
        </p:spPr>
      </p:pic>
      <p:pic>
        <p:nvPicPr>
          <p:cNvPr id="1030" name="Picture 6" descr="JSP] 1. JSP이란? · linked2ev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39759" y1="22039" x2="39759" y2="22039"/>
                        <a14:foregroundMark x1="59036" y1="27303" x2="59036" y2="27303"/>
                        <a14:foregroundMark x1="64458" y1="3947" x2="64458" y2="3947"/>
                        <a14:foregroundMark x1="69880" y1="15789" x2="69880" y2="15789"/>
                        <a14:foregroundMark x1="92169" y1="43092" x2="92169" y2="43092"/>
                        <a14:foregroundMark x1="63855" y1="42105" x2="63855" y2="42105"/>
                        <a14:foregroundMark x1="55422" y1="49671" x2="55422" y2="49671"/>
                        <a14:foregroundMark x1="56024" y1="55592" x2="56024" y2="55592"/>
                        <a14:foregroundMark x1="40361" y1="67434" x2="40361" y2="67434"/>
                        <a14:foregroundMark x1="39157" y1="78289" x2="39157" y2="78289"/>
                        <a14:foregroundMark x1="23494" y1="83882" x2="23494" y2="83882"/>
                        <a14:foregroundMark x1="65060" y1="83553" x2="65060" y2="83553"/>
                        <a14:foregroundMark x1="20482" y1="58224" x2="20482" y2="58224"/>
                        <a14:foregroundMark x1="33133" y1="67434" x2="33133" y2="67434"/>
                        <a14:foregroundMark x1="79518" y1="49671" x2="79518" y2="49671"/>
                        <a14:foregroundMark x1="75301" y1="15132" x2="75301" y2="15132"/>
                        <a14:foregroundMark x1="29518" y1="38487" x2="29518" y2="38487"/>
                        <a14:foregroundMark x1="83735" y1="37500" x2="83735" y2="3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99" y="1884739"/>
            <a:ext cx="717376" cy="13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9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903" y="671741"/>
            <a:ext cx="11636191" cy="582528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33" y="124778"/>
            <a:ext cx="111470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STUN</a:t>
            </a:r>
            <a:endParaRPr kumimoji="0" lang="ko-KR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693" y="886985"/>
            <a:ext cx="3683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03 </a:t>
            </a:r>
            <a:r>
              <a:rPr kumimoji="0" lang="ko-KR" alt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구현계획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65693" y="1671104"/>
            <a:ext cx="9359252" cy="4571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C8C8-8304-4991-8DA3-25CB368AE866}"/>
              </a:ext>
            </a:extLst>
          </p:cNvPr>
          <p:cNvSpPr txBox="1"/>
          <p:nvPr/>
        </p:nvSpPr>
        <p:spPr>
          <a:xfrm>
            <a:off x="3758185" y="1116967"/>
            <a:ext cx="674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(3)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웹 어플리케이션 서버 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데이터베이스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AutoShape 4" descr="아파치 톰캣 - 위키백과, 우리 모두의 백과사전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556000" y="2031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70668720" descr="EMB0000242c02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954" y="2713054"/>
            <a:ext cx="5786241" cy="251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79564" y="5395394"/>
            <a:ext cx="5450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가게 좌표를 </a:t>
            </a:r>
            <a:r>
              <a:rPr lang="ko-KR" altLang="en-US" sz="1400" dirty="0" err="1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구글지도나</a:t>
            </a:r>
            <a:r>
              <a:rPr lang="ko-KR" altLang="en-US" sz="1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네이버지도</a:t>
            </a:r>
            <a:r>
              <a:rPr lang="ko-KR" altLang="en-US" sz="1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API</a:t>
            </a:r>
            <a:r>
              <a:rPr lang="ko-KR" altLang="en-US" sz="1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를 통해 데이터 수집</a:t>
            </a:r>
            <a:r>
              <a:rPr lang="en-US" altLang="ko-KR" sz="1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한 가게는 여러 개의 키워드를 참조</a:t>
            </a:r>
            <a:endParaRPr lang="ko-KR" altLang="en-US" sz="14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573866" y="5143877"/>
            <a:ext cx="926076" cy="9239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DB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맑은 고딕" panose="020B0503020000020004" pitchFamily="50" charset="-127"/>
                <a:cs typeface="+mn-cs"/>
              </a:rPr>
              <a:t>AWS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36E9B5D7-DC85-4649-BFF8-3EE8CA8E00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1181" y1="29714" x2="21181" y2="29714"/>
                        <a14:foregroundMark x1="30903" y1="95429" x2="30903" y2="95429"/>
                        <a14:foregroundMark x1="26389" y1="74286" x2="26389" y2="74286"/>
                        <a14:foregroundMark x1="22569" y1="74286" x2="22569" y2="74286"/>
                        <a14:foregroundMark x1="23611" y1="67429" x2="23611" y2="67429"/>
                        <a14:foregroundMark x1="21875" y1="60000" x2="21875" y2="60000"/>
                        <a14:foregroundMark x1="18056" y1="60571" x2="18056" y2="60571"/>
                        <a14:foregroundMark x1="19792" y1="52571" x2="19792" y2="52571"/>
                        <a14:foregroundMark x1="27083" y1="57714" x2="27083" y2="57714"/>
                        <a14:foregroundMark x1="29514" y1="50857" x2="29514" y2="50857"/>
                        <a14:foregroundMark x1="31597" y1="60000" x2="31597" y2="60000"/>
                        <a14:foregroundMark x1="32292" y1="45714" x2="32292" y2="45714"/>
                        <a14:foregroundMark x1="36458" y1="45143" x2="36458" y2="45143"/>
                        <a14:foregroundMark x1="35069" y1="37714" x2="35069" y2="37714"/>
                        <a14:foregroundMark x1="44444" y1="37143" x2="44444" y2="37143"/>
                        <a14:foregroundMark x1="42014" y1="46286" x2="42014" y2="46286"/>
                        <a14:foregroundMark x1="46875" y1="45143" x2="46875" y2="45143"/>
                        <a14:foregroundMark x1="42708" y1="57714" x2="42708" y2="57714"/>
                        <a14:foregroundMark x1="57986" y1="61143" x2="57986" y2="61143"/>
                        <a14:foregroundMark x1="68056" y1="59429" x2="68056" y2="59429"/>
                        <a14:foregroundMark x1="73264" y1="60571" x2="73264" y2="60571"/>
                        <a14:foregroundMark x1="80903" y1="60571" x2="80903" y2="60571"/>
                        <a14:foregroundMark x1="83333" y1="75429" x2="83333" y2="75429"/>
                        <a14:foregroundMark x1="80903" y1="74857" x2="80903" y2="74857"/>
                        <a14:foregroundMark x1="75000" y1="72571" x2="75000" y2="72571"/>
                        <a14:foregroundMark x1="71181" y1="74857" x2="71181" y2="74857"/>
                        <a14:foregroundMark x1="71181" y1="69143" x2="71181" y2="69143"/>
                        <a14:foregroundMark x1="69097" y1="76000" x2="69097" y2="76000"/>
                        <a14:foregroundMark x1="63542" y1="76000" x2="63542" y2="76000"/>
                        <a14:foregroundMark x1="60764" y1="75429" x2="60764" y2="75429"/>
                        <a14:foregroundMark x1="56250" y1="76571" x2="56250" y2="76571"/>
                        <a14:foregroundMark x1="47917" y1="74286" x2="47917" y2="74286"/>
                        <a14:foregroundMark x1="44097" y1="74857" x2="44097" y2="74857"/>
                        <a14:foregroundMark x1="41319" y1="75429" x2="41319" y2="75429"/>
                        <a14:backgroundMark x1="39931" y1="62286" x2="39931" y2="62286"/>
                        <a14:backgroundMark x1="59722" y1="61714" x2="59722" y2="61714"/>
                        <a14:backgroundMark x1="60069" y1="74286" x2="60069" y2="74286"/>
                        <a14:backgroundMark x1="45139" y1="74286" x2="45139" y2="74286"/>
                        <a14:backgroundMark x1="78819" y1="74286" x2="78819" y2="74286"/>
                        <a14:backgroundMark x1="81597" y1="74286" x2="81597" y2="74286"/>
                        <a14:backgroundMark x1="73958" y1="60571" x2="73958" y2="60571"/>
                        <a14:backgroundMark x1="71875" y1="74857" x2="71875" y2="74857"/>
                        <a14:backgroundMark x1="49306" y1="71429" x2="49306" y2="71429"/>
                        <a14:backgroundMark x1="56944" y1="75429" x2="56944" y2="75429"/>
                        <a14:backgroundMark x1="60764" y1="76000" x2="60764" y2="76000"/>
                        <a14:backgroundMark x1="64236" y1="76571" x2="64236" y2="7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9906">
            <a:off x="5817262" y="4704093"/>
            <a:ext cx="847826" cy="51517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03929" y="3009543"/>
            <a:ext cx="3528060" cy="2248982"/>
          </a:xfrm>
          <a:prstGeom prst="rect">
            <a:avLst/>
          </a:prstGeom>
          <a:solidFill>
            <a:schemeClr val="tx1"/>
          </a:solidFill>
          <a:ln>
            <a:solidFill>
              <a:srgbClr val="072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bg1"/>
                </a:solidFill>
              </a:rPr>
              <a:t>-</a:t>
            </a:r>
            <a:r>
              <a:rPr lang="ko-KR" altLang="en-US" sz="1100" dirty="0">
                <a:solidFill>
                  <a:schemeClr val="bg1"/>
                </a:solidFill>
              </a:rPr>
              <a:t>가게 추천을 위한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로직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fontAlgn="base" latinLnBrk="1"/>
            <a:endParaRPr lang="ko-KR" altLang="en-US" sz="1100" dirty="0">
              <a:solidFill>
                <a:schemeClr val="bg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bg1"/>
                </a:solidFill>
              </a:rPr>
              <a:t>1) </a:t>
            </a:r>
            <a:r>
              <a:rPr lang="ko-KR" altLang="en-US" sz="1100" dirty="0">
                <a:solidFill>
                  <a:schemeClr val="bg1"/>
                </a:solidFill>
              </a:rPr>
              <a:t>데이터베이스에 저장된 가게테이블에서 </a:t>
            </a:r>
            <a:r>
              <a:rPr lang="ko-KR" altLang="en-US" sz="1100" dirty="0" err="1">
                <a:solidFill>
                  <a:schemeClr val="bg1"/>
                </a:solidFill>
              </a:rPr>
              <a:t>가게좌표를</a:t>
            </a:r>
            <a:r>
              <a:rPr lang="ko-KR" altLang="en-US" sz="1100" dirty="0">
                <a:solidFill>
                  <a:schemeClr val="bg1"/>
                </a:solidFill>
              </a:rPr>
              <a:t> 받아와서 사용자 거리의 일정범위 내</a:t>
            </a:r>
          </a:p>
          <a:p>
            <a:pPr fontAlgn="base" latinLnBrk="1"/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예 </a:t>
            </a:r>
            <a:r>
              <a:rPr lang="en-US" altLang="ko-KR" sz="1100" dirty="0">
                <a:solidFill>
                  <a:schemeClr val="bg1"/>
                </a:solidFill>
              </a:rPr>
              <a:t>100M</a:t>
            </a:r>
            <a:r>
              <a:rPr lang="ko-KR" altLang="en-US" sz="1100" dirty="0">
                <a:solidFill>
                  <a:schemeClr val="bg1"/>
                </a:solidFill>
              </a:rPr>
              <a:t>이내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r>
              <a:rPr lang="ko-KR" altLang="en-US" sz="1100" dirty="0">
                <a:solidFill>
                  <a:schemeClr val="bg1"/>
                </a:solidFill>
              </a:rPr>
              <a:t>에 있는 가게를 가져온다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bg1"/>
                </a:solidFill>
              </a:rPr>
              <a:t>2) </a:t>
            </a:r>
            <a:r>
              <a:rPr lang="ko-KR" altLang="en-US" sz="1100" dirty="0">
                <a:solidFill>
                  <a:schemeClr val="bg1"/>
                </a:solidFill>
              </a:rPr>
              <a:t>데이터베이스에 저장된 소비자가 원하는 키워드를 가진 가게 리스트를 가져온다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bg1"/>
                </a:solidFill>
              </a:rPr>
              <a:t>3) JAVA </a:t>
            </a:r>
            <a:r>
              <a:rPr lang="ko-KR" altLang="en-US" sz="1100" dirty="0">
                <a:solidFill>
                  <a:schemeClr val="bg1"/>
                </a:solidFill>
              </a:rPr>
              <a:t>코드를 활용해 </a:t>
            </a:r>
            <a:r>
              <a:rPr lang="en-US" altLang="ko-KR" sz="1100" dirty="0">
                <a:solidFill>
                  <a:schemeClr val="bg1"/>
                </a:solidFill>
              </a:rPr>
              <a:t>FOR</a:t>
            </a:r>
            <a:r>
              <a:rPr lang="ko-KR" altLang="en-US" sz="1100" dirty="0" err="1">
                <a:solidFill>
                  <a:schemeClr val="bg1"/>
                </a:solidFill>
              </a:rPr>
              <a:t>반복문으로</a:t>
            </a:r>
            <a:r>
              <a:rPr lang="ko-KR" altLang="en-US" sz="1100" dirty="0">
                <a:solidFill>
                  <a:schemeClr val="bg1"/>
                </a:solidFill>
              </a:rPr>
              <a:t> 받아온 객체를 비교하여 일정범위 내에 있는 가게 중 소비자가 원하는 키워드를 가진 가게들을 추려 웹 서버에 넘겨준다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  <a:p>
            <a:pPr algn="ctr"/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05155" y="2388804"/>
            <a:ext cx="926076" cy="9239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WAS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375" r="992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886534">
            <a:off x="749268" y="2145230"/>
            <a:ext cx="616326" cy="4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1_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1311</TotalTime>
  <Words>985</Words>
  <Application>Microsoft Office PowerPoint</Application>
  <PresentationFormat>와이드스크린</PresentationFormat>
  <Paragraphs>273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HY헤드라인M</vt:lpstr>
      <vt:lpstr>경기천년제목V Bold</vt:lpstr>
      <vt:lpstr>맑은 고딕</vt:lpstr>
      <vt:lpstr>휴먼둥근헤드라인</vt:lpstr>
      <vt:lpstr>Arial</vt:lpstr>
      <vt:lpstr>Century Gothic</vt:lpstr>
      <vt:lpstr>Consolas</vt:lpstr>
      <vt:lpstr>Wingdings 3</vt:lpstr>
      <vt:lpstr>이온</vt:lpstr>
      <vt:lpstr>1_이온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142</cp:revision>
  <dcterms:created xsi:type="dcterms:W3CDTF">2020-10-29T05:37:49Z</dcterms:created>
  <dcterms:modified xsi:type="dcterms:W3CDTF">2021-08-12T07:40:08Z</dcterms:modified>
</cp:coreProperties>
</file>