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7" r:id="rId7"/>
    <p:sldId id="269" r:id="rId8"/>
    <p:sldId id="291" r:id="rId9"/>
    <p:sldId id="268" r:id="rId10"/>
    <p:sldId id="270" r:id="rId11"/>
    <p:sldId id="271" r:id="rId12"/>
    <p:sldId id="261" r:id="rId13"/>
    <p:sldId id="262" r:id="rId14"/>
    <p:sldId id="266" r:id="rId15"/>
    <p:sldId id="272" r:id="rId16"/>
    <p:sldId id="276" r:id="rId17"/>
    <p:sldId id="278" r:id="rId18"/>
    <p:sldId id="279" r:id="rId19"/>
    <p:sldId id="280" r:id="rId20"/>
    <p:sldId id="264" r:id="rId21"/>
    <p:sldId id="281" r:id="rId22"/>
    <p:sldId id="283" r:id="rId23"/>
    <p:sldId id="284" r:id="rId24"/>
    <p:sldId id="285" r:id="rId25"/>
    <p:sldId id="286" r:id="rId26"/>
    <p:sldId id="288" r:id="rId27"/>
    <p:sldId id="289" r:id="rId28"/>
    <p:sldId id="290" r:id="rId29"/>
    <p:sldId id="273" r:id="rId30"/>
    <p:sldId id="287" r:id="rId31"/>
    <p:sldId id="265" r:id="rId32"/>
    <p:sldId id="292" r:id="rId33"/>
    <p:sldId id="263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4CCE522-7126-4090-8971-C1E4172C6EF4}">
          <p14:sldIdLst>
            <p14:sldId id="256"/>
          </p14:sldIdLst>
        </p14:section>
        <p14:section name="본문 내용" id="{6083FD37-D766-4A78-823D-581F87D6B44D}">
          <p14:sldIdLst>
            <p14:sldId id="257"/>
            <p14:sldId id="258"/>
            <p14:sldId id="259"/>
            <p14:sldId id="260"/>
            <p14:sldId id="267"/>
            <p14:sldId id="269"/>
            <p14:sldId id="291"/>
            <p14:sldId id="268"/>
            <p14:sldId id="270"/>
            <p14:sldId id="271"/>
            <p14:sldId id="261"/>
            <p14:sldId id="262"/>
            <p14:sldId id="266"/>
            <p14:sldId id="272"/>
            <p14:sldId id="276"/>
            <p14:sldId id="278"/>
            <p14:sldId id="279"/>
            <p14:sldId id="280"/>
            <p14:sldId id="264"/>
            <p14:sldId id="281"/>
            <p14:sldId id="283"/>
            <p14:sldId id="284"/>
            <p14:sldId id="285"/>
            <p14:sldId id="286"/>
            <p14:sldId id="288"/>
            <p14:sldId id="289"/>
            <p14:sldId id="290"/>
            <p14:sldId id="273"/>
            <p14:sldId id="287"/>
            <p14:sldId id="265"/>
            <p14:sldId id="29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10" autoAdjust="0"/>
    <p:restoredTop sz="79528" autoAdjust="0"/>
  </p:normalViewPr>
  <p:slideViewPr>
    <p:cSldViewPr snapToGrid="0">
      <p:cViewPr varScale="1">
        <p:scale>
          <a:sx n="49" d="100"/>
          <a:sy n="49" d="100"/>
        </p:scale>
        <p:origin x="52" y="3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BD99E-B456-403A-A0AD-2058FD0BBF32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32CCD-B704-4C2A-B6D4-1DCEACDCD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44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lrKpnEehrQydacUHBptWcw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ainia.tistory.com/4179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cpro.tistory.com/1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r>
              <a:rPr lang="ko-KR" altLang="en-US" dirty="0"/>
              <a:t>의 기본에 대하여 설명</a:t>
            </a:r>
            <a:r>
              <a:rPr lang="en-US" altLang="ko-KR" dirty="0"/>
              <a:t>(</a:t>
            </a:r>
            <a:r>
              <a:rPr lang="ko-KR" altLang="en-US" dirty="0"/>
              <a:t>우측 하단에 페이지 표시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가능하면 밝은 배경에 어두운 글자가 좋다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Java</a:t>
            </a:r>
            <a:r>
              <a:rPr lang="ko-KR" altLang="en-US" dirty="0"/>
              <a:t>와 깃 연동하는 방법은 정리 안 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참고로 그냥 이클립스에서 </a:t>
            </a:r>
            <a:r>
              <a:rPr lang="ko-KR" altLang="en-US" dirty="0" err="1"/>
              <a:t>깃허브나</a:t>
            </a:r>
            <a:r>
              <a:rPr lang="ko-KR" altLang="en-US" dirty="0"/>
              <a:t> 다른 깃서버에 있는 걸 다 가져오려고 하는 방법은 안 해봤다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내가 해 본 방법은 이미 깃을 다 깔고</a:t>
            </a:r>
            <a:r>
              <a:rPr lang="en-US" altLang="ko-KR" dirty="0"/>
              <a:t>, clone</a:t>
            </a:r>
            <a:r>
              <a:rPr lang="ko-KR" altLang="en-US" dirty="0"/>
              <a:t>이나 </a:t>
            </a:r>
            <a:r>
              <a:rPr lang="en-US" altLang="ko-KR" dirty="0"/>
              <a:t>pull</a:t>
            </a:r>
            <a:r>
              <a:rPr lang="ko-KR" altLang="en-US" dirty="0"/>
              <a:t>한 다음 그 폴더 안에서 이클립스를 연 다음</a:t>
            </a:r>
            <a:r>
              <a:rPr lang="en-US" altLang="ko-KR" dirty="0"/>
              <a:t>, </a:t>
            </a:r>
            <a:r>
              <a:rPr lang="ko-KR" altLang="en-US" dirty="0"/>
              <a:t>로그인해서 바로 </a:t>
            </a:r>
            <a:r>
              <a:rPr lang="en-US" altLang="ko-KR" dirty="0"/>
              <a:t>commit &amp; push</a:t>
            </a:r>
            <a:r>
              <a:rPr lang="ko-KR" altLang="en-US" dirty="0"/>
              <a:t>한 방법이다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C# </a:t>
            </a:r>
            <a:r>
              <a:rPr lang="ko-KR" altLang="en-US" dirty="0"/>
              <a:t>소스 간단히 적어보고 </a:t>
            </a:r>
            <a:r>
              <a:rPr lang="ko-KR" altLang="en-US" dirty="0" err="1"/>
              <a:t>업글하기</a:t>
            </a:r>
            <a:endParaRPr lang="en-US" altLang="ko-KR" dirty="0"/>
          </a:p>
          <a:p>
            <a:r>
              <a:rPr lang="ko-KR" altLang="en-US" dirty="0"/>
              <a:t>과제 안 내하고 설명할 예정임</a:t>
            </a:r>
            <a:endParaRPr lang="en-US" altLang="ko-KR" dirty="0"/>
          </a:p>
          <a:p>
            <a:r>
              <a:rPr lang="en-US" altLang="ko-KR" dirty="0"/>
              <a:t>------------------------------</a:t>
            </a:r>
          </a:p>
          <a:p>
            <a:r>
              <a:rPr lang="ko-KR" altLang="en-US" dirty="0"/>
              <a:t>그냥 참고</a:t>
            </a:r>
            <a:endParaRPr lang="en-US" altLang="ko-KR" dirty="0"/>
          </a:p>
          <a:p>
            <a:r>
              <a:rPr lang="ko-KR" altLang="en-US" dirty="0"/>
              <a:t>잠자거나 공부할 때 추천 유튜브 채널</a:t>
            </a:r>
            <a:r>
              <a:rPr lang="en-US" altLang="ko-KR" dirty="0"/>
              <a:t>(</a:t>
            </a:r>
            <a:r>
              <a:rPr lang="ko-KR" altLang="en-US" dirty="0" err="1"/>
              <a:t>잠박사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hlinkClick r:id="rId3"/>
              </a:rPr>
              <a:t>https://www.youtube.com/channel/UClrKpnEehrQydacUHBptWcw</a:t>
            </a:r>
            <a:endParaRPr lang="en-US" altLang="ko-KR" dirty="0"/>
          </a:p>
          <a:p>
            <a:r>
              <a:rPr lang="ko-KR" altLang="en-US" dirty="0" err="1"/>
              <a:t>구글링시</a:t>
            </a:r>
            <a:r>
              <a:rPr lang="ko-KR" altLang="en-US" dirty="0"/>
              <a:t> 고려할 사항</a:t>
            </a:r>
            <a:endParaRPr lang="en-US" altLang="ko-KR" dirty="0"/>
          </a:p>
          <a:p>
            <a:pPr lvl="1"/>
            <a:r>
              <a:rPr lang="ko-KR" altLang="en-US" dirty="0"/>
              <a:t>문제 이름이 아니라 문제 속 개념 검색하기</a:t>
            </a:r>
            <a:endParaRPr lang="en-US" altLang="ko-KR" dirty="0"/>
          </a:p>
          <a:p>
            <a:pPr lvl="2"/>
            <a:r>
              <a:rPr lang="ko-KR" altLang="en-US" dirty="0"/>
              <a:t>가위바위보 문제 풀 때 </a:t>
            </a:r>
            <a:r>
              <a:rPr lang="en-US" altLang="ko-KR" dirty="0"/>
              <a:t>‘</a:t>
            </a:r>
            <a:r>
              <a:rPr lang="ko-KR" altLang="en-US" dirty="0"/>
              <a:t>가위바위보</a:t>
            </a:r>
            <a:r>
              <a:rPr lang="en-US" altLang="ko-KR" dirty="0"/>
              <a:t>＇</a:t>
            </a:r>
            <a:r>
              <a:rPr lang="ko-KR" altLang="en-US" dirty="0"/>
              <a:t>를 검색하는 것이 아닌 </a:t>
            </a:r>
            <a:r>
              <a:rPr lang="en-US" altLang="ko-KR" dirty="0"/>
              <a:t>‘JAVA SWITCH’</a:t>
            </a:r>
            <a:r>
              <a:rPr lang="ko-KR" altLang="en-US" dirty="0"/>
              <a:t>로 검색</a:t>
            </a:r>
            <a:endParaRPr lang="en-US" altLang="ko-KR" dirty="0"/>
          </a:p>
          <a:p>
            <a:r>
              <a:rPr lang="ko-KR" altLang="en-US" dirty="0"/>
              <a:t>슬라이드 시작 번호 지정 방법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https://mainia.tistory.com/4179</a:t>
            </a:r>
            <a:endParaRPr lang="en-US" altLang="ko-KR" dirty="0"/>
          </a:p>
          <a:p>
            <a:r>
              <a:rPr lang="ko-KR" altLang="en-US" dirty="0"/>
              <a:t>마스터 슬라이드에 번호 넣는 방법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https://mainia.tistory.com/4189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187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730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58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25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43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885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06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SVN</a:t>
            </a:r>
            <a:r>
              <a:rPr lang="ko-KR" altLang="en-US" dirty="0"/>
              <a:t>이 궁금하다면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>
                <a:hlinkClick r:id="rId3"/>
              </a:rPr>
              <a:t>https://javacpro.tistory.com/1</a:t>
            </a:r>
            <a:r>
              <a:rPr lang="en-US" altLang="ko-KR" dirty="0"/>
              <a:t>7 </a:t>
            </a:r>
            <a:r>
              <a:rPr lang="ko-KR" altLang="en-US" dirty="0"/>
              <a:t>참고</a:t>
            </a:r>
            <a:endParaRPr lang="en-US" altLang="ko-KR" dirty="0"/>
          </a:p>
          <a:p>
            <a:r>
              <a:rPr lang="ko-KR" altLang="en-US" dirty="0"/>
              <a:t>한글관련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  <a:p>
            <a:r>
              <a:rPr lang="en-US" altLang="ko-KR" dirty="0"/>
              <a:t>http://blog.daum.net/to302/88 -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 err="1"/>
              <a:t>인코딩</a:t>
            </a:r>
            <a:endParaRPr lang="ko-KR" altLang="en-US" dirty="0"/>
          </a:p>
          <a:p>
            <a:r>
              <a:rPr lang="en-US" altLang="ko-KR" dirty="0"/>
              <a:t>https://gentooboy.tistory.com/214   -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인코딩</a:t>
            </a:r>
            <a:endParaRPr lang="en-US" altLang="ko-KR" dirty="0"/>
          </a:p>
          <a:p>
            <a:r>
              <a:rPr lang="en-US" altLang="ko-KR" dirty="0" err="1"/>
              <a:t>githubDesktop</a:t>
            </a:r>
            <a:r>
              <a:rPr lang="ko-KR" altLang="en-US" dirty="0"/>
              <a:t>이 </a:t>
            </a:r>
            <a:r>
              <a:rPr lang="ko-KR" altLang="en-US" dirty="0" err="1"/>
              <a:t>별로라면</a:t>
            </a:r>
            <a:r>
              <a:rPr lang="ko-KR" altLang="en-US" dirty="0"/>
              <a:t> </a:t>
            </a:r>
            <a:r>
              <a:rPr lang="ko-KR" altLang="en-US" dirty="0" err="1"/>
              <a:t>소스포지</a:t>
            </a:r>
            <a:r>
              <a:rPr lang="en-US" altLang="ko-KR" dirty="0"/>
              <a:t>, </a:t>
            </a:r>
            <a:r>
              <a:rPr lang="en-US" altLang="ko-KR" dirty="0" err="1"/>
              <a:t>git</a:t>
            </a:r>
            <a:r>
              <a:rPr lang="ko-KR" altLang="en-US" dirty="0" err="1"/>
              <a:t>크라켄이라는</a:t>
            </a:r>
            <a:r>
              <a:rPr lang="ko-KR" altLang="en-US" dirty="0"/>
              <a:t> 것도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701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266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28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2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060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60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25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3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27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14B2-5D5F-44D5-9080-C02501065FCE}" type="datetime2">
              <a:rPr lang="en-US" altLang="ko-KR" smtClean="0"/>
              <a:t>Tuesday, July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1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933B-7123-4411-98A9-2A95BF2DC24C}" type="datetime2">
              <a:rPr lang="en-US" altLang="ko-KR" smtClean="0"/>
              <a:t>Tuesday, July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4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6721-980A-4CF0-A3E3-C1BA2A76611C}" type="datetime2">
              <a:rPr lang="en-US" altLang="ko-KR" smtClean="0"/>
              <a:t>Tuesday, July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7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5811" y="6409170"/>
            <a:ext cx="3702392" cy="448830"/>
          </a:xfrm>
        </p:spPr>
        <p:txBody>
          <a:bodyPr/>
          <a:lstStyle/>
          <a:p>
            <a:fld id="{149EEDA2-1AF2-44A7-B1D6-91E4913E1478}" type="datetime2">
              <a:rPr lang="en-US" altLang="ko-KR" smtClean="0"/>
              <a:t>Tuesday, July 20,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1200" y="6408742"/>
            <a:ext cx="1237131" cy="448830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&lt;#&gt;/20</a:t>
            </a:r>
          </a:p>
        </p:txBody>
      </p:sp>
    </p:spTree>
    <p:extLst>
      <p:ext uri="{BB962C8B-B14F-4D97-AF65-F5344CB8AC3E}">
        <p14:creationId xmlns:p14="http://schemas.microsoft.com/office/powerpoint/2010/main" val="237673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30AC-8D03-4DD5-8BE3-E4C08DFE775C}" type="datetime2">
              <a:rPr lang="en-US" altLang="ko-KR" smtClean="0"/>
              <a:t>Tuesday, July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3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0BDC-224B-442B-ACC2-BD0066F52BC1}" type="datetime2">
              <a:rPr lang="en-US" altLang="ko-KR" smtClean="0"/>
              <a:t>Tuesday, July 20,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6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B046-0EC8-43B6-B3AF-A53DB32B3F64}" type="datetime2">
              <a:rPr lang="en-US" altLang="ko-KR" smtClean="0"/>
              <a:t>Tuesday, July 20,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0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24C0-DC20-48B7-A6BC-49034DA4A204}" type="datetime2">
              <a:rPr lang="en-US" altLang="ko-KR" smtClean="0"/>
              <a:t>Tuesday, July 20,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3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634F-6095-4985-80E5-32A279F6AE94}" type="datetime2">
              <a:rPr lang="en-US" altLang="ko-KR" smtClean="0"/>
              <a:t>Tuesday, July 20,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1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5883-ED46-4F06-B0B1-90243081CEBD}" type="datetime2">
              <a:rPr lang="en-US" altLang="ko-KR" smtClean="0"/>
              <a:t>Tuesday, July 20,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E895-1085-4793-B6DE-2EB2FC1B8150}" type="datetime2">
              <a:rPr lang="en-US" altLang="ko-KR" smtClean="0"/>
              <a:t>Tuesday, July 20,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0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92F973C2-AE4B-4F92-B390-9DB22E3B56DC}" type="datetime2">
              <a:rPr lang="en-US" altLang="ko-KR" smtClean="0"/>
              <a:t>Tuesday, July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6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ing-factory.tistory.com/24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192.168.0.168/Bonobo.Git.Server2/LabelPrinter_India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post.naver.com/viewer/postView.nhn?volumeNo=24623677&amp;memberNo=42458017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.com/git-tutorial/kr/intro/intro1_1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agilog.tistory.com/37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outsider.ne.kr/150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B28A6-E36E-4A9F-A7D0-87AB070012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41"/>
          <a:stretch/>
        </p:blipFill>
        <p:spPr>
          <a:xfrm>
            <a:off x="6625" y="10"/>
            <a:ext cx="12192000" cy="68758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32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6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2E54C7-5109-4723-BB83-A71AF11A2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370" y="2950387"/>
            <a:ext cx="3245409" cy="3531403"/>
          </a:xfrm>
        </p:spPr>
        <p:txBody>
          <a:bodyPr anchor="t">
            <a:normAutofit/>
          </a:bodyPr>
          <a:lstStyle/>
          <a:p>
            <a:pPr algn="r"/>
            <a:r>
              <a:rPr lang="ko-KR" altLang="en-US" sz="3200" dirty="0">
                <a:solidFill>
                  <a:schemeClr val="bg1"/>
                </a:solidFill>
              </a:rPr>
              <a:t>애플리케이션 배포</a:t>
            </a:r>
            <a:br>
              <a:rPr lang="en-US" altLang="ko-KR" sz="3200" dirty="0">
                <a:solidFill>
                  <a:schemeClr val="bg1"/>
                </a:solidFill>
              </a:rPr>
            </a:br>
            <a:br>
              <a:rPr lang="en-US" altLang="ko-KR" sz="3200" dirty="0">
                <a:solidFill>
                  <a:schemeClr val="bg1"/>
                </a:solidFill>
              </a:rPr>
            </a:br>
            <a:r>
              <a:rPr lang="ko-KR" altLang="en-US" sz="3200" dirty="0">
                <a:solidFill>
                  <a:schemeClr val="bg1"/>
                </a:solidFill>
              </a:rPr>
              <a:t>이동준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334278-8B0B-420E-BD64-D05A1960E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형상관리도구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Git</a:t>
            </a:r>
            <a:r>
              <a:rPr lang="ko-KR" altLang="en-US" sz="1200" dirty="0">
                <a:solidFill>
                  <a:schemeClr val="bg1"/>
                </a:solidFill>
              </a:rPr>
              <a:t>의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정의 및 활용</a:t>
            </a:r>
          </a:p>
        </p:txBody>
      </p:sp>
    </p:spTree>
    <p:extLst>
      <p:ext uri="{BB962C8B-B14F-4D97-AF65-F5344CB8AC3E}">
        <p14:creationId xmlns:p14="http://schemas.microsoft.com/office/powerpoint/2010/main" val="640323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85D45-BDEC-4CF9-9748-EA9A8AE2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ko-KR" dirty="0"/>
              <a:t>Public, Private </a:t>
            </a:r>
            <a:r>
              <a:rPr lang="ko-KR" altLang="en-US" dirty="0"/>
              <a:t>지정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Public : </a:t>
            </a:r>
            <a:r>
              <a:rPr lang="ko-KR" altLang="en-US" dirty="0"/>
              <a:t>다른 사람들이 내 저장소에 접근 가능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Private : </a:t>
            </a:r>
            <a:r>
              <a:rPr lang="ko-KR" altLang="en-US" dirty="0"/>
              <a:t>자신 및 허용된 사람들만 저장소에 접근 가능</a:t>
            </a:r>
            <a:endParaRPr lang="en-US" altLang="ko-KR" dirty="0"/>
          </a:p>
          <a:p>
            <a:pPr marL="457200" indent="-457200">
              <a:buAutoNum type="arabicPeriod" startAt="4"/>
            </a:pPr>
            <a:r>
              <a:rPr lang="ko-KR" altLang="en-US" dirty="0"/>
              <a:t>이 부분은 전부 체크하지 않아도 상관은 없음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README file : </a:t>
            </a:r>
            <a:r>
              <a:rPr lang="ko-KR" altLang="en-US" dirty="0"/>
              <a:t>저장소에 </a:t>
            </a:r>
            <a:r>
              <a:rPr lang="en-US" altLang="ko-KR" dirty="0"/>
              <a:t>readme </a:t>
            </a:r>
            <a:r>
              <a:rPr lang="ko-KR" altLang="en-US" dirty="0"/>
              <a:t>파일이 생성됨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r>
              <a:rPr lang="en-US" altLang="ko-KR" dirty="0"/>
              <a:t> </a:t>
            </a:r>
            <a:r>
              <a:rPr lang="ko-KR" altLang="en-US" dirty="0"/>
              <a:t>파일 추가 여부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예를 들어서 </a:t>
            </a:r>
            <a:r>
              <a:rPr lang="en-US" altLang="ko-KR" dirty="0"/>
              <a:t>java</a:t>
            </a:r>
            <a:r>
              <a:rPr lang="ko-KR" altLang="en-US" dirty="0"/>
              <a:t>를 입력하면 </a:t>
            </a:r>
            <a:r>
              <a:rPr lang="en-US" altLang="ko-KR" dirty="0"/>
              <a:t>java</a:t>
            </a:r>
            <a:r>
              <a:rPr lang="ko-KR" altLang="en-US" dirty="0"/>
              <a:t>를 빌드할 때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발생되는 불필요한 파일들에 대해서는 </a:t>
            </a:r>
            <a:r>
              <a:rPr lang="en-US" altLang="ko-KR" dirty="0" err="1"/>
              <a:t>commit&amp;push</a:t>
            </a:r>
            <a:r>
              <a:rPr lang="ko-KR" altLang="en-US" dirty="0"/>
              <a:t>가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되지 않고 </a:t>
            </a:r>
            <a:r>
              <a:rPr lang="en-US" altLang="ko-KR" dirty="0"/>
              <a:t>.java </a:t>
            </a:r>
            <a:r>
              <a:rPr lang="ko-KR" altLang="en-US" dirty="0"/>
              <a:t>소스와 같은 유효한 파일들만 </a:t>
            </a:r>
            <a:r>
              <a:rPr lang="en-US" altLang="ko-KR" dirty="0" err="1"/>
              <a:t>commit&amp;push</a:t>
            </a:r>
            <a:r>
              <a:rPr lang="ko-KR" altLang="en-US" dirty="0"/>
              <a:t>됨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BA1EF2-4C04-4A03-992B-921A411A59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150" r="37286"/>
          <a:stretch/>
        </p:blipFill>
        <p:spPr>
          <a:xfrm>
            <a:off x="8315066" y="2486102"/>
            <a:ext cx="3676046" cy="8037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A195065-905F-4001-88E7-97D8AC4B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 및 저장소 등록</a:t>
            </a:r>
            <a:r>
              <a:rPr lang="en-US" altLang="ko-KR" dirty="0"/>
              <a:t>[2/3]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DE6C37-04A2-4908-AD62-8AED2C71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07D352-E6DA-4791-8CCE-408DE28D9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268" y="3826284"/>
            <a:ext cx="2832928" cy="204600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AA61-CEC1-456D-879C-F11FF5481561}"/>
              </a:ext>
            </a:extLst>
          </p:cNvPr>
          <p:cNvSpPr/>
          <p:nvPr/>
        </p:nvSpPr>
        <p:spPr>
          <a:xfrm>
            <a:off x="8842665" y="4979623"/>
            <a:ext cx="1433945" cy="19504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96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85D45-BDEC-4CF9-9748-EA9A8AE2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Create repository</a:t>
            </a:r>
            <a:r>
              <a:rPr lang="ko-KR" altLang="en-US" dirty="0"/>
              <a:t>를 클릭하여 저장소 생성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195065-905F-4001-88E7-97D8AC4B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 및 저장소 등록</a:t>
            </a:r>
            <a:r>
              <a:rPr lang="en-US" altLang="ko-KR" dirty="0"/>
              <a:t>[3/3]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DE6C37-04A2-4908-AD62-8AED2C71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EF7CF5-60EA-471C-BA17-2AC27227B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855" y="2571750"/>
            <a:ext cx="6791325" cy="1257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68506E-6846-49C6-A3CC-8C07588FE2ED}"/>
              </a:ext>
            </a:extLst>
          </p:cNvPr>
          <p:cNvSpPr txBox="1"/>
          <p:nvPr/>
        </p:nvSpPr>
        <p:spPr>
          <a:xfrm>
            <a:off x="1650855" y="4093028"/>
            <a:ext cx="995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GitHub</a:t>
            </a:r>
            <a:r>
              <a:rPr lang="ko-KR" altLang="en-US" dirty="0"/>
              <a:t>를 사용하지 않는 경우에 저장소 추가 방법은 서버 담당자나 선임 개발자에게 물어볼 것</a:t>
            </a:r>
            <a:endParaRPr lang="en-US" altLang="ko-KR" dirty="0"/>
          </a:p>
          <a:p>
            <a:r>
              <a:rPr lang="ko-KR" altLang="en-US" dirty="0"/>
              <a:t>필자의 전직장에서는</a:t>
            </a:r>
            <a:r>
              <a:rPr lang="en-US" altLang="ko-KR" dirty="0"/>
              <a:t>, Git</a:t>
            </a:r>
            <a:r>
              <a:rPr lang="ko-KR" altLang="en-US" dirty="0"/>
              <a:t>의 저장소를 추가</a:t>
            </a:r>
            <a:r>
              <a:rPr lang="en-US" altLang="ko-KR" dirty="0"/>
              <a:t>,</a:t>
            </a:r>
            <a:r>
              <a:rPr lang="ko-KR" altLang="en-US" dirty="0"/>
              <a:t>삭제하는 웹 페이지가 구축되어 있었음</a:t>
            </a:r>
          </a:p>
        </p:txBody>
      </p:sp>
    </p:spTree>
    <p:extLst>
      <p:ext uri="{BB962C8B-B14F-4D97-AF65-F5344CB8AC3E}">
        <p14:creationId xmlns:p14="http://schemas.microsoft.com/office/powerpoint/2010/main" val="4083792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9F9C8-02B4-434C-B78A-53E8C3EB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619F9-B49E-488F-AEAE-B80516AEC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https://coding-factory.tistory.com/245</a:t>
            </a:r>
            <a:endParaRPr lang="en-US" altLang="ko-KR" dirty="0"/>
          </a:p>
          <a:p>
            <a:r>
              <a:rPr lang="ko-KR" altLang="en-US" dirty="0"/>
              <a:t>특별한 거 없고 그냥 </a:t>
            </a:r>
            <a:r>
              <a:rPr lang="en-US" altLang="ko-KR" dirty="0"/>
              <a:t>next </a:t>
            </a:r>
            <a:r>
              <a:rPr lang="ko-KR" altLang="en-US" dirty="0"/>
              <a:t>연타하고</a:t>
            </a:r>
            <a:r>
              <a:rPr lang="en-US" altLang="ko-KR" dirty="0"/>
              <a:t>, 15~16</a:t>
            </a:r>
            <a:r>
              <a:rPr lang="ko-KR" altLang="en-US" dirty="0"/>
              <a:t>번 부분은 </a:t>
            </a:r>
            <a:r>
              <a:rPr lang="en-US" altLang="ko-KR" dirty="0"/>
              <a:t>Git Bash </a:t>
            </a:r>
            <a:r>
              <a:rPr lang="ko-KR" altLang="en-US" dirty="0"/>
              <a:t>열어서 수행하기</a:t>
            </a:r>
            <a:endParaRPr lang="en-US" altLang="ko-KR" dirty="0"/>
          </a:p>
          <a:p>
            <a:pPr lvl="1"/>
            <a:r>
              <a:rPr lang="en-US" altLang="ko-KR" dirty="0"/>
              <a:t>GitHub </a:t>
            </a:r>
            <a:r>
              <a:rPr lang="ko-KR" altLang="en-US" dirty="0"/>
              <a:t>회원 가입시 사용한 </a:t>
            </a:r>
            <a:r>
              <a:rPr lang="en-US" altLang="ko-KR" dirty="0"/>
              <a:t>e-mail </a:t>
            </a:r>
            <a:r>
              <a:rPr lang="ko-KR" altLang="en-US" dirty="0"/>
              <a:t>주소를 사용할 것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1400" dirty="0"/>
              <a:t>※ </a:t>
            </a:r>
            <a:r>
              <a:rPr lang="ko-KR" altLang="en-US" sz="1400" dirty="0"/>
              <a:t>사내 서버에 접속하기 위함이라면 아무 메일이 써도 상관없지만 본 실습에서는 </a:t>
            </a:r>
            <a:r>
              <a:rPr lang="en-US" altLang="ko-KR" sz="1400" dirty="0"/>
              <a:t>GitHub</a:t>
            </a:r>
            <a:r>
              <a:rPr lang="ko-KR" altLang="en-US" sz="1400" dirty="0"/>
              <a:t>를 활용할 것이므로 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     GitHub</a:t>
            </a:r>
            <a:r>
              <a:rPr lang="ko-KR" altLang="en-US" sz="1400" dirty="0"/>
              <a:t>용 </a:t>
            </a:r>
            <a:r>
              <a:rPr lang="en-US" altLang="ko-KR" sz="1400" dirty="0"/>
              <a:t>e-mail</a:t>
            </a:r>
            <a:r>
              <a:rPr lang="ko-KR" altLang="en-US" sz="1400" dirty="0"/>
              <a:t>을 활용할 것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8598DD-E187-4ECB-A5BF-FA08B507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12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05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67525-691B-40C0-BC4D-C22EF109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(Console)[1/7]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392B4-FAEB-4DED-BA25-FA83ED211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28876"/>
            <a:ext cx="10240903" cy="395617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원격지 주소 가져오기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사내 네트워크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담당자에게 물어보기 등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en-US" altLang="ko-KR" dirty="0">
                <a:hlinkClick r:id="rId2"/>
              </a:rPr>
              <a:t>http://192.168.0.168/Bonobo.Git.Server2/LabelPrinter_India.git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2. GitHub </a:t>
            </a:r>
          </a:p>
          <a:p>
            <a:pPr lvl="2">
              <a:buFontTx/>
              <a:buChar char="-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F8AFF4-4B33-48FE-9CF9-EC8346786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155" y="3470085"/>
            <a:ext cx="4777539" cy="253892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AC8B79A-3741-4973-BD64-D425BD48D677}"/>
              </a:ext>
            </a:extLst>
          </p:cNvPr>
          <p:cNvSpPr/>
          <p:nvPr/>
        </p:nvSpPr>
        <p:spPr>
          <a:xfrm>
            <a:off x="6261100" y="3470085"/>
            <a:ext cx="861594" cy="508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E8BEA0-88E2-4259-BB73-3229FFF6C12F}"/>
              </a:ext>
            </a:extLst>
          </p:cNvPr>
          <p:cNvSpPr/>
          <p:nvPr/>
        </p:nvSpPr>
        <p:spPr>
          <a:xfrm>
            <a:off x="6542851" y="4424440"/>
            <a:ext cx="630643" cy="278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29C73-EDDC-49A6-8D88-8786C32CE9F0}"/>
              </a:ext>
            </a:extLst>
          </p:cNvPr>
          <p:cNvSpPr txBox="1"/>
          <p:nvPr/>
        </p:nvSpPr>
        <p:spPr>
          <a:xfrm>
            <a:off x="7292483" y="4333579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클릭하여 원격지 주소 복사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AE0676-6BD1-4ECE-8CC2-70291E24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13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314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01028"/>
            <a:ext cx="10240903" cy="39561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원격저장소에 있는 파일들을 다운로드할 빈</a:t>
            </a:r>
            <a:r>
              <a:rPr lang="en-US" altLang="ko-KR" dirty="0"/>
              <a:t>(Empty) </a:t>
            </a:r>
            <a:r>
              <a:rPr lang="ko-KR" altLang="en-US" dirty="0"/>
              <a:t>폴더 선택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마우스 우 클릭 후 </a:t>
            </a:r>
            <a:r>
              <a:rPr lang="en-US" altLang="ko-KR" dirty="0"/>
              <a:t>Git Bash </a:t>
            </a:r>
            <a:r>
              <a:rPr lang="ko-KR" altLang="en-US" dirty="0"/>
              <a:t>선택하기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3-1. Clone</a:t>
            </a:r>
            <a:r>
              <a:rPr lang="ko-KR" altLang="en-US" dirty="0"/>
              <a:t>을 이용하여 </a:t>
            </a:r>
            <a:r>
              <a:rPr lang="en-US" altLang="ko-KR" dirty="0"/>
              <a:t>master branch</a:t>
            </a:r>
            <a:r>
              <a:rPr lang="ko-KR" altLang="en-US" dirty="0"/>
              <a:t>의 내용과 나머지 </a:t>
            </a:r>
            <a:r>
              <a:rPr lang="en-US" altLang="ko-KR" dirty="0"/>
              <a:t>branch</a:t>
            </a:r>
            <a:r>
              <a:rPr lang="ko-KR" altLang="en-US" dirty="0"/>
              <a:t>들의 형상을 전부 다운로드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Git clone [</a:t>
            </a:r>
            <a:r>
              <a:rPr lang="ko-KR" alt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원격지 주소</a:t>
            </a:r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] 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예시</a:t>
            </a:r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 git clone https://github.com/DongJoonLeeDJ/FirstTestGitHub.git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(Console)[2/7]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14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B6679A-E413-48D9-B081-A9FF31EC9E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766"/>
          <a:stretch/>
        </p:blipFill>
        <p:spPr>
          <a:xfrm>
            <a:off x="1499350" y="3717797"/>
            <a:ext cx="8137019" cy="82405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DAB2CEB-664B-4B5C-8C04-042A876B584A}"/>
              </a:ext>
            </a:extLst>
          </p:cNvPr>
          <p:cNvSpPr/>
          <p:nvPr/>
        </p:nvSpPr>
        <p:spPr>
          <a:xfrm>
            <a:off x="1499349" y="4022745"/>
            <a:ext cx="7564263" cy="287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E4BF91D-A0A2-4E4B-A6CF-B5E1C7950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349" y="5257207"/>
            <a:ext cx="3524827" cy="9288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F6A895-7E87-4223-BDDD-DA90DCD74C20}"/>
              </a:ext>
            </a:extLst>
          </p:cNvPr>
          <p:cNvSpPr txBox="1"/>
          <p:nvPr/>
        </p:nvSpPr>
        <p:spPr>
          <a:xfrm>
            <a:off x="1346199" y="4602378"/>
            <a:ext cx="9499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※ 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모든</a:t>
            </a:r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branc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를 보고 싶을 경우</a:t>
            </a:r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해당 폴더 안에서 </a:t>
            </a:r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Git Bash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를 다시 실행 후</a:t>
            </a:r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</a:p>
          <a:p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git branch –a 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명령어 입력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36B4CBC-BF45-4E74-BFF9-61C7F523A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357" y="5622454"/>
            <a:ext cx="6002510" cy="7777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993B5FC-9DF5-4DCA-A6C4-53559896CF7E}"/>
              </a:ext>
            </a:extLst>
          </p:cNvPr>
          <p:cNvSpPr txBox="1"/>
          <p:nvPr/>
        </p:nvSpPr>
        <p:spPr>
          <a:xfrm>
            <a:off x="6062358" y="5309232"/>
            <a:ext cx="46302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※ git checkout [branch</a:t>
            </a:r>
            <a:r>
              <a:rPr lang="ko-KR" alt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명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</a:t>
            </a:r>
            <a:r>
              <a:rPr lang="ko-KR" alt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을 통하여 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branch </a:t>
            </a:r>
            <a:r>
              <a:rPr lang="ko-KR" alt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변경 가능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3872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01028"/>
            <a:ext cx="10240903" cy="39561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3-2. </a:t>
            </a:r>
            <a:r>
              <a:rPr lang="ko-KR" altLang="en-US" dirty="0"/>
              <a:t>특정 </a:t>
            </a:r>
            <a:r>
              <a:rPr lang="en-US" altLang="ko-KR" dirty="0"/>
              <a:t>branch</a:t>
            </a:r>
            <a:r>
              <a:rPr lang="ko-KR" altLang="en-US" dirty="0"/>
              <a:t>의 파일들만 다운로드하고</a:t>
            </a:r>
            <a:r>
              <a:rPr lang="en-US" altLang="ko-KR" dirty="0"/>
              <a:t> </a:t>
            </a:r>
            <a:r>
              <a:rPr lang="ko-KR" altLang="en-US" dirty="0"/>
              <a:t>싶을 경우 절차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1. git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2. </a:t>
            </a:r>
            <a:r>
              <a:rPr lang="ko-KR" altLang="en-US" dirty="0"/>
              <a:t>원격저장소의 위치를 </a:t>
            </a:r>
            <a:r>
              <a:rPr lang="en-US" altLang="ko-KR" dirty="0"/>
              <a:t>origin</a:t>
            </a:r>
            <a:r>
              <a:rPr lang="ko-KR" altLang="en-US" dirty="0"/>
              <a:t>으로 치환함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git remote add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 err="1"/>
              <a:t>변수명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원격지주소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sz="1100" dirty="0"/>
              <a:t>	※</a:t>
            </a:r>
            <a:r>
              <a:rPr lang="en-US" altLang="ko-KR" dirty="0"/>
              <a:t> </a:t>
            </a:r>
            <a:r>
              <a:rPr lang="en-US" altLang="ko-KR" sz="1100" dirty="0"/>
              <a:t>origin </a:t>
            </a:r>
            <a:r>
              <a:rPr lang="ko-KR" altLang="en-US" sz="1100" dirty="0"/>
              <a:t>대신 다른 이름을 써도 되고</a:t>
            </a:r>
            <a:r>
              <a:rPr lang="en-US" altLang="ko-KR" sz="1100" dirty="0"/>
              <a:t>, </a:t>
            </a:r>
            <a:r>
              <a:rPr lang="ko-KR" altLang="en-US" sz="1100" dirty="0"/>
              <a:t>이 단계는 생략해도 관계없음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	※ </a:t>
            </a:r>
            <a:r>
              <a:rPr lang="ko-KR" altLang="en-US" sz="1100" dirty="0"/>
              <a:t>본 단계를 생략한 경우 </a:t>
            </a:r>
            <a:r>
              <a:rPr lang="en-US" altLang="ko-KR" sz="1100" dirty="0"/>
              <a:t>origin </a:t>
            </a:r>
            <a:r>
              <a:rPr lang="ko-KR" altLang="en-US" sz="1100" dirty="0"/>
              <a:t>대신 원격지 주소를 입력해야 하며</a:t>
            </a:r>
            <a:r>
              <a:rPr lang="en-US" altLang="ko-KR" sz="1100" dirty="0"/>
              <a:t>, </a:t>
            </a:r>
            <a:r>
              <a:rPr lang="ko-KR" altLang="en-US" sz="1100" dirty="0"/>
              <a:t>참고로 필자는 이 단계를 </a:t>
            </a:r>
            <a:r>
              <a:rPr lang="ko-KR" altLang="en-US" sz="1100" dirty="0" err="1"/>
              <a:t>생략했었음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dirty="0"/>
              <a:t>	3. git pull [</a:t>
            </a:r>
            <a:r>
              <a:rPr lang="ko-KR" altLang="en-US" dirty="0" err="1"/>
              <a:t>변수명</a:t>
            </a:r>
            <a:r>
              <a:rPr lang="en-US" altLang="ko-KR" dirty="0"/>
              <a:t>][branch</a:t>
            </a:r>
            <a:r>
              <a:rPr lang="ko-KR" altLang="en-US" dirty="0"/>
              <a:t>명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(Console)[3/7]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15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54CD4B-0DD7-4297-ABAB-B60FD00CD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026" y="1783059"/>
            <a:ext cx="4238625" cy="4381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FE5AE4-BBF1-4A8D-98CF-EF6B29D6A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857" y="3279117"/>
            <a:ext cx="5162550" cy="4476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BC5F64-46F8-4A45-BB87-0F88360D5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1076" y="4688623"/>
            <a:ext cx="4347506" cy="3791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13063B-BA28-413B-A8FE-41E9DCED3660}"/>
              </a:ext>
            </a:extLst>
          </p:cNvPr>
          <p:cNvSpPr txBox="1"/>
          <p:nvPr/>
        </p:nvSpPr>
        <p:spPr>
          <a:xfrm>
            <a:off x="2775858" y="2343005"/>
            <a:ext cx="6094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※ 1</a:t>
            </a:r>
            <a:r>
              <a:rPr lang="ko-KR" altLang="en-US" sz="1200" dirty="0"/>
              <a:t>번만 할 경우에는 순수 </a:t>
            </a:r>
            <a:r>
              <a:rPr lang="en-US" altLang="ko-KR" sz="1200" dirty="0"/>
              <a:t>local </a:t>
            </a:r>
            <a:r>
              <a:rPr lang="ko-KR" altLang="en-US" sz="1200" dirty="0"/>
              <a:t>저장소가 됨</a:t>
            </a:r>
            <a:r>
              <a:rPr lang="en-US" altLang="ko-KR" sz="1200" dirty="0"/>
              <a:t>. </a:t>
            </a:r>
            <a:r>
              <a:rPr lang="ko-KR" altLang="en-US" sz="1200" dirty="0"/>
              <a:t>즉 그 어떤 원격 저장소에도 연결되지 않음</a:t>
            </a:r>
          </a:p>
        </p:txBody>
      </p:sp>
    </p:spTree>
    <p:extLst>
      <p:ext uri="{BB962C8B-B14F-4D97-AF65-F5344CB8AC3E}">
        <p14:creationId xmlns:p14="http://schemas.microsoft.com/office/powerpoint/2010/main" val="2236842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441182" cy="15567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3100" dirty="0"/>
              <a:t>Git </a:t>
            </a:r>
            <a:r>
              <a:rPr lang="ko-KR" altLang="en-US" sz="3100" dirty="0"/>
              <a:t>활용</a:t>
            </a:r>
            <a:r>
              <a:rPr lang="en-US" altLang="ko-KR" sz="3100" dirty="0"/>
              <a:t>(Console)[4/</a:t>
            </a:r>
            <a:r>
              <a:rPr lang="en-US" altLang="ko-KR" sz="3200" dirty="0"/>
              <a:t>7]</a:t>
            </a:r>
            <a:endParaRPr lang="ko-KR" altLang="en-US" sz="31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4. </a:t>
            </a:r>
            <a:r>
              <a:rPr lang="ko-KR" altLang="en-US" sz="1600" dirty="0"/>
              <a:t>새로운 분기점</a:t>
            </a:r>
            <a:r>
              <a:rPr lang="en-US" altLang="ko-KR" sz="1600" dirty="0"/>
              <a:t>(branch) </a:t>
            </a:r>
            <a:r>
              <a:rPr lang="ko-KR" altLang="en-US" sz="1600" dirty="0"/>
              <a:t>생성 및 원격지 적용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git branch [</a:t>
            </a:r>
            <a:r>
              <a:rPr lang="ko-KR" altLang="en-US" sz="1600" dirty="0"/>
              <a:t>추가하고 싶은 </a:t>
            </a:r>
            <a:r>
              <a:rPr lang="en-US" altLang="ko-KR" sz="1600" dirty="0"/>
              <a:t>branch</a:t>
            </a:r>
            <a:r>
              <a:rPr lang="ko-KR" altLang="en-US" sz="1600" dirty="0"/>
              <a:t>명</a:t>
            </a:r>
            <a:r>
              <a:rPr lang="en-US" altLang="ko-KR" sz="1600" dirty="0"/>
              <a:t>]</a:t>
            </a:r>
          </a:p>
          <a:p>
            <a:pPr marL="0" indent="0">
              <a:buNone/>
            </a:pPr>
            <a:r>
              <a:rPr lang="en-US" altLang="ko-KR" sz="1600" dirty="0"/>
              <a:t>	git checkout [</a:t>
            </a:r>
            <a:r>
              <a:rPr lang="ko-KR" altLang="en-US" sz="1600" dirty="0"/>
              <a:t>추가한 </a:t>
            </a:r>
            <a:r>
              <a:rPr lang="en-US" altLang="ko-KR" sz="1600" dirty="0"/>
              <a:t>branch</a:t>
            </a:r>
            <a:r>
              <a:rPr lang="ko-KR" altLang="en-US" sz="1600" dirty="0"/>
              <a:t>명</a:t>
            </a:r>
            <a:r>
              <a:rPr lang="en-US" altLang="ko-KR" sz="1600" dirty="0"/>
              <a:t>]</a:t>
            </a:r>
          </a:p>
          <a:p>
            <a:pPr marL="0" indent="0">
              <a:buNone/>
            </a:pPr>
            <a:r>
              <a:rPr lang="en-US" altLang="ko-KR" sz="1600" dirty="0"/>
              <a:t>	git push [</a:t>
            </a:r>
            <a:r>
              <a:rPr lang="ko-KR" altLang="en-US" sz="1600" dirty="0"/>
              <a:t>원격지주소</a:t>
            </a:r>
            <a:r>
              <a:rPr lang="en-US" altLang="ko-KR" sz="1600" dirty="0"/>
              <a:t>] [</a:t>
            </a:r>
            <a:r>
              <a:rPr lang="ko-KR" altLang="en-US" sz="1600" dirty="0"/>
              <a:t>추가한 </a:t>
            </a:r>
            <a:r>
              <a:rPr lang="en-US" altLang="ko-KR" sz="1600" dirty="0"/>
              <a:t>branch</a:t>
            </a:r>
            <a:r>
              <a:rPr lang="ko-KR" altLang="en-US" sz="1600" dirty="0"/>
              <a:t>명</a:t>
            </a:r>
            <a:r>
              <a:rPr lang="en-US" altLang="ko-KR" sz="1600" dirty="0"/>
              <a:t>]</a:t>
            </a:r>
          </a:p>
          <a:p>
            <a:pPr marL="0" indent="0">
              <a:buNone/>
            </a:pP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6E0341-27E0-4C86-82E8-C588FD4134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121" b="29215"/>
          <a:stretch/>
        </p:blipFill>
        <p:spPr>
          <a:xfrm>
            <a:off x="7137315" y="239796"/>
            <a:ext cx="4532363" cy="592120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2000" y="6408742"/>
            <a:ext cx="2456330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EAB3BA-07EE-4B64-A177-47C30D775877}" type="slidenum">
              <a:rPr lang="en-US" smtClean="0"/>
              <a:pPr>
                <a:spcAft>
                  <a:spcPts val="600"/>
                </a:spcAft>
              </a:pPr>
              <a:t>16</a:t>
            </a:fld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A3BECA-B315-429A-9FE3-CE9022188D93}"/>
              </a:ext>
            </a:extLst>
          </p:cNvPr>
          <p:cNvSpPr/>
          <p:nvPr/>
        </p:nvSpPr>
        <p:spPr>
          <a:xfrm>
            <a:off x="7138934" y="2645570"/>
            <a:ext cx="1864390" cy="16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503E96-9C8C-4E1E-822E-A5C497D96BAF}"/>
              </a:ext>
            </a:extLst>
          </p:cNvPr>
          <p:cNvSpPr/>
          <p:nvPr/>
        </p:nvSpPr>
        <p:spPr>
          <a:xfrm>
            <a:off x="7138934" y="2948446"/>
            <a:ext cx="1864390" cy="16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36830C-26AA-403D-B4A2-0DC3A5D9AB60}"/>
              </a:ext>
            </a:extLst>
          </p:cNvPr>
          <p:cNvSpPr/>
          <p:nvPr/>
        </p:nvSpPr>
        <p:spPr>
          <a:xfrm>
            <a:off x="7138934" y="4938020"/>
            <a:ext cx="3884108" cy="16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4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862" y="1240505"/>
            <a:ext cx="10240903" cy="39561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파일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1-1. </a:t>
            </a:r>
            <a:r>
              <a:rPr lang="ko-KR" altLang="en-US" dirty="0"/>
              <a:t>특정 파일 하나에 대해서만 작업할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git add [</a:t>
            </a:r>
            <a:r>
              <a:rPr lang="ko-KR" altLang="en-US" dirty="0"/>
              <a:t>파일명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sz="1600" dirty="0"/>
              <a:t>※ </a:t>
            </a:r>
            <a:r>
              <a:rPr lang="ko-KR" altLang="en-US" sz="1600" dirty="0"/>
              <a:t>파일을 삭제한 경우 </a:t>
            </a:r>
            <a:r>
              <a:rPr lang="en-US" altLang="ko-KR" sz="1600" dirty="0"/>
              <a:t>git status </a:t>
            </a:r>
            <a:r>
              <a:rPr lang="ko-KR" altLang="en-US" sz="1600" dirty="0"/>
              <a:t>명령어를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                             </a:t>
            </a:r>
            <a:r>
              <a:rPr lang="ko-KR" altLang="en-US" sz="1600" dirty="0"/>
              <a:t>통하여 삭제한 파일명을 지정할 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1-2. </a:t>
            </a:r>
            <a:r>
              <a:rPr lang="ko-KR" altLang="en-US" dirty="0"/>
              <a:t>폴더에 있는 모든 내용들에 대해서 작업할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git add 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(Console)[5/7]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17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AC652A-EEDB-47A2-901E-C1542186D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126" y="1669542"/>
            <a:ext cx="5005874" cy="182274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AA1DC7-4AED-422F-BEE3-348DD031309B}"/>
              </a:ext>
            </a:extLst>
          </p:cNvPr>
          <p:cNvSpPr/>
          <p:nvPr/>
        </p:nvSpPr>
        <p:spPr>
          <a:xfrm>
            <a:off x="7196174" y="3304824"/>
            <a:ext cx="3884108" cy="16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EE6785A-395F-448B-B34B-33FC0B5CA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016" y="4082039"/>
            <a:ext cx="6255793" cy="6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77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862" y="1240505"/>
            <a:ext cx="10240903" cy="39561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파일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2. commit</a:t>
            </a:r>
          </a:p>
          <a:p>
            <a:pPr marL="0" indent="0">
              <a:buNone/>
            </a:pPr>
            <a:r>
              <a:rPr lang="en-US" altLang="ko-KR" dirty="0"/>
              <a:t>		git commit –m “</a:t>
            </a:r>
            <a:r>
              <a:rPr lang="ko-KR" altLang="en-US" dirty="0"/>
              <a:t>메시지</a:t>
            </a:r>
            <a:r>
              <a:rPr lang="en-US" altLang="ko-KR" dirty="0"/>
              <a:t>”</a:t>
            </a:r>
          </a:p>
          <a:p>
            <a:pPr marL="0" indent="0">
              <a:buNone/>
            </a:pPr>
            <a:r>
              <a:rPr lang="en-US" altLang="ko-KR" dirty="0"/>
              <a:t>	3. push</a:t>
            </a:r>
          </a:p>
          <a:p>
            <a:pPr marL="0" indent="0">
              <a:buNone/>
            </a:pPr>
            <a:r>
              <a:rPr lang="en-US" altLang="ko-KR" dirty="0"/>
              <a:t>		git push [</a:t>
            </a:r>
            <a:r>
              <a:rPr lang="ko-KR" altLang="en-US" dirty="0"/>
              <a:t>원격지주소 혹은 </a:t>
            </a:r>
            <a:r>
              <a:rPr lang="en-US" altLang="ko-KR" dirty="0"/>
              <a:t>origin </a:t>
            </a:r>
            <a:r>
              <a:rPr lang="ko-KR" altLang="en-US" dirty="0"/>
              <a:t>과 같은 </a:t>
            </a:r>
            <a:r>
              <a:rPr lang="ko-KR" altLang="en-US" dirty="0" err="1"/>
              <a:t>변수명</a:t>
            </a:r>
            <a:r>
              <a:rPr lang="en-US" altLang="ko-KR" dirty="0"/>
              <a:t>] [branch</a:t>
            </a:r>
            <a:r>
              <a:rPr lang="ko-KR" altLang="en-US" dirty="0"/>
              <a:t>명</a:t>
            </a:r>
            <a:r>
              <a:rPr lang="en-US" altLang="ko-KR" dirty="0"/>
              <a:t>] 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아래 두 가지 예시 모두 같은 저장소를 가리키나</a:t>
            </a:r>
            <a:r>
              <a:rPr lang="en-US" altLang="ko-KR" dirty="0"/>
              <a:t>, origin</a:t>
            </a:r>
            <a:r>
              <a:rPr lang="ko-KR" altLang="en-US" dirty="0"/>
              <a:t>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</a:t>
            </a:r>
            <a:r>
              <a:rPr lang="ko-KR" altLang="en-US" dirty="0"/>
              <a:t>해당 저장소로 등록하지 않았다면 </a:t>
            </a:r>
            <a:r>
              <a:rPr lang="en-US" altLang="ko-KR" dirty="0"/>
              <a:t>origin </a:t>
            </a:r>
            <a:r>
              <a:rPr lang="ko-KR" altLang="en-US" dirty="0"/>
              <a:t>대신 주소지를 직접 써줘야 함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(Console)[6/7]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18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38D01D-92A2-4528-8161-799F42264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16830"/>
            <a:ext cx="3952875" cy="314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AFF579-D02E-4D9A-AD39-741DF65D5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250" y="4721658"/>
            <a:ext cx="4248150" cy="276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52E6C25-A6EC-4D1E-A6A2-4653D83F7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250" y="5302650"/>
            <a:ext cx="47625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28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862" y="1240505"/>
            <a:ext cx="10240903" cy="3956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기타 참고 사항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git log :</a:t>
            </a:r>
            <a:r>
              <a:rPr lang="ko-KR" altLang="en-US" dirty="0"/>
              <a:t> 그 동안 파일 수정</a:t>
            </a:r>
            <a:r>
              <a:rPr lang="en-US" altLang="ko-KR" dirty="0"/>
              <a:t>,</a:t>
            </a:r>
            <a:r>
              <a:rPr lang="ko-KR" altLang="en-US" dirty="0"/>
              <a:t>삭제</a:t>
            </a:r>
            <a:r>
              <a:rPr lang="en-US" altLang="ko-KR" dirty="0"/>
              <a:t>,</a:t>
            </a:r>
            <a:r>
              <a:rPr lang="ko-KR" altLang="en-US" dirty="0"/>
              <a:t>추가  내역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git status : </a:t>
            </a:r>
            <a:r>
              <a:rPr lang="ko-KR" altLang="en-US" dirty="0"/>
              <a:t>현재 저장소의 상태</a:t>
            </a:r>
            <a:r>
              <a:rPr lang="en-US" altLang="ko-KR" dirty="0"/>
              <a:t>(</a:t>
            </a:r>
            <a:r>
              <a:rPr lang="ko-KR" altLang="en-US" dirty="0"/>
              <a:t>변경사항이 있는지</a:t>
            </a:r>
            <a:r>
              <a:rPr lang="en-US" altLang="ko-KR"/>
              <a:t>, branch</a:t>
            </a:r>
            <a:r>
              <a:rPr lang="ko-KR" altLang="en-US"/>
              <a:t>명은 </a:t>
            </a:r>
            <a:r>
              <a:rPr lang="ko-KR" altLang="en-US" dirty="0" err="1"/>
              <a:t>뭔지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★ 항상 </a:t>
            </a:r>
            <a:r>
              <a:rPr lang="en-US" altLang="ko-KR" dirty="0"/>
              <a:t>pull</a:t>
            </a:r>
            <a:r>
              <a:rPr lang="ko-KR" altLang="en-US" dirty="0"/>
              <a:t>로 최신 내용을 다운받은 다음에 수정을 해야 충돌이 방지됨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*</a:t>
            </a:r>
            <a:r>
              <a:rPr lang="ko-KR" altLang="en-US" dirty="0"/>
              <a:t>충돌 </a:t>
            </a:r>
            <a:r>
              <a:rPr lang="en-US" altLang="ko-KR" dirty="0"/>
              <a:t>: A.txt </a:t>
            </a:r>
            <a:r>
              <a:rPr lang="ko-KR" altLang="en-US" dirty="0"/>
              <a:t>파일을 옛날 버전을 </a:t>
            </a:r>
            <a:r>
              <a:rPr lang="en-US" altLang="ko-KR" dirty="0"/>
              <a:t>pull</a:t>
            </a:r>
            <a:r>
              <a:rPr lang="ko-KR" altLang="en-US" dirty="0"/>
              <a:t>한 뒤</a:t>
            </a:r>
            <a:r>
              <a:rPr lang="en-US" altLang="ko-KR" dirty="0"/>
              <a:t>, </a:t>
            </a:r>
            <a:r>
              <a:rPr lang="ko-KR" altLang="en-US" dirty="0"/>
              <a:t>수정하려고 하였으나 이미 최신 버전에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</a:t>
            </a:r>
            <a:r>
              <a:rPr lang="ko-KR" altLang="en-US" dirty="0"/>
              <a:t> </a:t>
            </a:r>
            <a:r>
              <a:rPr lang="en-US" altLang="ko-KR" dirty="0"/>
              <a:t>A.txt</a:t>
            </a:r>
            <a:r>
              <a:rPr lang="ko-KR" altLang="en-US" dirty="0"/>
              <a:t>에 대한 수정 내용이 있음</a:t>
            </a:r>
            <a:r>
              <a:rPr lang="en-US" altLang="ko-KR" dirty="0"/>
              <a:t>. </a:t>
            </a:r>
            <a:r>
              <a:rPr lang="ko-KR" altLang="en-US" dirty="0"/>
              <a:t>이럴 경우에는 </a:t>
            </a:r>
            <a:r>
              <a:rPr lang="en-US" altLang="ko-KR" dirty="0"/>
              <a:t>A.txt</a:t>
            </a:r>
            <a:r>
              <a:rPr lang="ko-KR" altLang="en-US" dirty="0"/>
              <a:t>를 최신버전으로 </a:t>
            </a:r>
            <a:r>
              <a:rPr lang="en-US" altLang="ko-KR" dirty="0"/>
              <a:t>pull</a:t>
            </a:r>
            <a:r>
              <a:rPr lang="ko-KR" altLang="en-US" dirty="0"/>
              <a:t>한 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</a:t>
            </a:r>
            <a:r>
              <a:rPr lang="ko-KR" altLang="en-US" dirty="0"/>
              <a:t> 수정하고 싶은 내용을 수정해야 충돌이 발생하지 않음</a:t>
            </a:r>
            <a:r>
              <a:rPr lang="en-US" altLang="ko-KR" dirty="0"/>
              <a:t>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(Console)[7/7]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19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1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D8A44-7EB6-484E-8020-8547BD59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9505"/>
            <a:ext cx="10240903" cy="1233488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C40D34-74DB-4FB0-A40F-34A053FFF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1898"/>
            <a:ext cx="10240903" cy="4926843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형상 관리 도구</a:t>
            </a:r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Git</a:t>
            </a:r>
            <a:r>
              <a:rPr lang="ko-KR" altLang="en-US" dirty="0"/>
              <a:t>과</a:t>
            </a:r>
            <a:r>
              <a:rPr lang="en-US" altLang="ko-KR" dirty="0"/>
              <a:t> GitHub</a:t>
            </a:r>
          </a:p>
          <a:p>
            <a:pPr lvl="1"/>
            <a:r>
              <a:rPr lang="ko-KR" altLang="en-US" dirty="0"/>
              <a:t>핵심개념 </a:t>
            </a:r>
            <a:r>
              <a:rPr lang="en-US" altLang="ko-KR" dirty="0"/>
              <a:t>: Commit, Push</a:t>
            </a:r>
          </a:p>
          <a:p>
            <a:pPr lvl="1"/>
            <a:r>
              <a:rPr lang="ko-KR" altLang="en-US" dirty="0"/>
              <a:t>핵심개념 </a:t>
            </a:r>
            <a:r>
              <a:rPr lang="en-US" altLang="ko-KR" dirty="0"/>
              <a:t>: Pull, Branch</a:t>
            </a:r>
          </a:p>
          <a:p>
            <a:pPr lvl="1"/>
            <a:r>
              <a:rPr lang="ko-KR" altLang="en-US" dirty="0"/>
              <a:t>기본 </a:t>
            </a:r>
            <a:r>
              <a:rPr lang="ko-KR" altLang="en-US" dirty="0" err="1"/>
              <a:t>브랜치</a:t>
            </a:r>
            <a:r>
              <a:rPr lang="ko-KR" altLang="en-US" dirty="0"/>
              <a:t> 변경</a:t>
            </a:r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 및 저장소 등록</a:t>
            </a:r>
            <a:endParaRPr lang="en-US" altLang="ko-KR" dirty="0"/>
          </a:p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</a:t>
            </a:r>
          </a:p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</a:t>
            </a:r>
          </a:p>
          <a:p>
            <a:r>
              <a:rPr lang="ko-KR" altLang="en-US" dirty="0"/>
              <a:t>필자의 주된 </a:t>
            </a:r>
            <a:r>
              <a:rPr lang="en-US" altLang="ko-KR" dirty="0"/>
              <a:t>Git </a:t>
            </a:r>
            <a:r>
              <a:rPr lang="ko-KR" altLang="en-US" dirty="0"/>
              <a:t>활용 패턴</a:t>
            </a:r>
            <a:endParaRPr lang="en-US" altLang="ko-KR" dirty="0"/>
          </a:p>
          <a:p>
            <a:pPr lvl="1"/>
            <a:r>
              <a:rPr lang="ko-KR" altLang="en-US" dirty="0"/>
              <a:t>주의 사항</a:t>
            </a:r>
            <a:endParaRPr lang="en-US" altLang="ko-KR" dirty="0"/>
          </a:p>
          <a:p>
            <a:r>
              <a:rPr lang="en-US" altLang="ko-KR" dirty="0"/>
              <a:t>GitHub Desktop</a:t>
            </a:r>
            <a:r>
              <a:rPr lang="ko-KR" altLang="en-US" dirty="0"/>
              <a:t> 설치 및 활용</a:t>
            </a:r>
            <a:endParaRPr lang="en-US" altLang="ko-KR" dirty="0"/>
          </a:p>
          <a:p>
            <a:r>
              <a:rPr lang="ko-KR" altLang="en-US" dirty="0"/>
              <a:t>자료 출처 모음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ACE220-28C7-4764-A4AC-BD431228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5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7C235-9022-4AC1-97DA-3F5A8EB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(GUI)[1/9]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D15E84-ABB2-417C-9021-71BE73F6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원격지 주소를 가져오고</a:t>
            </a:r>
            <a:r>
              <a:rPr lang="en-US" altLang="ko-KR" dirty="0"/>
              <a:t>, </a:t>
            </a:r>
            <a:r>
              <a:rPr lang="ko-KR" altLang="en-US" dirty="0"/>
              <a:t>빈 폴더를 선택하는 것 까지는 </a:t>
            </a:r>
            <a:r>
              <a:rPr lang="en-US" altLang="ko-KR" dirty="0"/>
              <a:t>Git Bash</a:t>
            </a:r>
            <a:r>
              <a:rPr lang="ko-KR" altLang="en-US" dirty="0"/>
              <a:t>와 동일</a:t>
            </a:r>
            <a:endParaRPr lang="en-US" altLang="ko-KR" dirty="0"/>
          </a:p>
          <a:p>
            <a:r>
              <a:rPr lang="ko-KR" altLang="en-US" dirty="0"/>
              <a:t>마우스 </a:t>
            </a:r>
            <a:r>
              <a:rPr lang="ko-KR" altLang="en-US" dirty="0" err="1"/>
              <a:t>우클릭</a:t>
            </a:r>
            <a:r>
              <a:rPr lang="ko-KR" altLang="en-US" dirty="0"/>
              <a:t> 후 </a:t>
            </a:r>
            <a:r>
              <a:rPr lang="en-US" altLang="ko-KR" dirty="0"/>
              <a:t>Git 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79168-0F21-4681-BD4D-CDF6068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20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BDE091-0D9E-4086-A252-20655BDC1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090381"/>
            <a:ext cx="4124848" cy="31082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AE9492-B17F-416D-BBCF-B7CE3C20FC62}"/>
              </a:ext>
            </a:extLst>
          </p:cNvPr>
          <p:cNvSpPr/>
          <p:nvPr/>
        </p:nvSpPr>
        <p:spPr>
          <a:xfrm>
            <a:off x="2411604" y="3557116"/>
            <a:ext cx="1235948" cy="251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407EC8-C7A1-4620-A180-866FF5C1BA65}"/>
              </a:ext>
            </a:extLst>
          </p:cNvPr>
          <p:cNvCxnSpPr>
            <a:cxnSpLocks/>
          </p:cNvCxnSpPr>
          <p:nvPr/>
        </p:nvCxnSpPr>
        <p:spPr>
          <a:xfrm flipV="1">
            <a:off x="3647552" y="2908765"/>
            <a:ext cx="3048002" cy="809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FAEAE7-2174-4112-B0A7-513E084A702B}"/>
              </a:ext>
            </a:extLst>
          </p:cNvPr>
          <p:cNvSpPr txBox="1"/>
          <p:nvPr/>
        </p:nvSpPr>
        <p:spPr>
          <a:xfrm>
            <a:off x="6747469" y="2621539"/>
            <a:ext cx="4166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로컬에서만 사용할 수 있는 저장소 생성</a:t>
            </a:r>
            <a:endParaRPr lang="en-US" altLang="ko-KR" dirty="0"/>
          </a:p>
          <a:p>
            <a:r>
              <a:rPr lang="en-US" altLang="ko-KR" dirty="0"/>
              <a:t>Bash</a:t>
            </a:r>
            <a:r>
              <a:rPr lang="ko-KR" altLang="en-US" dirty="0"/>
              <a:t>에서 </a:t>
            </a:r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ko-KR" altLang="en-US" dirty="0"/>
              <a:t>한 </a:t>
            </a:r>
            <a:r>
              <a:rPr lang="ko-KR" altLang="en-US" dirty="0" err="1"/>
              <a:t>것이랑</a:t>
            </a:r>
            <a:r>
              <a:rPr lang="ko-KR" altLang="en-US" dirty="0"/>
              <a:t> 동일함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2C616D-DA2D-4620-A0B3-88560E9BD8F1}"/>
              </a:ext>
            </a:extLst>
          </p:cNvPr>
          <p:cNvSpPr/>
          <p:nvPr/>
        </p:nvSpPr>
        <p:spPr>
          <a:xfrm>
            <a:off x="2403232" y="3989942"/>
            <a:ext cx="1235948" cy="153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957233C-ED03-4217-B6AF-969396C94396}"/>
              </a:ext>
            </a:extLst>
          </p:cNvPr>
          <p:cNvCxnSpPr>
            <a:cxnSpLocks/>
          </p:cNvCxnSpPr>
          <p:nvPr/>
        </p:nvCxnSpPr>
        <p:spPr>
          <a:xfrm>
            <a:off x="3647552" y="4122453"/>
            <a:ext cx="2267580" cy="975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2B302C-DF8D-4F06-8F8B-E6F27F299329}"/>
              </a:ext>
            </a:extLst>
          </p:cNvPr>
          <p:cNvSpPr txBox="1"/>
          <p:nvPr/>
        </p:nvSpPr>
        <p:spPr>
          <a:xfrm>
            <a:off x="5962269" y="4992950"/>
            <a:ext cx="5799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만들어진 저장소를 </a:t>
            </a:r>
            <a:r>
              <a:rPr lang="en-US" altLang="ko-KR" dirty="0"/>
              <a:t>open</a:t>
            </a:r>
            <a:r>
              <a:rPr lang="ko-KR" altLang="en-US" dirty="0"/>
              <a:t>하는 것인데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해당 폴더에 가서 마우스 우 클릭 후 </a:t>
            </a:r>
            <a:r>
              <a:rPr lang="en-US" altLang="ko-KR" dirty="0"/>
              <a:t>Git 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/>
              <a:t>선택하면 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F8CB6D-0E1D-4EF0-B6EC-7D0CD765A814}"/>
              </a:ext>
            </a:extLst>
          </p:cNvPr>
          <p:cNvSpPr txBox="1"/>
          <p:nvPr/>
        </p:nvSpPr>
        <p:spPr>
          <a:xfrm>
            <a:off x="5863825" y="3806261"/>
            <a:ext cx="5556714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지정된 저장소를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하는 기능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(Git GUI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에서는 특정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branch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하는 기능이 없음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53BAC9-1AF1-4F7C-BC64-B5B5D1E205B2}"/>
              </a:ext>
            </a:extLst>
          </p:cNvPr>
          <p:cNvSpPr/>
          <p:nvPr/>
        </p:nvSpPr>
        <p:spPr>
          <a:xfrm>
            <a:off x="2411604" y="3822416"/>
            <a:ext cx="1235948" cy="153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22AAC22-1505-4123-87C3-E4C1EC56901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647552" y="3898674"/>
            <a:ext cx="2216273" cy="230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32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7C235-9022-4AC1-97DA-3F5A8EB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(GUI)[2/9]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D15E84-ABB2-417C-9021-71BE73F6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Target </a:t>
            </a:r>
            <a:r>
              <a:rPr lang="ko-KR" altLang="en-US" dirty="0"/>
              <a:t>폴더는 미리 만들지 말아야 하며 </a:t>
            </a:r>
            <a:r>
              <a:rPr lang="en-US" altLang="ko-KR" dirty="0"/>
              <a:t>Clone </a:t>
            </a:r>
            <a:r>
              <a:rPr lang="ko-KR" altLang="en-US" dirty="0"/>
              <a:t>클릭하면 자동으로 생성됨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79168-0F21-4681-BD4D-CDF6068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21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017ABD-2739-42E3-B635-FA8AE44F6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114939"/>
            <a:ext cx="6457950" cy="257175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E9267C-B4B1-4186-B775-4B10890B16A1}"/>
              </a:ext>
            </a:extLst>
          </p:cNvPr>
          <p:cNvSpPr/>
          <p:nvPr/>
        </p:nvSpPr>
        <p:spPr>
          <a:xfrm>
            <a:off x="3442117" y="2917353"/>
            <a:ext cx="3048001" cy="304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50D825E-F981-4112-8217-4FF87B212961}"/>
              </a:ext>
            </a:extLst>
          </p:cNvPr>
          <p:cNvCxnSpPr>
            <a:cxnSpLocks/>
          </p:cNvCxnSpPr>
          <p:nvPr/>
        </p:nvCxnSpPr>
        <p:spPr>
          <a:xfrm flipV="1">
            <a:off x="6490118" y="2260637"/>
            <a:ext cx="3048002" cy="809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F21299-4910-4FAE-BDD9-3320AAE5717C}"/>
              </a:ext>
            </a:extLst>
          </p:cNvPr>
          <p:cNvSpPr txBox="1"/>
          <p:nvPr/>
        </p:nvSpPr>
        <p:spPr>
          <a:xfrm>
            <a:off x="9688431" y="1937471"/>
            <a:ext cx="191590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원격지 주소 입력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E7BC090-D141-4E05-8F0A-0D33DBA88534}"/>
              </a:ext>
            </a:extLst>
          </p:cNvPr>
          <p:cNvSpPr/>
          <p:nvPr/>
        </p:nvSpPr>
        <p:spPr>
          <a:xfrm>
            <a:off x="3442116" y="3215460"/>
            <a:ext cx="3048001" cy="304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05E212B-E20E-4B52-8417-D6B7B49DDD2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490118" y="3442278"/>
            <a:ext cx="2554554" cy="5296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907BE8-6FA9-42B2-A001-A321CA82285A}"/>
              </a:ext>
            </a:extLst>
          </p:cNvPr>
          <p:cNvSpPr txBox="1"/>
          <p:nvPr/>
        </p:nvSpPr>
        <p:spPr>
          <a:xfrm>
            <a:off x="9044672" y="3787292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Clone</a:t>
            </a:r>
            <a:r>
              <a:rPr lang="ko-KR" altLang="en-US" dirty="0"/>
              <a:t>한 자료를 저장할 폴더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30C5D8-D87D-416B-96ED-6BB80E9C02F2}"/>
              </a:ext>
            </a:extLst>
          </p:cNvPr>
          <p:cNvSpPr/>
          <p:nvPr/>
        </p:nvSpPr>
        <p:spPr>
          <a:xfrm>
            <a:off x="3442116" y="4017874"/>
            <a:ext cx="2276513" cy="304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399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AA27017-58AD-4DFA-8E1B-AB1F9E317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r>
              <a:rPr lang="en-US" altLang="ko-KR" dirty="0"/>
              <a:t>Clone</a:t>
            </a:r>
            <a:r>
              <a:rPr lang="ko-KR" altLang="en-US" dirty="0"/>
              <a:t>이 완료되면 아래와 같은 창이 나타나며</a:t>
            </a:r>
            <a:r>
              <a:rPr lang="en-US" altLang="ko-KR" dirty="0"/>
              <a:t>, </a:t>
            </a:r>
            <a:r>
              <a:rPr lang="ko-KR" altLang="en-US" dirty="0"/>
              <a:t>이 후에 해당 폴더 들어가서 마우스 </a:t>
            </a:r>
            <a:r>
              <a:rPr lang="ko-KR" altLang="en-US" dirty="0" err="1"/>
              <a:t>우클릭하여</a:t>
            </a:r>
            <a:r>
              <a:rPr lang="ko-KR" altLang="en-US" dirty="0"/>
              <a:t> </a:t>
            </a:r>
            <a:r>
              <a:rPr lang="en-US" altLang="ko-KR" dirty="0"/>
              <a:t>Git </a:t>
            </a:r>
            <a:r>
              <a:rPr lang="en-US" altLang="ko-KR" dirty="0" err="1"/>
              <a:t>Gui</a:t>
            </a:r>
            <a:r>
              <a:rPr lang="ko-KR" altLang="en-US" dirty="0" err="1"/>
              <a:t>를</a:t>
            </a:r>
            <a:r>
              <a:rPr lang="ko-KR" altLang="en-US" dirty="0"/>
              <a:t> 누르면 아래 창으로 </a:t>
            </a:r>
            <a:r>
              <a:rPr lang="ko-KR" altLang="en-US" dirty="0" err="1"/>
              <a:t>들어가짐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7C235-9022-4AC1-97DA-3F5A8EB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(GUI)[3/9]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79168-0F21-4681-BD4D-CDF6068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22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AF1CDA-C478-445E-ABDA-1D7660DBA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771" y="2940039"/>
            <a:ext cx="59626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33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AA27017-58AD-4DFA-8E1B-AB1F9E317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및 파일 변경 내역 확인</a:t>
            </a:r>
            <a:endParaRPr lang="en-US" altLang="ko-KR" dirty="0"/>
          </a:p>
          <a:p>
            <a:pPr lvl="1"/>
            <a:r>
              <a:rPr lang="en-US" altLang="ko-KR" dirty="0"/>
              <a:t>Repository-&gt;Visualize All Branch History </a:t>
            </a:r>
            <a:r>
              <a:rPr lang="ko-KR" altLang="en-US" dirty="0"/>
              <a:t>클릭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7C235-9022-4AC1-97DA-3F5A8EB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(GUI)[4/9]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79168-0F21-4681-BD4D-CDF6068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23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E86ABD-E61E-40B5-8DEF-35F0C1B7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01430"/>
            <a:ext cx="5943600" cy="3238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B62E561-B123-411C-ADB6-568F45A33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824" y="3035970"/>
            <a:ext cx="75628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46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60AA4-E320-406A-9491-E8756AD2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(GUI)[5/9]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83D2E-B2C4-4F22-A1AE-B116C0FC0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변경</a:t>
            </a:r>
            <a:endParaRPr lang="en-US" altLang="ko-KR" dirty="0"/>
          </a:p>
          <a:p>
            <a:pPr lvl="1"/>
            <a:r>
              <a:rPr lang="ko-KR" altLang="en-US" dirty="0"/>
              <a:t>해당 </a:t>
            </a:r>
            <a:r>
              <a:rPr lang="ko-KR" altLang="en-US" dirty="0" err="1"/>
              <a:t>브랜치</a:t>
            </a:r>
            <a:r>
              <a:rPr lang="ko-KR" altLang="en-US" dirty="0"/>
              <a:t> 부분 마우스 우 클릭 후 </a:t>
            </a:r>
            <a:r>
              <a:rPr lang="en-US" altLang="ko-KR" dirty="0"/>
              <a:t>Check out this branch </a:t>
            </a:r>
            <a:r>
              <a:rPr lang="ko-KR" altLang="en-US" dirty="0"/>
              <a:t>선택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4737C4-448E-4694-91B3-CDEAAACB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23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6EB2AB-639C-408E-887A-5F3E1590C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254" y="3073853"/>
            <a:ext cx="3381375" cy="10191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0E1CF9D-122D-4650-985D-BFECC4BE85CB}"/>
              </a:ext>
            </a:extLst>
          </p:cNvPr>
          <p:cNvSpPr/>
          <p:nvPr/>
        </p:nvSpPr>
        <p:spPr>
          <a:xfrm>
            <a:off x="2861546" y="3278622"/>
            <a:ext cx="1565311" cy="150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277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0CE40-3087-4729-A138-8EFCB489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8688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(GUI)[6/9]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84683-72A1-4981-A334-BFC9EFDE4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23171"/>
            <a:ext cx="10240903" cy="3956179"/>
          </a:xfrm>
        </p:spPr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추가 및 원격지 적용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71967F-E750-4178-8CD6-C80A50F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24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7C2E84-0216-4141-838A-6128C9EF9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89" y="2983349"/>
            <a:ext cx="3662161" cy="33903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B41321-5892-4EAB-A4CC-F750D25E90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955" r="36590"/>
          <a:stretch/>
        </p:blipFill>
        <p:spPr>
          <a:xfrm>
            <a:off x="6600205" y="1791785"/>
            <a:ext cx="4178659" cy="17890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CB2EC5-303A-4A22-947E-ADD6FEDDB9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5500"/>
          <a:stretch/>
        </p:blipFill>
        <p:spPr>
          <a:xfrm>
            <a:off x="6600204" y="3729109"/>
            <a:ext cx="4794584" cy="9474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0E2AE12-EF19-46CE-A359-994451541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249" y="1769055"/>
            <a:ext cx="2239899" cy="122320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EBD82D1-7ED4-4F65-AB79-F3EF1FC606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920"/>
          <a:stretch/>
        </p:blipFill>
        <p:spPr>
          <a:xfrm>
            <a:off x="6600204" y="4708115"/>
            <a:ext cx="4320093" cy="160568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0F87D3-758B-4856-A093-0BA58AFCDD9A}"/>
              </a:ext>
            </a:extLst>
          </p:cNvPr>
          <p:cNvSpPr/>
          <p:nvPr/>
        </p:nvSpPr>
        <p:spPr>
          <a:xfrm>
            <a:off x="1944744" y="2140125"/>
            <a:ext cx="1565311" cy="150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150064-ECDE-435A-B89E-FCCAABB418EF}"/>
              </a:ext>
            </a:extLst>
          </p:cNvPr>
          <p:cNvSpPr/>
          <p:nvPr/>
        </p:nvSpPr>
        <p:spPr>
          <a:xfrm>
            <a:off x="1045556" y="3492606"/>
            <a:ext cx="3754194" cy="192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F3983-761D-48CB-83AE-6B606F267ADE}"/>
              </a:ext>
            </a:extLst>
          </p:cNvPr>
          <p:cNvSpPr/>
          <p:nvPr/>
        </p:nvSpPr>
        <p:spPr>
          <a:xfrm>
            <a:off x="4093556" y="6100723"/>
            <a:ext cx="706194" cy="238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C698EE-1BB6-498A-84A7-6BF6D36E0FF6}"/>
              </a:ext>
            </a:extLst>
          </p:cNvPr>
          <p:cNvSpPr/>
          <p:nvPr/>
        </p:nvSpPr>
        <p:spPr>
          <a:xfrm>
            <a:off x="8121894" y="3086578"/>
            <a:ext cx="1027943" cy="246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97FC9A-6124-463B-BE15-B8BB240E3488}"/>
              </a:ext>
            </a:extLst>
          </p:cNvPr>
          <p:cNvSpPr/>
          <p:nvPr/>
        </p:nvSpPr>
        <p:spPr>
          <a:xfrm>
            <a:off x="10038534" y="5973975"/>
            <a:ext cx="881764" cy="339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D13E7A-F721-45B8-AAE0-E7E44C446306}"/>
              </a:ext>
            </a:extLst>
          </p:cNvPr>
          <p:cNvSpPr txBox="1"/>
          <p:nvPr/>
        </p:nvSpPr>
        <p:spPr>
          <a:xfrm>
            <a:off x="1137589" y="1388990"/>
            <a:ext cx="14289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Branch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F291B-4D45-4285-8D2A-F6FB92659D1B}"/>
              </a:ext>
            </a:extLst>
          </p:cNvPr>
          <p:cNvSpPr txBox="1"/>
          <p:nvPr/>
        </p:nvSpPr>
        <p:spPr>
          <a:xfrm>
            <a:off x="6492051" y="1378268"/>
            <a:ext cx="339105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추가된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branch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원격지에 적용</a:t>
            </a:r>
          </a:p>
        </p:txBody>
      </p:sp>
    </p:spTree>
    <p:extLst>
      <p:ext uri="{BB962C8B-B14F-4D97-AF65-F5344CB8AC3E}">
        <p14:creationId xmlns:p14="http://schemas.microsoft.com/office/powerpoint/2010/main" val="4269281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C8DAE4-E6ED-4C67-988A-D181194D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25</a:t>
            </a:r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2EF1588-6ECB-4510-9314-843C804C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8688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(GUI)[7/9]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C493B5A-A515-4A19-8A83-EDB42350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23171"/>
            <a:ext cx="10240903" cy="3956179"/>
          </a:xfrm>
        </p:spPr>
        <p:txBody>
          <a:bodyPr/>
          <a:lstStyle/>
          <a:p>
            <a:r>
              <a:rPr lang="ko-KR" altLang="en-US" dirty="0"/>
              <a:t>파일 변경 사항 </a:t>
            </a:r>
            <a:r>
              <a:rPr lang="en-US" altLang="ko-KR" dirty="0"/>
              <a:t>Commit &amp; Push(1/3)</a:t>
            </a:r>
          </a:p>
          <a:p>
            <a:pPr lvl="1"/>
            <a:r>
              <a:rPr lang="en-US" altLang="ko-KR" dirty="0"/>
              <a:t>F5</a:t>
            </a:r>
            <a:r>
              <a:rPr lang="ko-KR" altLang="en-US" dirty="0"/>
              <a:t>키나 </a:t>
            </a:r>
            <a:r>
              <a:rPr lang="en-US" altLang="ko-KR" dirty="0"/>
              <a:t>Rescan</a:t>
            </a:r>
            <a:r>
              <a:rPr lang="ko-KR" altLang="en-US" dirty="0"/>
              <a:t>을 눌러서 </a:t>
            </a:r>
            <a:r>
              <a:rPr lang="ko-KR" altLang="en-US" dirty="0" err="1"/>
              <a:t>새로고침하고</a:t>
            </a:r>
            <a:r>
              <a:rPr lang="en-US" altLang="ko-KR" dirty="0"/>
              <a:t>, Stage Changed </a:t>
            </a:r>
            <a:r>
              <a:rPr lang="ko-KR" altLang="en-US" dirty="0"/>
              <a:t>누르기</a:t>
            </a:r>
            <a:endParaRPr lang="en-US" altLang="ko-KR" dirty="0"/>
          </a:p>
          <a:p>
            <a:pPr lvl="1"/>
            <a:r>
              <a:rPr lang="ko-KR" altLang="en-US" dirty="0"/>
              <a:t>아래와 같은 메시지 나오면 예 누르기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4FB696-6B45-4AA7-968A-2128AEE77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3" y="2182349"/>
            <a:ext cx="9100453" cy="41075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5A322E-1482-4681-8C3D-F0CBE1E87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181" y="3207882"/>
            <a:ext cx="2066925" cy="14001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EC2397-DA72-4AC2-AEEE-EE30C1EA766F}"/>
              </a:ext>
            </a:extLst>
          </p:cNvPr>
          <p:cNvSpPr/>
          <p:nvPr/>
        </p:nvSpPr>
        <p:spPr>
          <a:xfrm>
            <a:off x="4290122" y="5056403"/>
            <a:ext cx="818907" cy="415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844BAE-1960-411A-A497-B51BCD04F2B8}"/>
              </a:ext>
            </a:extLst>
          </p:cNvPr>
          <p:cNvSpPr/>
          <p:nvPr/>
        </p:nvSpPr>
        <p:spPr>
          <a:xfrm>
            <a:off x="6096000" y="4192578"/>
            <a:ext cx="818907" cy="415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186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C8DAE4-E6ED-4C67-988A-D181194D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26</a:t>
            </a:r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2EF1588-6ECB-4510-9314-843C804C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8688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(GUI)[8/9]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C493B5A-A515-4A19-8A83-EDB42350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23171"/>
            <a:ext cx="10240903" cy="3956179"/>
          </a:xfrm>
        </p:spPr>
        <p:txBody>
          <a:bodyPr/>
          <a:lstStyle/>
          <a:p>
            <a:r>
              <a:rPr lang="ko-KR" altLang="en-US" dirty="0"/>
              <a:t>파일 변경 사항 </a:t>
            </a:r>
            <a:r>
              <a:rPr lang="en-US" altLang="ko-KR" dirty="0"/>
              <a:t>Commit &amp; Push(2/3)</a:t>
            </a:r>
          </a:p>
          <a:p>
            <a:pPr lvl="1"/>
            <a:r>
              <a:rPr lang="en-US" altLang="ko-KR" dirty="0"/>
              <a:t>Commit </a:t>
            </a:r>
            <a:r>
              <a:rPr lang="ko-KR" altLang="en-US" dirty="0"/>
              <a:t>할 메시지 적고 </a:t>
            </a:r>
            <a:r>
              <a:rPr lang="en-US" altLang="ko-KR" dirty="0"/>
              <a:t>Commit </a:t>
            </a:r>
            <a:r>
              <a:rPr lang="ko-KR" altLang="en-US" dirty="0"/>
              <a:t>버튼 클릭하기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A053FF-7930-448C-A61C-73236ABE6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196" y="1909082"/>
            <a:ext cx="9557204" cy="43136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0F9B45-3816-4A0C-9653-F1D7910231E0}"/>
              </a:ext>
            </a:extLst>
          </p:cNvPr>
          <p:cNvSpPr/>
          <p:nvPr/>
        </p:nvSpPr>
        <p:spPr>
          <a:xfrm>
            <a:off x="3962400" y="5538154"/>
            <a:ext cx="638629" cy="209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31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C8DAE4-E6ED-4C67-988A-D181194D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27</a:t>
            </a:r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2EF1588-6ECB-4510-9314-843C804C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8688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(GUI)[9/9]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C493B5A-A515-4A19-8A83-EDB42350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23171"/>
            <a:ext cx="10240903" cy="3956179"/>
          </a:xfrm>
        </p:spPr>
        <p:txBody>
          <a:bodyPr/>
          <a:lstStyle/>
          <a:p>
            <a:r>
              <a:rPr lang="ko-KR" altLang="en-US" dirty="0"/>
              <a:t>파일 변경 사항 </a:t>
            </a:r>
            <a:r>
              <a:rPr lang="en-US" altLang="ko-KR" dirty="0"/>
              <a:t>Commit &amp; Push(3/3)</a:t>
            </a:r>
          </a:p>
          <a:p>
            <a:pPr lvl="1"/>
            <a:r>
              <a:rPr lang="en-US" altLang="ko-KR" dirty="0"/>
              <a:t>Push </a:t>
            </a:r>
            <a:r>
              <a:rPr lang="ko-KR" altLang="en-US" dirty="0"/>
              <a:t>버튼 클릭하고 업로드할 저장소 선택하기</a:t>
            </a:r>
            <a:endParaRPr lang="en-US" altLang="ko-KR" dirty="0"/>
          </a:p>
          <a:p>
            <a:pPr lvl="2"/>
            <a:r>
              <a:rPr lang="ko-KR" altLang="en-US" dirty="0"/>
              <a:t>만약 </a:t>
            </a:r>
            <a:r>
              <a:rPr lang="en-US" altLang="ko-KR" dirty="0" err="1"/>
              <a:t>origi</a:t>
            </a:r>
            <a:r>
              <a:rPr lang="ko-KR" altLang="en-US" dirty="0"/>
              <a:t>이 등록되지 않은 상태라면 </a:t>
            </a:r>
            <a:r>
              <a:rPr lang="en-US" altLang="ko-KR" dirty="0"/>
              <a:t>Arbitrary Location</a:t>
            </a:r>
            <a:r>
              <a:rPr lang="ko-KR" altLang="en-US" dirty="0"/>
              <a:t>에 원격지 주소 적기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D55D45-85FC-49F7-A58F-6244E07BC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914" y="2193043"/>
            <a:ext cx="8700827" cy="395617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6C8EE29-F483-4EAF-8109-B6F135C8D366}"/>
              </a:ext>
            </a:extLst>
          </p:cNvPr>
          <p:cNvSpPr/>
          <p:nvPr/>
        </p:nvSpPr>
        <p:spPr>
          <a:xfrm>
            <a:off x="4383313" y="5683296"/>
            <a:ext cx="638629" cy="209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984B57-5C13-4BB0-98C2-4EDB40BFECB8}"/>
              </a:ext>
            </a:extLst>
          </p:cNvPr>
          <p:cNvSpPr/>
          <p:nvPr/>
        </p:nvSpPr>
        <p:spPr>
          <a:xfrm>
            <a:off x="8273142" y="5473792"/>
            <a:ext cx="638629" cy="209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622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821D0-57C3-4733-97F9-931C93B0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9884"/>
            <a:ext cx="10240903" cy="1233488"/>
          </a:xfrm>
        </p:spPr>
        <p:txBody>
          <a:bodyPr/>
          <a:lstStyle/>
          <a:p>
            <a:r>
              <a:rPr lang="ko-KR" altLang="en-US" dirty="0"/>
              <a:t>필자의 주된 </a:t>
            </a:r>
            <a:r>
              <a:rPr lang="en-US" altLang="ko-KR" dirty="0"/>
              <a:t>Git </a:t>
            </a:r>
            <a:r>
              <a:rPr lang="ko-KR" altLang="en-US" dirty="0"/>
              <a:t>활용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C4519-058D-4355-9986-C3D35DF7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11743"/>
            <a:ext cx="10240903" cy="447454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소스코드 다운로드</a:t>
            </a:r>
            <a:r>
              <a:rPr lang="en-US" altLang="ko-KR" dirty="0"/>
              <a:t>&amp;</a:t>
            </a:r>
            <a:r>
              <a:rPr lang="ko-KR" altLang="en-US" dirty="0"/>
              <a:t>업로드</a:t>
            </a:r>
            <a:endParaRPr lang="en-US" altLang="ko-KR" dirty="0"/>
          </a:p>
          <a:p>
            <a:pPr lvl="1"/>
            <a:r>
              <a:rPr lang="en-US" altLang="ko-KR" dirty="0"/>
              <a:t>Git bash</a:t>
            </a:r>
            <a:r>
              <a:rPr lang="ko-KR" altLang="en-US" dirty="0"/>
              <a:t>의 </a:t>
            </a:r>
            <a:r>
              <a:rPr lang="en-US" altLang="ko-KR" dirty="0"/>
              <a:t>pull</a:t>
            </a:r>
            <a:r>
              <a:rPr lang="ko-KR" altLang="en-US" dirty="0"/>
              <a:t>로 해당 저장소의 지정된 </a:t>
            </a:r>
            <a:r>
              <a:rPr lang="en-US" altLang="ko-KR" dirty="0" err="1"/>
              <a:t>branc</a:t>
            </a:r>
            <a:r>
              <a:rPr lang="ko-KR" altLang="en-US" dirty="0"/>
              <a:t>의 소스코드를 다운로드함</a:t>
            </a:r>
            <a:endParaRPr lang="en-US" altLang="ko-KR" dirty="0"/>
          </a:p>
          <a:p>
            <a:pPr lvl="2"/>
            <a:r>
              <a:rPr lang="en-US" altLang="ko-KR" dirty="0"/>
              <a:t>Clone</a:t>
            </a:r>
            <a:r>
              <a:rPr lang="ko-KR" altLang="en-US" dirty="0"/>
              <a:t>은 부득이한 경우가 아니면 하지 않음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	</a:t>
            </a:r>
            <a:r>
              <a:rPr lang="en-US" altLang="ko-KR" sz="1500" dirty="0"/>
              <a:t>※ </a:t>
            </a:r>
            <a:r>
              <a:rPr lang="ko-KR" altLang="en-US" sz="1500" dirty="0"/>
              <a:t>용량문제</a:t>
            </a:r>
            <a:r>
              <a:rPr lang="en-US" altLang="ko-KR" sz="1500" dirty="0"/>
              <a:t> </a:t>
            </a:r>
            <a:r>
              <a:rPr lang="ko-KR" altLang="en-US" sz="1500" dirty="0"/>
              <a:t>및 지나치게 많은 </a:t>
            </a:r>
            <a:r>
              <a:rPr lang="en-US" altLang="ko-KR" sz="1500" dirty="0"/>
              <a:t>git </a:t>
            </a:r>
            <a:r>
              <a:rPr lang="ko-KR" altLang="en-US" sz="1500" dirty="0"/>
              <a:t>형상 보관으로 인한 과부하</a:t>
            </a:r>
            <a:endParaRPr lang="en-US" altLang="ko-KR" dirty="0"/>
          </a:p>
          <a:p>
            <a:pPr lvl="1"/>
            <a:r>
              <a:rPr lang="ko-KR" altLang="en-US" dirty="0"/>
              <a:t>소스코드 수정 후 </a:t>
            </a:r>
            <a:r>
              <a:rPr lang="en-US" altLang="ko-KR" dirty="0"/>
              <a:t>Git </a:t>
            </a:r>
            <a:r>
              <a:rPr lang="en-US" altLang="ko-KR" dirty="0" err="1"/>
              <a:t>Gui</a:t>
            </a:r>
            <a:r>
              <a:rPr lang="ko-KR" altLang="en-US" dirty="0"/>
              <a:t>에서 </a:t>
            </a:r>
            <a:r>
              <a:rPr lang="en-US" altLang="ko-KR" dirty="0"/>
              <a:t>Commit </a:t>
            </a:r>
            <a:r>
              <a:rPr lang="ko-KR" altLang="en-US" dirty="0"/>
              <a:t>및 </a:t>
            </a:r>
            <a:r>
              <a:rPr lang="en-US" altLang="ko-KR" dirty="0"/>
              <a:t>Push</a:t>
            </a:r>
            <a:r>
              <a:rPr lang="ko-KR" altLang="en-US" dirty="0"/>
              <a:t>를 진행함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다운로드는 </a:t>
            </a:r>
            <a:r>
              <a:rPr lang="en-US" altLang="ko-KR" dirty="0"/>
              <a:t>Bash</a:t>
            </a:r>
            <a:r>
              <a:rPr lang="ko-KR" altLang="en-US" dirty="0"/>
              <a:t>로 하였고</a:t>
            </a:r>
            <a:r>
              <a:rPr lang="en-US" altLang="ko-KR" dirty="0"/>
              <a:t>, </a:t>
            </a:r>
            <a:r>
              <a:rPr lang="ko-KR" altLang="en-US" dirty="0"/>
              <a:t>업로드는 </a:t>
            </a:r>
            <a:r>
              <a:rPr lang="en-US" altLang="ko-KR" dirty="0"/>
              <a:t>GUI</a:t>
            </a:r>
            <a:r>
              <a:rPr lang="ko-KR" altLang="en-US" dirty="0"/>
              <a:t>로 진행함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※ </a:t>
            </a:r>
            <a:r>
              <a:rPr lang="ko-KR" altLang="en-US" sz="1600" dirty="0"/>
              <a:t>만약 </a:t>
            </a:r>
            <a:r>
              <a:rPr lang="en-US" altLang="ko-KR" sz="1600" dirty="0"/>
              <a:t>Git Hub</a:t>
            </a:r>
            <a:r>
              <a:rPr lang="ko-KR" altLang="en-US" sz="1600" dirty="0"/>
              <a:t>를 사용하는 회사라면</a:t>
            </a:r>
            <a:r>
              <a:rPr lang="en-US" altLang="ko-KR" sz="1600" dirty="0"/>
              <a:t>, </a:t>
            </a:r>
            <a:r>
              <a:rPr lang="ko-KR" altLang="en-US" sz="1600" dirty="0"/>
              <a:t>다운로드는 </a:t>
            </a:r>
            <a:r>
              <a:rPr lang="en-US" altLang="ko-KR" sz="1600" dirty="0"/>
              <a:t>GitHub Desktop</a:t>
            </a:r>
            <a:r>
              <a:rPr lang="ko-KR" altLang="en-US" sz="1600" dirty="0"/>
              <a:t>을 사용하는 것이 편해 보이며</a:t>
            </a:r>
            <a:r>
              <a:rPr lang="en-US" altLang="ko-KR" sz="1600" dirty="0"/>
              <a:t>, </a:t>
            </a:r>
            <a:r>
              <a:rPr lang="ko-KR" altLang="en-US" sz="1600" dirty="0"/>
              <a:t>업로드는 </a:t>
            </a:r>
            <a:r>
              <a:rPr lang="en-US" altLang="ko-KR" sz="1600" dirty="0"/>
              <a:t>Git GUI</a:t>
            </a:r>
            <a:r>
              <a:rPr lang="ko-KR" altLang="en-US" sz="1600" dirty="0"/>
              <a:t>나 </a:t>
            </a:r>
            <a:r>
              <a:rPr lang="en-US" altLang="ko-KR" sz="1600" dirty="0"/>
              <a:t>GitHub Desktop </a:t>
            </a:r>
            <a:r>
              <a:rPr lang="ko-KR" altLang="en-US" sz="1600" dirty="0"/>
              <a:t>둘 중 하나를 활용하면 될 것 같음</a:t>
            </a:r>
            <a:endParaRPr lang="en-US" altLang="ko-KR" sz="1600" dirty="0"/>
          </a:p>
          <a:p>
            <a:r>
              <a:rPr lang="ko-KR" altLang="en-US" dirty="0"/>
              <a:t>소스코드 활용</a:t>
            </a:r>
            <a:endParaRPr lang="en-US" altLang="ko-KR" dirty="0"/>
          </a:p>
          <a:p>
            <a:pPr lvl="1"/>
            <a:r>
              <a:rPr lang="ko-KR" altLang="en-US" dirty="0"/>
              <a:t>회사 노트북에 </a:t>
            </a:r>
            <a:r>
              <a:rPr lang="en-US" altLang="ko-KR" dirty="0"/>
              <a:t>pull</a:t>
            </a:r>
            <a:r>
              <a:rPr lang="ko-KR" altLang="en-US" dirty="0"/>
              <a:t>로 소스다운 받고</a:t>
            </a:r>
            <a:r>
              <a:rPr lang="en-US" altLang="ko-KR" dirty="0"/>
              <a:t>, </a:t>
            </a:r>
            <a:r>
              <a:rPr lang="ko-KR" altLang="en-US" dirty="0"/>
              <a:t>출장지에서 </a:t>
            </a:r>
            <a:r>
              <a:rPr lang="en-US" altLang="ko-KR" dirty="0"/>
              <a:t>GUI</a:t>
            </a:r>
            <a:r>
              <a:rPr lang="ko-KR" altLang="en-US" dirty="0"/>
              <a:t>로 작업 함</a:t>
            </a:r>
            <a:endParaRPr lang="en-US" altLang="ko-KR" dirty="0"/>
          </a:p>
          <a:p>
            <a:pPr lvl="1"/>
            <a:r>
              <a:rPr lang="ko-KR" altLang="en-US" dirty="0"/>
              <a:t>팀장님께 </a:t>
            </a:r>
            <a:r>
              <a:rPr lang="ko-KR" altLang="en-US" dirty="0" err="1"/>
              <a:t>코드리뷰받고</a:t>
            </a:r>
            <a:r>
              <a:rPr lang="en-US" altLang="ko-KR" dirty="0"/>
              <a:t>, </a:t>
            </a:r>
            <a:r>
              <a:rPr lang="ko-KR" altLang="en-US" dirty="0"/>
              <a:t>회사 서버에 있는 소스를 </a:t>
            </a:r>
            <a:r>
              <a:rPr lang="en-US" altLang="ko-KR" dirty="0"/>
              <a:t>pull</a:t>
            </a:r>
            <a:r>
              <a:rPr lang="ko-KR" altLang="en-US" dirty="0"/>
              <a:t>로 다운받고</a:t>
            </a:r>
            <a:r>
              <a:rPr lang="en-US" altLang="ko-KR" dirty="0"/>
              <a:t>, </a:t>
            </a:r>
            <a:r>
              <a:rPr lang="ko-KR" altLang="en-US" dirty="0" err="1"/>
              <a:t>비욘드컴페어로</a:t>
            </a:r>
            <a:r>
              <a:rPr lang="ko-KR" altLang="en-US" dirty="0"/>
              <a:t> 비교한 뒤</a:t>
            </a:r>
            <a:r>
              <a:rPr lang="en-US" altLang="ko-KR" dirty="0"/>
              <a:t>, </a:t>
            </a:r>
            <a:r>
              <a:rPr lang="ko-KR" altLang="en-US" dirty="0"/>
              <a:t>업로드해야 하는 부분만 업로드하여 </a:t>
            </a:r>
            <a:r>
              <a:rPr lang="en-US" altLang="ko-KR" dirty="0"/>
              <a:t>commit &amp; push</a:t>
            </a:r>
            <a:r>
              <a:rPr lang="ko-KR" altLang="en-US" dirty="0"/>
              <a:t>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C4F04E-DE39-4712-B68A-517043E3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28</a:t>
            </a:r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5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0B2E9B-7C1F-4F51-B45D-B7A4DEB7A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DDCE6BF-FF05-4361-881D-497E4018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859" y="914400"/>
            <a:ext cx="5785658" cy="1705384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형상 관리 도구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ABCE03-36C9-4129-9936-2A35C4962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392" y="1167097"/>
            <a:ext cx="3654828" cy="174518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A015F6-DE41-4C72-BF57-CA49F7259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859" y="2855396"/>
            <a:ext cx="5785658" cy="3334389"/>
          </a:xfrm>
        </p:spPr>
        <p:txBody>
          <a:bodyPr anchor="t">
            <a:normAutofit/>
          </a:bodyPr>
          <a:lstStyle/>
          <a:p>
            <a:r>
              <a:rPr lang="ko-KR" altLang="en-US" sz="1600" dirty="0"/>
              <a:t>형상이란</a:t>
            </a:r>
            <a:r>
              <a:rPr lang="en-US" altLang="ko-KR" sz="1600" dirty="0"/>
              <a:t>?</a:t>
            </a:r>
          </a:p>
          <a:p>
            <a:pPr lvl="1"/>
            <a:r>
              <a:rPr lang="ko-KR" altLang="en-US" sz="1600" dirty="0"/>
              <a:t>파일의 변경 내역 및 현재의 형태에 대한 정보</a:t>
            </a:r>
            <a:endParaRPr lang="en-US" altLang="ko-KR" sz="1600" dirty="0"/>
          </a:p>
          <a:p>
            <a:pPr lvl="1"/>
            <a:r>
              <a:rPr lang="ko-KR" altLang="en-US" sz="1600" dirty="0"/>
              <a:t>파일의 형상 정보는 파일 그 자체보다 용량이 훨씬 적음</a:t>
            </a:r>
            <a:endParaRPr lang="en-US" altLang="ko-KR" sz="1600" dirty="0"/>
          </a:p>
          <a:p>
            <a:r>
              <a:rPr lang="ko-KR" altLang="en-US" sz="1600" dirty="0"/>
              <a:t>파일의 변경 이력을 관리하는 도구</a:t>
            </a:r>
            <a:endParaRPr lang="en-US" altLang="ko-KR" sz="1600" dirty="0"/>
          </a:p>
          <a:p>
            <a:pPr lvl="1"/>
            <a:r>
              <a:rPr lang="ko-KR" altLang="en-US" sz="1600" dirty="0"/>
              <a:t>대표적인 형상 관리 도구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Git</a:t>
            </a:r>
            <a:r>
              <a:rPr lang="ko-KR" altLang="en-US" sz="1600" dirty="0"/>
              <a:t>과 </a:t>
            </a:r>
            <a:r>
              <a:rPr lang="en-US" altLang="ko-KR" sz="1600" dirty="0"/>
              <a:t>SVN</a:t>
            </a:r>
          </a:p>
          <a:p>
            <a:r>
              <a:rPr lang="ko-KR" altLang="en-US" sz="1600" dirty="0"/>
              <a:t>형상 관리 도구가 필요한 이유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각 파일의 히스토리를 편하게 관리하기 위함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다수의 이용자가 공유파일을 사용시 수정 충돌을 방지하기 위함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EF05D6-F04B-4F92-9224-92BDFB098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0AB73-5D4A-48BB-9E44-1BE4C17E2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266C91-C3F7-47EF-8404-1611B1382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48" y="3429000"/>
            <a:ext cx="4408517" cy="2015322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86CF0C0-34D1-4E4F-A107-8F3DEAE3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3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7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4EA2A-6B87-459B-B216-E3D7F16F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74839-324E-4E65-BB67-884381FB1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Push</a:t>
            </a:r>
            <a:r>
              <a:rPr lang="ko-KR" altLang="en-US" dirty="0"/>
              <a:t>할 때 충돌에 의하여 잘 되지 않는 경우가 많다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강제적으로 </a:t>
            </a:r>
            <a:r>
              <a:rPr lang="en-US" altLang="ko-KR" dirty="0"/>
              <a:t>Push</a:t>
            </a:r>
            <a:r>
              <a:rPr lang="ko-KR" altLang="en-US" dirty="0"/>
              <a:t>하는 방법은 </a:t>
            </a:r>
            <a:r>
              <a:rPr lang="en-US" altLang="ko-KR" dirty="0"/>
              <a:t>GUI</a:t>
            </a:r>
            <a:r>
              <a:rPr lang="ko-KR" altLang="en-US" dirty="0"/>
              <a:t>와 </a:t>
            </a:r>
            <a:r>
              <a:rPr lang="en-US" altLang="ko-KR" dirty="0"/>
              <a:t>Bash</a:t>
            </a:r>
            <a:r>
              <a:rPr lang="ko-KR" altLang="en-US" dirty="0"/>
              <a:t>에 모두 있다</a:t>
            </a:r>
            <a:r>
              <a:rPr lang="en-US" altLang="ko-KR" dirty="0"/>
              <a:t>. (</a:t>
            </a:r>
            <a:r>
              <a:rPr lang="ko-KR" altLang="en-US" dirty="0"/>
              <a:t>인터넷 검색하면 나옴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하지만 </a:t>
            </a:r>
            <a:r>
              <a:rPr lang="ko-KR" altLang="en-US" dirty="0">
                <a:solidFill>
                  <a:srgbClr val="FF0000"/>
                </a:solidFill>
              </a:rPr>
              <a:t>되도록이면 이는 사용하지 않았으면</a:t>
            </a:r>
            <a:r>
              <a:rPr lang="ko-KR" altLang="en-US" dirty="0"/>
              <a:t> 좋겠다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강제로 </a:t>
            </a:r>
            <a:r>
              <a:rPr lang="en-US" altLang="ko-KR" dirty="0"/>
              <a:t>Push</a:t>
            </a:r>
            <a:r>
              <a:rPr lang="ko-KR" altLang="en-US" dirty="0"/>
              <a:t>하면 그 파일이 갖고 있던 형상들을 강제로 덮어쓰기를 해버린다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필자는 한 저장소에서 옛날에 </a:t>
            </a:r>
            <a:r>
              <a:rPr lang="en-US" altLang="ko-KR" dirty="0"/>
              <a:t>pull</a:t>
            </a:r>
            <a:r>
              <a:rPr lang="ko-KR" altLang="en-US" dirty="0"/>
              <a:t>로 받은 파일을 실수로 강제 </a:t>
            </a:r>
            <a:r>
              <a:rPr lang="en-US" altLang="ko-KR" dirty="0"/>
              <a:t>push</a:t>
            </a:r>
            <a:r>
              <a:rPr lang="ko-KR" altLang="en-US" dirty="0"/>
              <a:t>를 하여서 최근에 작업한 내용까지 모두 날릴 번한 적이 있었다</a:t>
            </a:r>
            <a:r>
              <a:rPr lang="en-US" altLang="ko-KR" dirty="0"/>
              <a:t>. </a:t>
            </a:r>
            <a:r>
              <a:rPr lang="ko-KR" altLang="en-US" dirty="0"/>
              <a:t>다행히 최신 버전의 백업본이 있어서 그 백업본을 다시 강제 </a:t>
            </a:r>
            <a:r>
              <a:rPr lang="en-US" altLang="ko-KR" dirty="0"/>
              <a:t>push</a:t>
            </a:r>
            <a:r>
              <a:rPr lang="ko-KR" altLang="en-US" dirty="0"/>
              <a:t>하여서 </a:t>
            </a:r>
            <a:r>
              <a:rPr lang="ko-KR" altLang="en-US" dirty="0" err="1"/>
              <a:t>아무에게도</a:t>
            </a:r>
            <a:r>
              <a:rPr lang="ko-KR" altLang="en-US" dirty="0"/>
              <a:t> 들키지 않았다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43FB6C-994C-483E-9C4A-3D0A25BE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30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28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4EA2A-6B87-459B-B216-E3D7F16F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-616744"/>
            <a:ext cx="10240903" cy="1233488"/>
          </a:xfrm>
        </p:spPr>
        <p:txBody>
          <a:bodyPr/>
          <a:lstStyle/>
          <a:p>
            <a:r>
              <a:rPr lang="en-US" altLang="ko-KR" dirty="0"/>
              <a:t>GitHub Desktop</a:t>
            </a:r>
            <a:r>
              <a:rPr lang="ko-KR" altLang="en-US" dirty="0"/>
              <a:t> 설치 및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74839-324E-4E65-BB67-884381FB1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808653"/>
            <a:ext cx="10240903" cy="5040604"/>
          </a:xfrm>
        </p:spPr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https://post.naver.com/viewer/postView.nhn?volumeNo=24623677&amp;memberNo=42458017</a:t>
            </a:r>
            <a:endParaRPr lang="en-US" altLang="ko-KR" dirty="0"/>
          </a:p>
          <a:p>
            <a:r>
              <a:rPr lang="ko-KR" altLang="en-US" dirty="0"/>
              <a:t>위 </a:t>
            </a:r>
            <a:r>
              <a:rPr lang="ko-KR" altLang="en-US" dirty="0" err="1"/>
              <a:t>사이트말고도</a:t>
            </a:r>
            <a:r>
              <a:rPr lang="ko-KR" altLang="en-US" dirty="0"/>
              <a:t> </a:t>
            </a:r>
            <a:r>
              <a:rPr lang="ko-KR" altLang="en-US" dirty="0" err="1"/>
              <a:t>구글링하면</a:t>
            </a:r>
            <a:r>
              <a:rPr lang="ko-KR" altLang="en-US" dirty="0"/>
              <a:t> 많은 자료들이 있음</a:t>
            </a:r>
            <a:endParaRPr lang="en-US" altLang="ko-KR" dirty="0"/>
          </a:p>
          <a:p>
            <a:r>
              <a:rPr lang="ko-KR" altLang="en-US" dirty="0"/>
              <a:t>굉장히 직관적으로 되어 있어서 </a:t>
            </a:r>
            <a:r>
              <a:rPr lang="en-US" altLang="ko-KR" dirty="0"/>
              <a:t>GitHub </a:t>
            </a:r>
            <a:r>
              <a:rPr lang="ko-KR" altLang="en-US" dirty="0"/>
              <a:t>로그인에 문제 없고 </a:t>
            </a:r>
            <a:r>
              <a:rPr lang="en-US" altLang="ko-KR" dirty="0"/>
              <a:t>Git</a:t>
            </a:r>
            <a:r>
              <a:rPr lang="ko-KR" altLang="en-US" dirty="0"/>
              <a:t>만 잘 </a:t>
            </a:r>
            <a:r>
              <a:rPr lang="ko-KR" altLang="en-US" dirty="0" err="1"/>
              <a:t>깔려있다면</a:t>
            </a:r>
            <a:r>
              <a:rPr lang="ko-KR" altLang="en-US" dirty="0"/>
              <a:t> 무리없이 쓸 수 있음</a:t>
            </a:r>
            <a:endParaRPr lang="en-US" altLang="ko-KR" dirty="0"/>
          </a:p>
          <a:p>
            <a:r>
              <a:rPr lang="ko-KR" altLang="en-US" dirty="0"/>
              <a:t>많이 쓰는 메뉴</a:t>
            </a:r>
            <a:endParaRPr lang="en-US" altLang="ko-KR" dirty="0"/>
          </a:p>
          <a:p>
            <a:pPr lvl="1"/>
            <a:r>
              <a:rPr lang="en-US" altLang="ko-KR" dirty="0"/>
              <a:t>Clone : File -&gt; Clone Repository</a:t>
            </a:r>
          </a:p>
          <a:p>
            <a:pPr lvl="1"/>
            <a:r>
              <a:rPr lang="en-US" altLang="ko-KR" dirty="0"/>
              <a:t>Commit : </a:t>
            </a:r>
            <a:r>
              <a:rPr lang="ko-KR" altLang="en-US" dirty="0"/>
              <a:t>파일에 변경점이 생기면 </a:t>
            </a:r>
            <a:r>
              <a:rPr lang="en-US" altLang="ko-KR" dirty="0"/>
              <a:t>Changes </a:t>
            </a:r>
            <a:r>
              <a:rPr lang="ko-KR" altLang="en-US" dirty="0"/>
              <a:t>탭의 좌측 하단에 </a:t>
            </a:r>
            <a:r>
              <a:rPr lang="en-US" altLang="ko-KR" dirty="0"/>
              <a:t>Commit </a:t>
            </a:r>
            <a:r>
              <a:rPr lang="ko-KR" altLang="en-US" dirty="0"/>
              <a:t>메시지 입력할 수 있음</a:t>
            </a:r>
            <a:endParaRPr lang="en-US" altLang="ko-KR" dirty="0"/>
          </a:p>
          <a:p>
            <a:pPr lvl="1"/>
            <a:r>
              <a:rPr lang="en-US" altLang="ko-KR" dirty="0"/>
              <a:t>Pull or Push : Repository -&gt; Pull, Repository -&gt; Push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43FB6C-994C-483E-9C4A-3D0A25BE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31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27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DABDF-FAEC-4AFB-A146-6DB4E8C3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 GITHUB</a:t>
            </a:r>
            <a:r>
              <a:rPr lang="ko-KR" altLang="en-US" dirty="0"/>
              <a:t>에서 내가 원하는 경로만 가져오기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4F2E7-9CFD-4AE2-AA03-4209406D5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r>
              <a:rPr lang="en-US" altLang="ko-KR" dirty="0"/>
              <a:t>git config </a:t>
            </a:r>
            <a:r>
              <a:rPr lang="en-US" altLang="ko-KR" dirty="0" err="1"/>
              <a:t>core.sparsecheckout</a:t>
            </a:r>
            <a:r>
              <a:rPr lang="en-US" altLang="ko-KR" dirty="0"/>
              <a:t> true</a:t>
            </a:r>
          </a:p>
          <a:p>
            <a:r>
              <a:rPr lang="en-US" altLang="ko-KR" dirty="0"/>
              <a:t>git remote add -f origin https://github.com/opencv/opencv.git</a:t>
            </a:r>
          </a:p>
          <a:p>
            <a:r>
              <a:rPr lang="en-US" altLang="ko-KR" dirty="0"/>
              <a:t>echo </a:t>
            </a:r>
            <a:r>
              <a:rPr lang="en-US" altLang="ko-KR" b="1" dirty="0"/>
              <a:t>samples/python/</a:t>
            </a:r>
            <a:r>
              <a:rPr lang="en-US" altLang="ko-KR" b="1" dirty="0" err="1"/>
              <a:t>tutorial_code</a:t>
            </a:r>
            <a:r>
              <a:rPr lang="en-US" altLang="ko-KR" b="1" dirty="0"/>
              <a:t>/</a:t>
            </a:r>
            <a:r>
              <a:rPr lang="en-US" altLang="ko-KR" dirty="0"/>
              <a:t>* &gt; .git/info/sparse-checkout</a:t>
            </a:r>
          </a:p>
          <a:p>
            <a:r>
              <a:rPr lang="en-US" altLang="ko-KR" dirty="0"/>
              <a:t>git pull origin main</a:t>
            </a: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혹은 </a:t>
            </a:r>
            <a:r>
              <a:rPr lang="en-US" altLang="ko-KR" dirty="0"/>
              <a:t>master)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Samples</a:t>
            </a:r>
            <a:r>
              <a:rPr lang="ko-KR" altLang="en-US" dirty="0"/>
              <a:t>의 </a:t>
            </a:r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en-US" altLang="ko-KR" dirty="0" err="1"/>
              <a:t>tutorial_code</a:t>
            </a:r>
            <a:r>
              <a:rPr lang="en-US" altLang="ko-KR" dirty="0"/>
              <a:t> </a:t>
            </a:r>
            <a:r>
              <a:rPr lang="ko-KR" altLang="en-US" dirty="0"/>
              <a:t>부분들만 가져오게 하는 </a:t>
            </a:r>
            <a:r>
              <a:rPr lang="en-US" altLang="ko-KR" dirty="0"/>
              <a:t>git </a:t>
            </a:r>
            <a:r>
              <a:rPr lang="ko-KR" altLang="en-US" dirty="0"/>
              <a:t>명령어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DDA5F9-1159-4D6A-AE6E-8C973F76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&lt;#&gt;/20</a:t>
            </a:r>
            <a:endParaRPr 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9F3CEA5C-6786-4F9D-BB5A-770719AF6F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2FB112-C432-40AE-AA5A-782EF83DB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210" y="4521861"/>
            <a:ext cx="4911814" cy="105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46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973CB-6FFC-42FC-9F06-66A81A04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출처 모음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93313-A5B7-48EE-94C1-A61D2D6A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원숭이 그림들</a:t>
            </a:r>
            <a:endParaRPr lang="en-US" altLang="ko-KR" dirty="0"/>
          </a:p>
          <a:p>
            <a:pPr lvl="1"/>
            <a:r>
              <a:rPr lang="ko-KR" altLang="en-US" dirty="0"/>
              <a:t>원숭이도 </a:t>
            </a:r>
            <a:r>
              <a:rPr lang="en-US" altLang="ko-KR" dirty="0"/>
              <a:t>Git</a:t>
            </a:r>
            <a:r>
              <a:rPr lang="ko-KR" altLang="en-US" dirty="0"/>
              <a:t>을 배울 수 있다는 취지에서 그려진 그림들인데</a:t>
            </a:r>
            <a:r>
              <a:rPr lang="en-US" altLang="ko-KR" dirty="0"/>
              <a:t>… </a:t>
            </a:r>
            <a:r>
              <a:rPr lang="ko-KR" altLang="en-US" dirty="0"/>
              <a:t>난 원숭이만도 </a:t>
            </a:r>
            <a:r>
              <a:rPr lang="ko-KR" altLang="en-US" dirty="0" err="1"/>
              <a:t>못한건가</a:t>
            </a:r>
            <a:r>
              <a:rPr lang="ko-KR" altLang="en-US" dirty="0"/>
              <a:t> </a:t>
            </a:r>
            <a:r>
              <a:rPr lang="en-US" altLang="ko-KR" dirty="0"/>
              <a:t>T_T</a:t>
            </a:r>
          </a:p>
          <a:p>
            <a:pPr lvl="1"/>
            <a:r>
              <a:rPr lang="en-US" altLang="ko-KR" dirty="0">
                <a:hlinkClick r:id="rId3"/>
              </a:rPr>
              <a:t>https://backlog.com/git-tutorial/kr/intro/intro1_1.html</a:t>
            </a:r>
            <a:endParaRPr lang="en-US" altLang="ko-KR" dirty="0"/>
          </a:p>
          <a:p>
            <a:r>
              <a:rPr lang="en-US" altLang="ko-KR" dirty="0"/>
              <a:t>GitHub </a:t>
            </a:r>
            <a:r>
              <a:rPr lang="ko-KR" altLang="en-US" dirty="0"/>
              <a:t>활용 및 </a:t>
            </a:r>
            <a:r>
              <a:rPr lang="en-US" altLang="ko-KR" dirty="0"/>
              <a:t>Git </a:t>
            </a:r>
            <a:r>
              <a:rPr lang="ko-KR" altLang="en-US" dirty="0"/>
              <a:t>기본 용어 설명</a:t>
            </a:r>
            <a:endParaRPr lang="en-US" altLang="ko-KR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altLang="ko-KR" dirty="0">
                <a:hlinkClick r:id="rId4"/>
              </a:rPr>
              <a:t>https://tagilog.tistory.com/377</a:t>
            </a:r>
            <a:endParaRPr lang="en-US" altLang="ko-KR" dirty="0"/>
          </a:p>
          <a:p>
            <a:r>
              <a:rPr lang="ko-KR" altLang="en-US" dirty="0"/>
              <a:t>그 외 </a:t>
            </a:r>
            <a:r>
              <a:rPr lang="en-US" altLang="ko-KR" dirty="0"/>
              <a:t>Git </a:t>
            </a:r>
            <a:r>
              <a:rPr lang="ko-KR" altLang="en-US" dirty="0"/>
              <a:t>명령어는 </a:t>
            </a:r>
            <a:r>
              <a:rPr lang="en-US" altLang="ko-KR" dirty="0"/>
              <a:t>‘Git </a:t>
            </a:r>
            <a:r>
              <a:rPr lang="ko-KR" altLang="en-US" dirty="0"/>
              <a:t>명령어 정리</a:t>
            </a:r>
            <a:r>
              <a:rPr lang="en-US" altLang="ko-KR" dirty="0"/>
              <a:t>.txt’ </a:t>
            </a:r>
            <a:r>
              <a:rPr lang="ko-KR" altLang="en-US" dirty="0"/>
              <a:t>파일 참고</a:t>
            </a:r>
            <a:endParaRPr lang="en-US" altLang="ko-KR" dirty="0"/>
          </a:p>
          <a:p>
            <a:pPr lvl="1"/>
            <a:r>
              <a:rPr lang="ko-KR" altLang="en-US" dirty="0" err="1"/>
              <a:t>실무중</a:t>
            </a:r>
            <a:r>
              <a:rPr lang="ko-KR" altLang="en-US" dirty="0"/>
              <a:t> 정리한 내용들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45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706F7-D48A-408B-A7E8-42A84A72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121319"/>
            <a:ext cx="10240903" cy="1233488"/>
          </a:xfrm>
        </p:spPr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4ABDCA-CA73-4B01-B93D-8F2502F57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3832"/>
            <a:ext cx="10240903" cy="3956179"/>
          </a:xfrm>
        </p:spPr>
        <p:txBody>
          <a:bodyPr/>
          <a:lstStyle/>
          <a:p>
            <a:r>
              <a:rPr lang="ko-KR" altLang="en-US" dirty="0"/>
              <a:t>형상 관리 도구의 하나로써</a:t>
            </a:r>
            <a:r>
              <a:rPr lang="en-US" altLang="ko-KR" dirty="0"/>
              <a:t>, </a:t>
            </a:r>
            <a:r>
              <a:rPr lang="ko-KR" altLang="en-US" dirty="0"/>
              <a:t>파일의 모든 이력을 관리하는 저장소 또는 서비스</a:t>
            </a:r>
            <a:endParaRPr lang="en-US" altLang="ko-KR" dirty="0"/>
          </a:p>
          <a:p>
            <a:r>
              <a:rPr lang="ko-KR" altLang="en-US" dirty="0"/>
              <a:t>리눅스의 개발자 </a:t>
            </a:r>
            <a:r>
              <a:rPr lang="ko-KR" altLang="en-US" dirty="0" err="1"/>
              <a:t>리누즈</a:t>
            </a:r>
            <a:r>
              <a:rPr lang="ko-KR" altLang="en-US" dirty="0"/>
              <a:t> </a:t>
            </a:r>
            <a:r>
              <a:rPr lang="ko-KR" altLang="en-US" dirty="0" err="1"/>
              <a:t>토발즈가</a:t>
            </a:r>
            <a:r>
              <a:rPr lang="ko-KR" altLang="en-US" dirty="0"/>
              <a:t> 리눅스 소스코드의 형상을 관리하기 위하여 만듦</a:t>
            </a:r>
            <a:endParaRPr lang="en-US" altLang="ko-KR" dirty="0"/>
          </a:p>
          <a:p>
            <a:pPr lvl="1"/>
            <a:r>
              <a:rPr lang="ko-KR" altLang="en-US" dirty="0"/>
              <a:t>원래 다른 형상 관리 툴을 썼는데</a:t>
            </a:r>
            <a:r>
              <a:rPr lang="en-US" altLang="ko-KR" dirty="0"/>
              <a:t>, </a:t>
            </a:r>
            <a:r>
              <a:rPr lang="ko-KR" altLang="en-US" dirty="0"/>
              <a:t>그게 구려서 만든 게 자기가 </a:t>
            </a:r>
            <a:r>
              <a:rPr lang="en-US" altLang="ko-KR" dirty="0"/>
              <a:t>2</a:t>
            </a:r>
            <a:r>
              <a:rPr lang="ko-KR" altLang="en-US" dirty="0" err="1"/>
              <a:t>주만에</a:t>
            </a:r>
            <a:r>
              <a:rPr lang="ko-KR" altLang="en-US" dirty="0"/>
              <a:t> 직접 만듦</a:t>
            </a:r>
            <a:endParaRPr lang="en-US" altLang="ko-KR" dirty="0"/>
          </a:p>
          <a:p>
            <a:r>
              <a:rPr lang="en-US" altLang="ko-KR" dirty="0"/>
              <a:t>SVN </a:t>
            </a:r>
            <a:r>
              <a:rPr lang="ko-KR" altLang="en-US" dirty="0"/>
              <a:t>등의 형상 관리 툴과 라이벌이었으나 최근 독보적 입지를 확보하게 됨</a:t>
            </a:r>
            <a:endParaRPr lang="en-US" altLang="ko-KR" dirty="0"/>
          </a:p>
          <a:p>
            <a:pPr lvl="1"/>
            <a:r>
              <a:rPr lang="en-US" altLang="ko-KR" dirty="0"/>
              <a:t>Git</a:t>
            </a:r>
            <a:r>
              <a:rPr lang="ko-KR" altLang="en-US" dirty="0"/>
              <a:t> 자체의 편리함도 있지만 </a:t>
            </a:r>
            <a:r>
              <a:rPr lang="en-US" altLang="ko-KR" dirty="0"/>
              <a:t>GitHub</a:t>
            </a:r>
            <a:r>
              <a:rPr lang="ko-KR" altLang="en-US" dirty="0"/>
              <a:t>의 영향이 매우 크다고 볼 수 있음</a:t>
            </a:r>
            <a:endParaRPr lang="en-US" altLang="ko-KR" dirty="0"/>
          </a:p>
        </p:txBody>
      </p:sp>
      <p:pic>
        <p:nvPicPr>
          <p:cNvPr id="1026" name="Picture 2" descr="팀 작업에 버전관리 활용하기">
            <a:extLst>
              <a:ext uri="{FF2B5EF4-FFF2-40B4-BE49-F238E27FC236}">
                <a16:creationId xmlns:a16="http://schemas.microsoft.com/office/drawing/2014/main" id="{F38909AD-A3B9-4C37-8EC6-0DC2F2FDC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7" y="3912158"/>
            <a:ext cx="469582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619DAF-EC7C-4C67-BBCD-F7F352BFDD31}"/>
              </a:ext>
            </a:extLst>
          </p:cNvPr>
          <p:cNvSpPr txBox="1"/>
          <p:nvPr/>
        </p:nvSpPr>
        <p:spPr>
          <a:xfrm>
            <a:off x="4228872" y="5803310"/>
            <a:ext cx="4044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파일의 변경 이력도 효과적으로 관리되며</a:t>
            </a:r>
            <a:r>
              <a:rPr lang="en-US" altLang="ko-KR" sz="1400" dirty="0"/>
              <a:t>, </a:t>
            </a:r>
          </a:p>
          <a:p>
            <a:r>
              <a:rPr lang="ko-KR" altLang="en-US" sz="1400" dirty="0"/>
              <a:t>여러 사용자가 동시에 수정할 경우 충돌을 방지함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993B8D-0366-455E-859C-9647F569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4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6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3347D1-3D8F-40D2-8919-CB8D7809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과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3B779-2D2C-4838-89E4-2A84141F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en-US" altLang="ko-KR" sz="1600" dirty="0"/>
              <a:t>GitHub </a:t>
            </a:r>
            <a:r>
              <a:rPr lang="ko-KR" altLang="en-US" sz="1600" dirty="0"/>
              <a:t>사이트에 저장소를 두고</a:t>
            </a:r>
            <a:r>
              <a:rPr lang="en-US" altLang="ko-KR" sz="1600" dirty="0"/>
              <a:t>, </a:t>
            </a:r>
            <a:r>
              <a:rPr lang="ko-KR" altLang="en-US" sz="1600" dirty="0"/>
              <a:t>해당 저장소에 있는 파일들을  가지고 </a:t>
            </a:r>
            <a:r>
              <a:rPr lang="en-US" altLang="ko-KR" sz="1600" dirty="0"/>
              <a:t>Git </a:t>
            </a:r>
            <a:r>
              <a:rPr lang="ko-KR" altLang="en-US" sz="1600" dirty="0"/>
              <a:t>서비스를 이용하게 해주는 서비스</a:t>
            </a:r>
            <a:endParaRPr lang="en-US" altLang="ko-KR" sz="1600" dirty="0"/>
          </a:p>
          <a:p>
            <a:r>
              <a:rPr lang="en-US" altLang="ko-KR" sz="1600" dirty="0"/>
              <a:t>GitHub</a:t>
            </a:r>
            <a:r>
              <a:rPr lang="ko-KR" altLang="en-US" sz="1600" dirty="0"/>
              <a:t> 서비스 없이 사내 서버의 공유 폴더에 오직 </a:t>
            </a:r>
            <a:r>
              <a:rPr lang="en-US" altLang="ko-KR" sz="1600" dirty="0"/>
              <a:t>Git</a:t>
            </a:r>
            <a:r>
              <a:rPr lang="ko-KR" altLang="en-US" sz="1600" dirty="0"/>
              <a:t>만 설치하여</a:t>
            </a:r>
            <a:r>
              <a:rPr lang="en-US" altLang="ko-KR" sz="1600" dirty="0"/>
              <a:t>, </a:t>
            </a:r>
            <a:r>
              <a:rPr lang="ko-KR" altLang="en-US" sz="1600" dirty="0"/>
              <a:t>해당 파일의 형상을 관리하기도 함</a:t>
            </a:r>
            <a:endParaRPr lang="en-US" altLang="ko-KR" sz="1600" dirty="0"/>
          </a:p>
          <a:p>
            <a:pPr lvl="1"/>
            <a:r>
              <a:rPr lang="ko-KR" altLang="en-US" sz="1600" dirty="0"/>
              <a:t>이럴 경우 사내 네트워크에 접속되어 있을 때에만 해당 저장소에 접근이 가능함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1026" name="Picture 2" descr="원격 저장소와 로컬 저장소">
            <a:extLst>
              <a:ext uri="{FF2B5EF4-FFF2-40B4-BE49-F238E27FC236}">
                <a16:creationId xmlns:a16="http://schemas.microsoft.com/office/drawing/2014/main" id="{9F1ED3E1-731B-4B95-B2FC-588070C3B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4639" y="1692101"/>
            <a:ext cx="5090161" cy="300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09A178-9092-491E-AA97-91F26E09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3429" y="6408742"/>
            <a:ext cx="1004901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EAB3BA-07EE-4B64-A177-47C30D775877}" type="slidenum">
              <a:rPr lang="en-US" smtClean="0"/>
              <a:pPr>
                <a:spcAft>
                  <a:spcPts val="600"/>
                </a:spcAft>
              </a:pPr>
              <a:t>5</a:t>
            </a:fld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75E579-8861-400C-8823-A2EB5A177BF1}"/>
              </a:ext>
            </a:extLst>
          </p:cNvPr>
          <p:cNvSpPr/>
          <p:nvPr/>
        </p:nvSpPr>
        <p:spPr>
          <a:xfrm>
            <a:off x="8410470" y="2260879"/>
            <a:ext cx="864159" cy="24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C2501D-CF7B-4E70-8685-869E0318A0A2}"/>
              </a:ext>
            </a:extLst>
          </p:cNvPr>
          <p:cNvSpPr/>
          <p:nvPr/>
        </p:nvSpPr>
        <p:spPr>
          <a:xfrm>
            <a:off x="6021688" y="693336"/>
            <a:ext cx="2820861" cy="3556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GitHub or </a:t>
            </a:r>
            <a:r>
              <a:rPr lang="ko-KR" altLang="en-US" dirty="0"/>
              <a:t>사내서버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3D631CD-AD2C-4034-BE71-CFDF19F4923C}"/>
              </a:ext>
            </a:extLst>
          </p:cNvPr>
          <p:cNvCxnSpPr/>
          <p:nvPr/>
        </p:nvCxnSpPr>
        <p:spPr>
          <a:xfrm flipH="1" flipV="1">
            <a:off x="7516167" y="1285141"/>
            <a:ext cx="834013" cy="10604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83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E72E7-ADC3-4DA7-BBD6-AD9DF92E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9459"/>
            <a:ext cx="10240903" cy="1233488"/>
          </a:xfrm>
        </p:spPr>
        <p:txBody>
          <a:bodyPr/>
          <a:lstStyle/>
          <a:p>
            <a:r>
              <a:rPr lang="ko-KR" altLang="en-US" dirty="0"/>
              <a:t>핵심개념 </a:t>
            </a:r>
            <a:r>
              <a:rPr lang="en-US" altLang="ko-KR" dirty="0"/>
              <a:t>: Commit, 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05F39-3665-4689-93C7-BF133E810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1318"/>
            <a:ext cx="10736731" cy="4888757"/>
          </a:xfrm>
        </p:spPr>
        <p:txBody>
          <a:bodyPr>
            <a:normAutofit/>
          </a:bodyPr>
          <a:lstStyle/>
          <a:p>
            <a:r>
              <a:rPr lang="en-US" altLang="ko-KR" dirty="0"/>
              <a:t>Commit(</a:t>
            </a:r>
            <a:r>
              <a:rPr lang="ko-KR" altLang="en-US" dirty="0" err="1"/>
              <a:t>커밋</a:t>
            </a:r>
            <a:r>
              <a:rPr lang="en-US" altLang="ko-KR" dirty="0"/>
              <a:t>) : </a:t>
            </a:r>
            <a:r>
              <a:rPr lang="ko-KR" altLang="en-US" dirty="0"/>
              <a:t>파일의 변경사항을 기록하며</a:t>
            </a:r>
            <a:r>
              <a:rPr lang="en-US" altLang="ko-KR" dirty="0"/>
              <a:t>, </a:t>
            </a:r>
            <a:r>
              <a:rPr lang="ko-KR" altLang="en-US" dirty="0"/>
              <a:t>로컬저장소에만 우선적으로 적용됨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Push : </a:t>
            </a:r>
            <a:r>
              <a:rPr lang="ko-KR" altLang="en-US" dirty="0"/>
              <a:t>원격저장소에 </a:t>
            </a:r>
            <a:r>
              <a:rPr lang="en-US" altLang="ko-KR" dirty="0"/>
              <a:t>Commit </a:t>
            </a:r>
            <a:r>
              <a:rPr lang="ko-KR" altLang="en-US" dirty="0"/>
              <a:t>내용을 적용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805D2F-66F7-4762-99FA-A9B7EF3B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2050" name="Picture 2" descr="시간순으로 저장된다.">
            <a:extLst>
              <a:ext uri="{FF2B5EF4-FFF2-40B4-BE49-F238E27FC236}">
                <a16:creationId xmlns:a16="http://schemas.microsoft.com/office/drawing/2014/main" id="{FE6C0F2B-EB58-464C-81F2-A19E4F11C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957" y="2009566"/>
            <a:ext cx="55435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8E3237-79EC-40AC-9480-F89812FEDD0C}"/>
              </a:ext>
            </a:extLst>
          </p:cNvPr>
          <p:cNvSpPr txBox="1"/>
          <p:nvPr/>
        </p:nvSpPr>
        <p:spPr>
          <a:xfrm>
            <a:off x="1744579" y="4427821"/>
            <a:ext cx="6627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울릉도B" panose="02030600000101010101" pitchFamily="18" charset="-127"/>
                <a:ea typeface="HY울릉도B" panose="02030600000101010101" pitchFamily="18" charset="-127"/>
              </a:rPr>
              <a:t>※</a:t>
            </a:r>
            <a:r>
              <a:rPr lang="ko-KR" altLang="en-US" dirty="0"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en-US" altLang="ko-KR" dirty="0"/>
              <a:t>Git </a:t>
            </a:r>
            <a:r>
              <a:rPr lang="ko-KR" altLang="en-US" dirty="0"/>
              <a:t>말고 </a:t>
            </a:r>
            <a:r>
              <a:rPr lang="en-US" altLang="ko-KR" dirty="0"/>
              <a:t>GitHub </a:t>
            </a:r>
            <a:r>
              <a:rPr lang="ko-KR" altLang="en-US" dirty="0"/>
              <a:t>바로 설치해서 </a:t>
            </a:r>
            <a:r>
              <a:rPr lang="en-US" altLang="ko-KR" dirty="0"/>
              <a:t>Commit &amp; Push</a:t>
            </a:r>
            <a:r>
              <a:rPr lang="ko-KR" altLang="en-US" dirty="0"/>
              <a:t>할 수도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3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0E72E7-ADC3-4DA7-BBD6-AD9DF92E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ko-KR" altLang="en-US"/>
              <a:t>핵심개념 </a:t>
            </a:r>
            <a:r>
              <a:rPr lang="en-US" altLang="ko-KR"/>
              <a:t>: Pull, Branch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05F39-3665-4689-93C7-BF133E810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/>
              <a:t>PULL : </a:t>
            </a:r>
            <a:r>
              <a:rPr lang="ko-KR" altLang="en-US" sz="1400" dirty="0"/>
              <a:t>원격저장소의 특정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파일들을 다운로드함</a:t>
            </a:r>
            <a:endParaRPr lang="en-US" altLang="ko-KR" sz="14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400" dirty="0"/>
              <a:t>※ Clone : </a:t>
            </a:r>
            <a:r>
              <a:rPr lang="ko-KR" altLang="en-US" sz="1400" dirty="0"/>
              <a:t>원격저장소의 </a:t>
            </a:r>
            <a:r>
              <a:rPr lang="en-US" altLang="ko-KR" sz="1400" dirty="0"/>
              <a:t>master branch </a:t>
            </a:r>
            <a:r>
              <a:rPr lang="ko-KR" altLang="en-US" sz="1400" dirty="0"/>
              <a:t>파일 및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들의 형상정보들을 다운로드함</a:t>
            </a:r>
            <a:endParaRPr lang="en-US" altLang="ko-KR" sz="14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400" dirty="0"/>
              <a:t>	 ※ </a:t>
            </a:r>
            <a:r>
              <a:rPr lang="ko-KR" altLang="en-US" sz="1400" dirty="0"/>
              <a:t>형상 정보 </a:t>
            </a:r>
            <a:r>
              <a:rPr lang="en-US" altLang="ko-KR" sz="1400" dirty="0"/>
              <a:t>: </a:t>
            </a:r>
            <a:r>
              <a:rPr lang="ko-KR" altLang="en-US" sz="1400" dirty="0"/>
              <a:t>원격저장소에서 파일다운로드시 모든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 있는 파일들을 다운로드하지 않고 그 파일들의 형상 정보만을 다운로드한다</a:t>
            </a:r>
            <a:r>
              <a:rPr lang="en-US" altLang="ko-KR" sz="1400" dirty="0"/>
              <a:t>. Clone</a:t>
            </a:r>
            <a:r>
              <a:rPr lang="ko-KR" altLang="en-US" sz="1400" dirty="0"/>
              <a:t>을 통하여 다운로드하였을 경우에는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내용으로 변경이 가능함</a:t>
            </a: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400" dirty="0"/>
              <a:t>Branch : </a:t>
            </a:r>
            <a:r>
              <a:rPr lang="ko-KR" altLang="en-US" sz="1400" dirty="0"/>
              <a:t>일종의 분기점으로써</a:t>
            </a:r>
            <a:r>
              <a:rPr lang="en-US" altLang="ko-KR" sz="1400" dirty="0"/>
              <a:t>, </a:t>
            </a:r>
            <a:r>
              <a:rPr lang="ko-KR" altLang="en-US" sz="1400" dirty="0"/>
              <a:t>파일을 버전별로 유지보수 하다가 분기를 나누고 싶을 때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추가할 수 있음</a:t>
            </a:r>
            <a:endParaRPr lang="en-US" altLang="ko-KR" sz="1400" dirty="0"/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예시</a:t>
            </a:r>
            <a:r>
              <a:rPr lang="en-US" altLang="ko-KR" sz="1400" dirty="0"/>
              <a:t>) master</a:t>
            </a:r>
            <a:r>
              <a:rPr lang="ko-KR" altLang="en-US" sz="1400" dirty="0"/>
              <a:t>로 작업하다가 </a:t>
            </a:r>
            <a:r>
              <a:rPr lang="en-US" altLang="ko-KR" sz="1400" dirty="0"/>
              <a:t>Tester</a:t>
            </a:r>
            <a:r>
              <a:rPr lang="ko-KR" altLang="en-US" sz="1400" dirty="0"/>
              <a:t>라는 분기를 만든 경우이며</a:t>
            </a:r>
            <a:r>
              <a:rPr lang="en-US" altLang="ko-KR" sz="1400" dirty="0"/>
              <a:t>, Tester</a:t>
            </a:r>
            <a:r>
              <a:rPr lang="ko-KR" altLang="en-US" sz="1400" dirty="0"/>
              <a:t>와 </a:t>
            </a:r>
            <a:r>
              <a:rPr lang="en-US" altLang="ko-KR" sz="1400" dirty="0"/>
              <a:t>master</a:t>
            </a:r>
            <a:r>
              <a:rPr lang="ko-KR" altLang="en-US" sz="1400" dirty="0"/>
              <a:t>는 서로 독립적임</a:t>
            </a:r>
            <a:endParaRPr lang="en-US" altLang="ko-KR" sz="1400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ko-KR" sz="1400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707781-550B-4E7B-BDFF-E674E0F66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39" y="1483047"/>
            <a:ext cx="5090161" cy="342068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805D2F-66F7-4762-99FA-A9B7EF3B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2457" y="6408742"/>
            <a:ext cx="975873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7</a:t>
            </a:r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35FE2-9EE0-4713-8051-0B14046F9654}"/>
              </a:ext>
            </a:extLst>
          </p:cNvPr>
          <p:cNvSpPr txBox="1"/>
          <p:nvPr/>
        </p:nvSpPr>
        <p:spPr>
          <a:xfrm>
            <a:off x="6479477" y="5005932"/>
            <a:ext cx="49113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※</a:t>
            </a:r>
            <a:r>
              <a:rPr lang="ko-KR" altLang="en-US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 기본 </a:t>
            </a:r>
            <a:r>
              <a:rPr lang="en-US" altLang="ko-KR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Branch </a:t>
            </a:r>
            <a:r>
              <a:rPr lang="ko-KR" altLang="en-US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명</a:t>
            </a:r>
            <a:endParaRPr lang="en-US" altLang="ko-KR" sz="14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r>
              <a:rPr lang="en-US" altLang="ko-KR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Git : master</a:t>
            </a:r>
          </a:p>
          <a:p>
            <a:r>
              <a:rPr lang="en-US" altLang="ko-KR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GitHub : main</a:t>
            </a:r>
          </a:p>
          <a:p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본래는 동일하였으나 흑인 인권 문제 등의 논란때문에 바뀌었음</a:t>
            </a:r>
            <a:endParaRPr lang="en-US" altLang="ko-KR" sz="12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그래서 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Git</a:t>
            </a:r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을 통하여 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GitHub </a:t>
            </a:r>
            <a:r>
              <a:rPr lang="ko-KR" altLang="en-US" sz="1200" dirty="0" err="1">
                <a:latin typeface="HY울릉도B" panose="02030600000101010101" pitchFamily="18" charset="-127"/>
                <a:ea typeface="HY울릉도B" panose="02030600000101010101" pitchFamily="18" charset="-127"/>
              </a:rPr>
              <a:t>접근시</a:t>
            </a:r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 이 부분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(</a:t>
            </a:r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기본 </a:t>
            </a:r>
            <a:r>
              <a:rPr lang="ko-KR" altLang="en-US" sz="1200" dirty="0" err="1">
                <a:latin typeface="HY울릉도B" panose="02030600000101010101" pitchFamily="18" charset="-127"/>
                <a:ea typeface="HY울릉도B" panose="02030600000101010101" pitchFamily="18" charset="-127"/>
              </a:rPr>
              <a:t>브랜치명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)</a:t>
            </a:r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에 </a:t>
            </a:r>
            <a:endParaRPr lang="en-US" altLang="ko-KR" sz="12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주의를 기울여야 한다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8640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903F6-B470-4940-8E3D-5680590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브랜치</a:t>
            </a:r>
            <a:r>
              <a:rPr lang="ko-KR" altLang="en-US" dirty="0"/>
              <a:t>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71686-B2A4-4119-80C1-E728E59A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https://blog.outsider.ne.kr/1503</a:t>
            </a:r>
            <a:endParaRPr lang="en-US" altLang="ko-KR" dirty="0"/>
          </a:p>
          <a:p>
            <a:r>
              <a:rPr lang="ko-KR" altLang="en-US" dirty="0"/>
              <a:t>인권 문제때문에 이런 저런 용어들이 제거가 되었는데 그 중에 하나가 </a:t>
            </a:r>
            <a:r>
              <a:rPr lang="en-US" altLang="ko-KR" dirty="0"/>
              <a:t>master/slave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우선은 </a:t>
            </a:r>
            <a:r>
              <a:rPr lang="en-US" altLang="ko-KR" dirty="0"/>
              <a:t>Git </a:t>
            </a:r>
            <a:r>
              <a:rPr lang="ko-KR" altLang="en-US" dirty="0"/>
              <a:t>버전을 </a:t>
            </a:r>
            <a:r>
              <a:rPr lang="en-US" altLang="ko-KR" dirty="0"/>
              <a:t>2.28</a:t>
            </a:r>
            <a:r>
              <a:rPr lang="ko-KR" altLang="en-US" dirty="0"/>
              <a:t>버전이상으로 올린다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최신 버전을 설치한다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5244DF-A392-4361-8EFE-53EBC0A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&lt;#&gt;/20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4DE90F-B0E2-417F-951A-B46A9DF08E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4" t="28965" r="-854"/>
          <a:stretch/>
        </p:blipFill>
        <p:spPr>
          <a:xfrm>
            <a:off x="1574750" y="3539065"/>
            <a:ext cx="9834601" cy="286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6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95065-905F-4001-88E7-97D8AC4B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 및 저장소 등록</a:t>
            </a:r>
            <a:r>
              <a:rPr lang="en-US" altLang="ko-KR" dirty="0"/>
              <a:t>[1/3]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85D45-BDEC-4CF9-9748-EA9A8AE2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>
                <a:hlinkClick r:id="rId2"/>
              </a:rPr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접속 및 회원가입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https://github.com/</a:t>
            </a:r>
            <a:r>
              <a:rPr lang="en-US" altLang="ko-KR" dirty="0"/>
              <a:t>)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Repositories </a:t>
            </a:r>
            <a:r>
              <a:rPr lang="ko-KR" altLang="en-US" dirty="0"/>
              <a:t>옆 </a:t>
            </a:r>
            <a:r>
              <a:rPr lang="en-US" altLang="ko-KR" dirty="0"/>
              <a:t>New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저장소 이름 지정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DE6C37-04A2-4908-AD62-8AED2C71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BD26A0-BA3A-4C0A-B493-5E1259DA7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311" y="2570598"/>
            <a:ext cx="3171825" cy="15525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D136FB9-E4A1-49F2-ACB9-C3564AFB5E94}"/>
              </a:ext>
            </a:extLst>
          </p:cNvPr>
          <p:cNvSpPr/>
          <p:nvPr/>
        </p:nvSpPr>
        <p:spPr>
          <a:xfrm>
            <a:off x="6804108" y="3255665"/>
            <a:ext cx="822590" cy="502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497A681-B784-42A6-B418-C16529E8C5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321"/>
          <a:stretch/>
        </p:blipFill>
        <p:spPr>
          <a:xfrm>
            <a:off x="1799964" y="4556290"/>
            <a:ext cx="4872142" cy="185245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AA61-CEC1-456D-879C-F11FF5481561}"/>
              </a:ext>
            </a:extLst>
          </p:cNvPr>
          <p:cNvSpPr/>
          <p:nvPr/>
        </p:nvSpPr>
        <p:spPr>
          <a:xfrm>
            <a:off x="3148183" y="5321739"/>
            <a:ext cx="1685074" cy="502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7E6EAF-2142-4BAA-8BAD-0CE31452991B}"/>
              </a:ext>
            </a:extLst>
          </p:cNvPr>
          <p:cNvSpPr txBox="1"/>
          <p:nvPr/>
        </p:nvSpPr>
        <p:spPr>
          <a:xfrm>
            <a:off x="2160396" y="2459685"/>
            <a:ext cx="1650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E-mail</a:t>
            </a:r>
            <a:r>
              <a:rPr lang="ko-KR" altLang="en-US" sz="1200" dirty="0">
                <a:solidFill>
                  <a:srgbClr val="FF0000"/>
                </a:solidFill>
              </a:rPr>
              <a:t>로 가입하고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E-mail</a:t>
            </a:r>
            <a:r>
              <a:rPr lang="ko-KR" altLang="en-US" sz="1200" dirty="0">
                <a:solidFill>
                  <a:srgbClr val="FF0000"/>
                </a:solidFill>
              </a:rPr>
              <a:t>로 로그인하며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E-mail </a:t>
            </a:r>
            <a:r>
              <a:rPr lang="ko-KR" altLang="en-US" sz="1200" dirty="0">
                <a:solidFill>
                  <a:srgbClr val="FF0000"/>
                </a:solidFill>
              </a:rPr>
              <a:t>꼭 메모해두기</a:t>
            </a:r>
          </a:p>
        </p:txBody>
      </p:sp>
    </p:spTree>
    <p:extLst>
      <p:ext uri="{BB962C8B-B14F-4D97-AF65-F5344CB8AC3E}">
        <p14:creationId xmlns:p14="http://schemas.microsoft.com/office/powerpoint/2010/main" val="83955250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_2SEEDS">
      <a:dk1>
        <a:srgbClr val="000000"/>
      </a:dk1>
      <a:lt1>
        <a:srgbClr val="FFFFFF"/>
      </a:lt1>
      <a:dk2>
        <a:srgbClr val="242A41"/>
      </a:dk2>
      <a:lt2>
        <a:srgbClr val="E2E3E8"/>
      </a:lt2>
      <a:accent1>
        <a:srgbClr val="B6A03C"/>
      </a:accent1>
      <a:accent2>
        <a:srgbClr val="EA8847"/>
      </a:accent2>
      <a:accent3>
        <a:srgbClr val="93A94E"/>
      </a:accent3>
      <a:accent4>
        <a:srgbClr val="3BA9E9"/>
      </a:accent4>
      <a:accent5>
        <a:srgbClr val="6E89EE"/>
      </a:accent5>
      <a:accent6>
        <a:srgbClr val="6E4EEB"/>
      </a:accent6>
      <a:hlink>
        <a:srgbClr val="6976A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2156</Words>
  <Application>Microsoft Office PowerPoint</Application>
  <PresentationFormat>와이드스크린</PresentationFormat>
  <Paragraphs>307</Paragraphs>
  <Slides>33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HY울릉도B</vt:lpstr>
      <vt:lpstr>맑은 고딕</vt:lpstr>
      <vt:lpstr>Arial</vt:lpstr>
      <vt:lpstr>Avenir Next LT Pro</vt:lpstr>
      <vt:lpstr>Avenir Next LT Pro Light</vt:lpstr>
      <vt:lpstr>Lucida Console</vt:lpstr>
      <vt:lpstr>GradientRiseVTI</vt:lpstr>
      <vt:lpstr>애플리케이션 배포  이동준</vt:lpstr>
      <vt:lpstr>목차</vt:lpstr>
      <vt:lpstr>형상 관리 도구</vt:lpstr>
      <vt:lpstr>Git이란?</vt:lpstr>
      <vt:lpstr>Git과 GitHUB</vt:lpstr>
      <vt:lpstr>핵심개념 : Commit, Push</vt:lpstr>
      <vt:lpstr>핵심개념 : Pull, Branch</vt:lpstr>
      <vt:lpstr>기본 브랜치 변경</vt:lpstr>
      <vt:lpstr>GitHUB 가입 및 저장소 등록[1/3]</vt:lpstr>
      <vt:lpstr>GitHUB 가입 및 저장소 등록[2/3]</vt:lpstr>
      <vt:lpstr>GitHUB 가입 및 저장소 등록[3/3]</vt:lpstr>
      <vt:lpstr>Git 설치</vt:lpstr>
      <vt:lpstr>Git 활용(Console)[1/7]</vt:lpstr>
      <vt:lpstr>Git 활용(Console)[2/7]</vt:lpstr>
      <vt:lpstr>Git 활용(Console)[3/7]</vt:lpstr>
      <vt:lpstr>Git 활용(Console)[4/7]</vt:lpstr>
      <vt:lpstr>Git 활용(Console)[5/7]</vt:lpstr>
      <vt:lpstr>Git 활용(Console)[6/7]</vt:lpstr>
      <vt:lpstr>Git 활용(Console)[7/7]</vt:lpstr>
      <vt:lpstr>Git 활용(GUI)[1/9]</vt:lpstr>
      <vt:lpstr>Git 활용(GUI)[2/9]</vt:lpstr>
      <vt:lpstr>Git 활용(GUI)[3/9]</vt:lpstr>
      <vt:lpstr>Git 활용(GUI)[4/9]</vt:lpstr>
      <vt:lpstr>Git 활용(GUI)[5/9]</vt:lpstr>
      <vt:lpstr>Git 활용(GUI)[6/9]</vt:lpstr>
      <vt:lpstr>Git 활용(GUI)[7/9]</vt:lpstr>
      <vt:lpstr>Git 활용(GUI)[8/9]</vt:lpstr>
      <vt:lpstr>Git 활용(GUI)[9/9]</vt:lpstr>
      <vt:lpstr>필자의 주된 Git 활용 패턴</vt:lpstr>
      <vt:lpstr>주의 사항</vt:lpstr>
      <vt:lpstr>GitHub Desktop 설치 및 활용</vt:lpstr>
      <vt:lpstr>TIP GITHUB에서 내가 원하는 경로만 가져오기</vt:lpstr>
      <vt:lpstr>자료 출처 모음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애플리케이션 배포  이동준</dc:title>
  <dc:creator>8147</dc:creator>
  <cp:lastModifiedBy>8147</cp:lastModifiedBy>
  <cp:revision>77</cp:revision>
  <dcterms:created xsi:type="dcterms:W3CDTF">2020-08-31T17:06:47Z</dcterms:created>
  <dcterms:modified xsi:type="dcterms:W3CDTF">2021-07-19T21:27:34Z</dcterms:modified>
</cp:coreProperties>
</file>