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81" r:id="rId7"/>
    <p:sldId id="275" r:id="rId8"/>
    <p:sldId id="277" r:id="rId9"/>
    <p:sldId id="284" r:id="rId10"/>
    <p:sldId id="266" r:id="rId11"/>
    <p:sldId id="262" r:id="rId12"/>
    <p:sldId id="263" r:id="rId13"/>
    <p:sldId id="264" r:id="rId14"/>
    <p:sldId id="265" r:id="rId15"/>
    <p:sldId id="293" r:id="rId16"/>
    <p:sldId id="294" r:id="rId17"/>
    <p:sldId id="295" r:id="rId18"/>
    <p:sldId id="296" r:id="rId19"/>
    <p:sldId id="297" r:id="rId20"/>
    <p:sldId id="292" r:id="rId21"/>
    <p:sldId id="267" r:id="rId22"/>
    <p:sldId id="280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D79AD-8A9F-40EC-9935-A14E1AEBCE08}">
  <a:tblStyle styleId="{857D79AD-8A9F-40EC-9935-A14E1AEBC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26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227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89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89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ee7eea5be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ee7eea5be_3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ee7eea5be_3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48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09422" y="1777167"/>
            <a:ext cx="7571077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숙박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업소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예약시</a:t>
            </a:r>
            <a:r>
              <a:rPr lang="ko-KR" alt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스</a:t>
            </a:r>
            <a:r>
              <a:rPr lang="en-US" sz="600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템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5609200" y="5123500"/>
            <a:ext cx="52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3조_ 이준헌, 신명근, 이재혁, 이경민  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5419627" y="1101100"/>
            <a:ext cx="666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smtClean="0">
                <a:solidFill>
                  <a:srgbClr val="505786"/>
                </a:solidFill>
              </a:rPr>
              <a:t>고객</a:t>
            </a:r>
            <a:r>
              <a:rPr lang="en-US" altLang="ko-KR" sz="3200" dirty="0" smtClean="0">
                <a:solidFill>
                  <a:srgbClr val="505786"/>
                </a:solidFill>
              </a:rPr>
              <a:t>,</a:t>
            </a:r>
            <a:r>
              <a:rPr lang="ko-KR" altLang="en-US" sz="3200" dirty="0" smtClean="0">
                <a:solidFill>
                  <a:srgbClr val="505786"/>
                </a:solidFill>
              </a:rPr>
              <a:t>업무</a:t>
            </a:r>
            <a:r>
              <a:rPr lang="en-US" altLang="ko-KR" sz="3200" dirty="0" smtClean="0">
                <a:solidFill>
                  <a:srgbClr val="505786"/>
                </a:solidFill>
              </a:rPr>
              <a:t>,</a:t>
            </a:r>
            <a:r>
              <a:rPr lang="ko-KR" altLang="en-US" sz="3200" dirty="0" smtClean="0">
                <a:solidFill>
                  <a:srgbClr val="505786"/>
                </a:solidFill>
              </a:rPr>
              <a:t>사업장 상호관계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-2075622" y="-97972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569484" y="2178400"/>
            <a:ext cx="1660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6708" y="2419592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5361800" y="1907275"/>
            <a:ext cx="64299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고객은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고객번호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고객이름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주민등록번호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핸드폰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주소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이메일을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업주는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업주번호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회사이름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업주이름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사업자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주민등록번호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핸드폰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이메일을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회사는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회사이름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전화번호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회사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이메일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회사대표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본사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위치를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사업장은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일련번호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사업장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종류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사업장</a:t>
            </a:r>
            <a:r>
              <a:rPr lang="en-US" dirty="0">
                <a:solidFill>
                  <a:srgbClr val="3F3F3F"/>
                </a:solidFill>
              </a:rPr>
              <a:t> 명, </a:t>
            </a:r>
            <a:r>
              <a:rPr lang="en-US" dirty="0" err="1">
                <a:solidFill>
                  <a:srgbClr val="3F3F3F"/>
                </a:solidFill>
              </a:rPr>
              <a:t>업주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번호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사업장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주소</a:t>
            </a:r>
            <a:r>
              <a:rPr lang="en-US" dirty="0">
                <a:solidFill>
                  <a:srgbClr val="3F3F3F"/>
                </a:solidFill>
              </a:rPr>
              <a:t>, 방 </a:t>
            </a:r>
            <a:r>
              <a:rPr lang="en-US" dirty="0" err="1">
                <a:solidFill>
                  <a:srgbClr val="3F3F3F"/>
                </a:solidFill>
              </a:rPr>
              <a:t>타입을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가진다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하나의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회사에는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여러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명의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고객이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가입할</a:t>
            </a:r>
            <a:r>
              <a:rPr lang="en-US" dirty="0">
                <a:solidFill>
                  <a:srgbClr val="3F3F3F"/>
                </a:solidFill>
              </a:rPr>
              <a:t> 수 </a:t>
            </a:r>
            <a:r>
              <a:rPr lang="en-US" dirty="0" err="1">
                <a:solidFill>
                  <a:srgbClr val="3F3F3F"/>
                </a:solidFill>
              </a:rPr>
              <a:t>있다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하나의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회사에는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여러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명의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업주가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가입할</a:t>
            </a:r>
            <a:r>
              <a:rPr lang="en-US" dirty="0">
                <a:solidFill>
                  <a:srgbClr val="3F3F3F"/>
                </a:solidFill>
              </a:rPr>
              <a:t> 수 </a:t>
            </a:r>
            <a:r>
              <a:rPr lang="en-US" dirty="0" err="1">
                <a:solidFill>
                  <a:srgbClr val="3F3F3F"/>
                </a:solidFill>
              </a:rPr>
              <a:t>있다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3F3F"/>
                </a:solidFill>
              </a:rPr>
              <a:t>한 </a:t>
            </a:r>
            <a:r>
              <a:rPr lang="en-US" dirty="0" err="1">
                <a:solidFill>
                  <a:srgbClr val="3F3F3F"/>
                </a:solidFill>
              </a:rPr>
              <a:t>사업장은</a:t>
            </a:r>
            <a:r>
              <a:rPr lang="en-US" dirty="0">
                <a:solidFill>
                  <a:srgbClr val="3F3F3F"/>
                </a:solidFill>
              </a:rPr>
              <a:t> 한 </a:t>
            </a:r>
            <a:r>
              <a:rPr lang="en-US" dirty="0" err="1">
                <a:solidFill>
                  <a:srgbClr val="3F3F3F"/>
                </a:solidFill>
              </a:rPr>
              <a:t>명의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업주에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의해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소유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된다</a:t>
            </a:r>
            <a:r>
              <a:rPr lang="en-US" dirty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  <a:p>
            <a:pPr marL="7429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F3F3F"/>
                </a:solidFill>
              </a:rPr>
              <a:t>사업장은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고객에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의해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예약된다</a:t>
            </a:r>
            <a:r>
              <a:rPr lang="en-US" dirty="0" smtClean="0">
                <a:solidFill>
                  <a:srgbClr val="3F3F3F"/>
                </a:solidFill>
              </a:rPr>
              <a:t>.</a:t>
            </a:r>
            <a:endParaRPr dirty="0">
              <a:solidFill>
                <a:srgbClr val="3F3F3F"/>
              </a:solidFill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6708" y="3752460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3569484" y="4847825"/>
            <a:ext cx="16209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3219" y="5064544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2F6D59-B836-43A5-92E2-13817562993F}"/>
              </a:ext>
            </a:extLst>
          </p:cNvPr>
          <p:cNvSpPr txBox="1"/>
          <p:nvPr/>
        </p:nvSpPr>
        <p:spPr>
          <a:xfrm>
            <a:off x="11372600" y="333125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-1" y="1"/>
            <a:ext cx="96593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9659350" y="-192448"/>
            <a:ext cx="2532650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9796599" y="2293225"/>
            <a:ext cx="239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회사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02" y="4030905"/>
            <a:ext cx="9150105" cy="209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990" y="2301808"/>
            <a:ext cx="8784617" cy="67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9659350" y="4030900"/>
            <a:ext cx="253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고객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393150" y="1039550"/>
            <a:ext cx="2558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 정보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736" y="329798"/>
            <a:ext cx="6933264" cy="61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0951732" y="445834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1358814" y="747160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4477"/>
            <a:ext cx="971561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9728118" y="-191466"/>
            <a:ext cx="2490300" cy="72498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768849" y="1395525"/>
            <a:ext cx="2289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907" y="550967"/>
            <a:ext cx="6801001" cy="276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705" y="3545036"/>
            <a:ext cx="9317893" cy="292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9860600" y="3545026"/>
            <a:ext cx="203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업주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1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895468" y="1685609"/>
            <a:ext cx="32965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예약</a:t>
            </a:r>
            <a:r>
              <a:rPr lang="en-US" sz="32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내역</a:t>
            </a:r>
            <a:r>
              <a:rPr lang="en-US" sz="32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587" y="2503569"/>
            <a:ext cx="7065291" cy="293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3F045-5F4C-46EF-BCE4-A505476A1083}"/>
              </a:ext>
            </a:extLst>
          </p:cNvPr>
          <p:cNvSpPr txBox="1"/>
          <p:nvPr/>
        </p:nvSpPr>
        <p:spPr>
          <a:xfrm>
            <a:off x="3048000" y="33957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41322" y="225458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04"/>
            <a:ext cx="2685011" cy="672418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3500898"/>
            <a:ext cx="2685011" cy="2126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6" y="1628313"/>
            <a:ext cx="8953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6" y="161925"/>
            <a:ext cx="3286125" cy="6696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06" y="2189948"/>
            <a:ext cx="7774665" cy="370377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52067" y="2716822"/>
            <a:ext cx="2775772" cy="1679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사업장 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" y="0"/>
            <a:ext cx="2669497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70" y="1958079"/>
            <a:ext cx="8164326" cy="386914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2735968"/>
            <a:ext cx="2685011" cy="2126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010007" cy="5162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02" y="2422658"/>
            <a:ext cx="6833926" cy="352094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0" y="2734408"/>
            <a:ext cx="4010007" cy="22684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58D464-EA5E-420F-87C7-63496F34DA03}"/>
              </a:ext>
            </a:extLst>
          </p:cNvPr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5DB2D6-3AD6-4503-A47A-3B3339EE5869}"/>
              </a:ext>
            </a:extLst>
          </p:cNvPr>
          <p:cNvSpPr/>
          <p:nvPr/>
        </p:nvSpPr>
        <p:spPr>
          <a:xfrm>
            <a:off x="8438371" y="772874"/>
            <a:ext cx="3166196" cy="109749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예약내역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34"/>
            <a:ext cx="8249478" cy="62975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53" y="2723145"/>
            <a:ext cx="8018514" cy="40517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-94447" y="457199"/>
            <a:ext cx="3586053" cy="2532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78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5407151" y="0"/>
            <a:ext cx="6784848" cy="68580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6784848" cy="685800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770613" y="1156073"/>
            <a:ext cx="27444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lang="en-US" sz="3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293" y="1292798"/>
            <a:ext cx="3008041" cy="401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8053834" y="963974"/>
            <a:ext cx="396510" cy="59541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167142" y="2489074"/>
            <a:ext cx="34715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0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범위</a:t>
            </a:r>
            <a:r>
              <a:rPr lang="en-US" altLang="ko-KR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sz="2000" b="0" i="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167142" y="3015585"/>
            <a:ext cx="25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ko-KR" altLang="en-US" sz="20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 및 </a:t>
            </a:r>
            <a:r>
              <a:rPr lang="ko-KR" altLang="en-US" sz="20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현황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67142" y="3542227"/>
            <a:ext cx="3412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 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과정</a:t>
            </a:r>
            <a:endParaRPr lang="en-US" sz="2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</a:rPr>
              <a:t>      -</a:t>
            </a:r>
            <a:r>
              <a:rPr lang="en-US" sz="2000" dirty="0"/>
              <a:t>Table </a:t>
            </a:r>
            <a:r>
              <a:rPr lang="en-US" sz="2000" dirty="0" err="1"/>
              <a:t>생성</a:t>
            </a:r>
            <a:r>
              <a:rPr lang="en-US" sz="2000" dirty="0"/>
              <a:t> 및 </a:t>
            </a:r>
            <a:r>
              <a:rPr lang="en-US" sz="2000" dirty="0" err="1"/>
              <a:t>Data입력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201165" y="4376514"/>
            <a:ext cx="357611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000" dirty="0" err="1">
                <a:solidFill>
                  <a:schemeClr val="dk1"/>
                </a:solidFill>
              </a:rPr>
              <a:t>프로젝트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산출</a:t>
            </a:r>
            <a:endParaRPr lang="en-US" sz="2000" dirty="0">
              <a:solidFill>
                <a:schemeClr val="dk1"/>
              </a:solidFill>
            </a:endParaRPr>
          </a:p>
          <a:p>
            <a:pPr lvl="2"/>
            <a:r>
              <a:rPr lang="en-US" altLang="ko-KR" sz="2000" b="0" i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</a:t>
            </a:r>
            <a:r>
              <a:rPr lang="ko-KR" alt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및 보완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22"/>
          <p:cNvSpPr/>
          <p:nvPr/>
        </p:nvSpPr>
        <p:spPr>
          <a:xfrm>
            <a:off x="8745415" y="251310"/>
            <a:ext cx="3044809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뷰</a:t>
            </a:r>
            <a:r>
              <a:rPr lang="en-US" altLang="ko-K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총 사업장 정보</a:t>
            </a:r>
            <a:r>
              <a:rPr lang="en-US" altLang="ko-K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151"/>
            <a:ext cx="10058400" cy="54046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560885" y="2013438"/>
            <a:ext cx="6400800" cy="1318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41527" y="1958109"/>
            <a:ext cx="840509" cy="646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0" y="2253673"/>
            <a:ext cx="1385455" cy="1403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752600" y="1324984"/>
            <a:ext cx="9017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개선할 점과 아쉬운 부분</a:t>
            </a:r>
            <a:r>
              <a:rPr lang="en-US" altLang="ko-KR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회의 후 기재</a:t>
            </a:r>
            <a:r>
              <a:rPr lang="en-US" altLang="ko-KR" sz="3600" dirty="0">
                <a:solidFill>
                  <a:srgbClr val="3F3F3F"/>
                </a:solidFill>
              </a:rPr>
              <a:t>)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95C1D-C716-4657-BF83-072A34C574A0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4208" y="2250831"/>
            <a:ext cx="958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프로시저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트리거를 이용하여 예약 추가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 했을 때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	</a:t>
            </a:r>
            <a:r>
              <a:rPr lang="ko-KR" altLang="en-US" sz="2000" dirty="0" smtClean="0"/>
              <a:t>사업장 정보의 방 개수가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차감되는 기능을 넣고 싶었으나 하지 못함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고객이 직접 예약을 추가할 수 있는 기능을 넣지 못함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714851" y="2899784"/>
            <a:ext cx="2762296" cy="105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81429-90B1-47CE-8B2D-DC88BE449E88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56952" y="2775029"/>
            <a:ext cx="4278094" cy="93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9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E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1"/>
            <a:ext cx="80801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0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266425" y="2177207"/>
            <a:ext cx="6577445" cy="1007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25727" y="2147239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249301" y="246560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숙박업소 예약시스템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277201" y="3548083"/>
            <a:ext cx="6577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25727" y="3480106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924122" y="2496382"/>
            <a:ext cx="1909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명</a:t>
            </a:r>
            <a:endParaRPr sz="2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049223" y="3830081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기간</a:t>
            </a:r>
            <a:endParaRPr sz="2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249296" y="3812542"/>
            <a:ext cx="3116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2021.6.2 – 2020.6.7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080131" y="1162885"/>
            <a:ext cx="5428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40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4000" b="1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40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014457" y="2349706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18670" y="3668838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41CA-AA39-4CB4-A4B6-6B90C9483232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4707045" y="97712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3200">
                <a:solidFill>
                  <a:srgbClr val="505786"/>
                </a:solidFill>
              </a:rPr>
              <a:t>범위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6"/>
          <p:cNvGraphicFramePr/>
          <p:nvPr>
            <p:extLst>
              <p:ext uri="{D42A27DB-BD31-4B8C-83A1-F6EECF244321}">
                <p14:modId xmlns:p14="http://schemas.microsoft.com/office/powerpoint/2010/main" val="538476000"/>
              </p:ext>
            </p:extLst>
          </p:nvPr>
        </p:nvGraphicFramePr>
        <p:xfrm>
          <a:off x="1027135" y="2348049"/>
          <a:ext cx="10371525" cy="3109780"/>
        </p:xfrm>
        <a:graphic>
          <a:graphicData uri="http://schemas.openxmlformats.org/drawingml/2006/table">
            <a:tbl>
              <a:tblPr firstRow="1" bandRow="1">
                <a:noFill/>
                <a:tableStyleId>{857D79AD-8A9F-40EC-9935-A14E1AEBCE08}</a:tableStyleId>
              </a:tblPr>
              <a:tblGrid>
                <a:gridCol w="3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구현 범위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00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구현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관계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모델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테이블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작성</a:t>
                      </a:r>
                      <a:r>
                        <a:rPr lang="en-US" sz="1800" dirty="0"/>
                        <a:t> 및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입력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모델</a:t>
                      </a:r>
                      <a:r>
                        <a:rPr lang="ko-KR" altLang="en-US" sz="1800" dirty="0" smtClean="0"/>
                        <a:t>링</a:t>
                      </a:r>
                      <a:r>
                        <a:rPr lang="en-US" sz="1800" dirty="0" smtClean="0"/>
                        <a:t> </a:t>
                      </a:r>
                      <a:r>
                        <a:rPr lang="ko-KR" altLang="en-US" sz="1800" dirty="0" smtClean="0"/>
                        <a:t>구현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Winform을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이용하여</a:t>
                      </a:r>
                      <a:r>
                        <a:rPr lang="en-US" sz="1800" dirty="0"/>
                        <a:t> UI </a:t>
                      </a:r>
                      <a:r>
                        <a:rPr lang="en-US" sz="1800" dirty="0" err="1"/>
                        <a:t>구축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정규화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단순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집계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부속</a:t>
                      </a:r>
                      <a:r>
                        <a:rPr lang="en-US" sz="1800" dirty="0"/>
                        <a:t> 등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검색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및 </a:t>
                      </a:r>
                      <a:r>
                        <a:rPr lang="en-US" sz="1800" dirty="0"/>
                        <a:t>SQL </a:t>
                      </a:r>
                      <a:r>
                        <a:rPr lang="en-US" sz="1800" dirty="0" err="1"/>
                        <a:t>작성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SQL </a:t>
                      </a:r>
                      <a:r>
                        <a:rPr lang="ko-KR" altLang="en-US" sz="1800" dirty="0" smtClean="0"/>
                        <a:t>데</a:t>
                      </a:r>
                      <a:r>
                        <a:rPr lang="en-US" sz="1800" dirty="0" err="1" smtClean="0"/>
                        <a:t>이터베이스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관리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그룹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조인</a:t>
                      </a:r>
                      <a:r>
                        <a:rPr lang="en-US" sz="1800" dirty="0"/>
                        <a:t> 등 </a:t>
                      </a:r>
                      <a:r>
                        <a:rPr lang="en-US" sz="1800" dirty="0" err="1"/>
                        <a:t>데이터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검색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수행</a:t>
                      </a:r>
                      <a:r>
                        <a:rPr lang="en-US" sz="1800" dirty="0"/>
                        <a:t> 및 SQL </a:t>
                      </a:r>
                      <a:r>
                        <a:rPr lang="en-US" sz="1800" dirty="0" err="1"/>
                        <a:t>작성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800" dirty="0" smtClean="0"/>
                        <a:t>데이터</a:t>
                      </a:r>
                      <a:r>
                        <a:rPr lang="ko-KR" altLang="en-US" sz="1800" baseline="0" dirty="0" smtClean="0"/>
                        <a:t> 및 </a:t>
                      </a:r>
                      <a:r>
                        <a:rPr lang="en-US" altLang="ko-KR" sz="1800" baseline="0" dirty="0" smtClean="0"/>
                        <a:t>View </a:t>
                      </a:r>
                      <a:r>
                        <a:rPr lang="ko-KR" altLang="en-US" sz="1800" baseline="0" dirty="0" smtClean="0"/>
                        <a:t>테이블 생성</a:t>
                      </a:r>
                      <a:endParaRPr lang="ko-KR" altLang="en-US" sz="1800" u="none" strike="noStrike" cap="none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DE0D69-3777-4D86-A989-E22710673DC3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4707044" y="977125"/>
            <a:ext cx="366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7"/>
          <p:cNvGraphicFramePr/>
          <p:nvPr/>
        </p:nvGraphicFramePr>
        <p:xfrm>
          <a:off x="1097430" y="2286171"/>
          <a:ext cx="9997200" cy="2966800"/>
        </p:xfrm>
        <a:graphic>
          <a:graphicData uri="http://schemas.openxmlformats.org/drawingml/2006/table">
            <a:tbl>
              <a:tblPr firstRow="1" bandRow="1">
                <a:noFill/>
                <a:tableStyleId>{857D79AD-8A9F-40EC-9935-A14E1AEBCE08}</a:tableStyleId>
              </a:tblPr>
              <a:tblGrid>
                <a:gridCol w="12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목록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프로젝트 계획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자료 수집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자료 종합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종합 검토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PPT 제작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PPT 발표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3D5F7-28C3-44A3-9AC6-2F4E3F54A402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709974" y="2880568"/>
            <a:ext cx="4772049" cy="10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1;p24">
            <a:extLst>
              <a:ext uri="{FF2B5EF4-FFF2-40B4-BE49-F238E27FC236}">
                <a16:creationId xmlns:a16="http://schemas.microsoft.com/office/drawing/2014/main" id="{16C61DF6-F617-4AA5-AA6E-8F9EE7F54D91}"/>
              </a:ext>
            </a:extLst>
          </p:cNvPr>
          <p:cNvSpPr txBox="1"/>
          <p:nvPr/>
        </p:nvSpPr>
        <p:spPr>
          <a:xfrm>
            <a:off x="2813834" y="4229103"/>
            <a:ext cx="6564328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왜 숙박 예약 시스템인가</a:t>
            </a:r>
            <a:r>
              <a:rPr lang="en-US" altLang="ko-KR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3E38-906F-4DC4-B44E-AE14D9890D81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726950" y="1427050"/>
            <a:ext cx="652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주제 선정 배경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8871559" y="2709646"/>
            <a:ext cx="2128135" cy="2911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5983179" y="2709646"/>
            <a:ext cx="2190888" cy="29112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2869843" y="2709646"/>
            <a:ext cx="2347616" cy="2911296"/>
          </a:xfrm>
          <a:prstGeom prst="rect">
            <a:avLst/>
          </a:prstGeom>
          <a:solidFill>
            <a:srgbClr val="9D87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144558" y="2709646"/>
            <a:ext cx="2177534" cy="2915417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 rot="10800000">
            <a:off x="2447612" y="3995629"/>
            <a:ext cx="400291" cy="400291"/>
            <a:chOff x="2970982" y="4107271"/>
            <a:chExt cx="400291" cy="400291"/>
          </a:xfrm>
        </p:grpSpPr>
        <p:sp>
          <p:nvSpPr>
            <p:cNvPr id="324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2"/>
          <p:cNvSpPr/>
          <p:nvPr/>
        </p:nvSpPr>
        <p:spPr>
          <a:xfrm>
            <a:off x="8937109" y="3257359"/>
            <a:ext cx="2000018" cy="97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bg1"/>
                </a:solidFill>
              </a:rPr>
              <a:t>고객과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업주를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효율적으로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관리할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수 </a:t>
            </a:r>
            <a:r>
              <a:rPr lang="en-US" sz="1100" dirty="0" err="1">
                <a:solidFill>
                  <a:schemeClr val="bg1"/>
                </a:solidFill>
              </a:rPr>
              <a:t>있는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숙박업소의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chemeClr val="bg1"/>
                </a:solidFill>
              </a:rPr>
              <a:t>예약시스템</a:t>
            </a:r>
            <a:r>
              <a:rPr lang="en-US" sz="1100" dirty="0">
                <a:solidFill>
                  <a:schemeClr val="bg1"/>
                </a:solidFill>
              </a:rPr>
              <a:t>(DB) </a:t>
            </a:r>
            <a:r>
              <a:rPr lang="en-US" sz="1100" dirty="0" err="1">
                <a:solidFill>
                  <a:schemeClr val="bg1"/>
                </a:solidFill>
              </a:rPr>
              <a:t>구축</a:t>
            </a:r>
            <a:endParaRPr sz="11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9047943" y="2775024"/>
            <a:ext cx="1662285" cy="3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프로젝트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목표</a:t>
            </a:r>
            <a:endParaRPr sz="14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6039884" y="2927333"/>
            <a:ext cx="2002638" cy="258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63636"/>
              </a:lnSpc>
              <a:buClr>
                <a:schemeClr val="dk1"/>
              </a:buClr>
              <a:buSzPts val="1100"/>
            </a:pPr>
            <a:r>
              <a:rPr lang="ko-KR" altLang="en-US" sz="1100" dirty="0" err="1" smtClean="0">
                <a:solidFill>
                  <a:schemeClr val="lt1"/>
                </a:solidFill>
              </a:rPr>
              <a:t>어플을</a:t>
            </a:r>
            <a:r>
              <a:rPr lang="ko-KR" altLang="en-US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>
                <a:solidFill>
                  <a:schemeClr val="lt1"/>
                </a:solidFill>
              </a:rPr>
              <a:t>통한 숙소 예약이 많은 비율을 차지</a:t>
            </a:r>
          </a:p>
          <a:p>
            <a:pPr algn="ctr">
              <a:lnSpc>
                <a:spcPct val="163636"/>
              </a:lnSpc>
              <a:buClr>
                <a:schemeClr val="dk1"/>
              </a:buClr>
              <a:buSzPts val="1100"/>
            </a:pPr>
            <a:r>
              <a:rPr lang="en-US" sz="1100" dirty="0" err="1" smtClean="0">
                <a:solidFill>
                  <a:schemeClr val="lt1"/>
                </a:solidFill>
              </a:rPr>
              <a:t>따라서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어플의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수요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>
                <a:solidFill>
                  <a:srgbClr val="595959"/>
                </a:solidFill>
              </a:rPr>
              <a:t>↑</a:t>
            </a:r>
            <a:endParaRPr lang="en-US" altLang="ko-KR" sz="11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그에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따라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계속해서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많아지는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데이터를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DB에서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어떻게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관리하는지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이해하고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구현해보기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위해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주제로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선정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879976" y="2912326"/>
            <a:ext cx="2289629" cy="2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줄어든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여가시간에도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불구하고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여행을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가는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비율은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증가하고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줄어든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시간만큼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여행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준비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기간을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줄이기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위해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인터넷으로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숙소를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예약하는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사람들이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많아지고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smtClean="0">
                <a:solidFill>
                  <a:schemeClr val="lt1"/>
                </a:solidFill>
              </a:rPr>
              <a:t>있</a:t>
            </a:r>
            <a:r>
              <a:rPr lang="ko-KR" altLang="en-US" sz="1100" dirty="0" smtClean="0">
                <a:solidFill>
                  <a:schemeClr val="lt1"/>
                </a:solidFill>
              </a:rPr>
              <a:t>음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181937" y="3135599"/>
            <a:ext cx="2046600" cy="1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과거에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비해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현대인들의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여가시간은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계속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endParaRPr lang="en-US" sz="1100" dirty="0" smtClean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 smtClean="0">
                <a:solidFill>
                  <a:schemeClr val="lt1"/>
                </a:solidFill>
              </a:rPr>
              <a:t>낮은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비율을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보이고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있지만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여가시간에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투자하는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비용은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>
                <a:solidFill>
                  <a:schemeClr val="lt1"/>
                </a:solidFill>
              </a:rPr>
              <a:t>늘어나고</a:t>
            </a:r>
            <a:r>
              <a:rPr lang="en-US" sz="1100" dirty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있음</a:t>
            </a:r>
            <a:endParaRPr sz="1100" dirty="0">
              <a:solidFill>
                <a:schemeClr val="lt1"/>
              </a:solidFill>
            </a:endParaRPr>
          </a:p>
        </p:txBody>
      </p:sp>
      <p:grpSp>
        <p:nvGrpSpPr>
          <p:cNvPr id="24" name="Google Shape;323;p32"/>
          <p:cNvGrpSpPr/>
          <p:nvPr/>
        </p:nvGrpSpPr>
        <p:grpSpPr>
          <a:xfrm rot="10800000">
            <a:off x="8305611" y="3995629"/>
            <a:ext cx="400291" cy="400291"/>
            <a:chOff x="2970982" y="4107271"/>
            <a:chExt cx="400291" cy="400291"/>
          </a:xfrm>
        </p:grpSpPr>
        <p:sp>
          <p:nvSpPr>
            <p:cNvPr id="25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323;p32"/>
          <p:cNvGrpSpPr/>
          <p:nvPr/>
        </p:nvGrpSpPr>
        <p:grpSpPr>
          <a:xfrm rot="10800000">
            <a:off x="5383116" y="3995629"/>
            <a:ext cx="400291" cy="400291"/>
            <a:chOff x="2970982" y="4107271"/>
            <a:chExt cx="400291" cy="400291"/>
          </a:xfrm>
        </p:grpSpPr>
        <p:sp>
          <p:nvSpPr>
            <p:cNvPr id="28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4E5BC-2D82-4162-9AF0-0E9A1CBF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2" y="1178403"/>
            <a:ext cx="5041900" cy="4817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2C56E-3965-4EC9-9972-CB5D58F8FF6E}"/>
              </a:ext>
            </a:extLst>
          </p:cNvPr>
          <p:cNvSpPr txBox="1"/>
          <p:nvPr/>
        </p:nvSpPr>
        <p:spPr>
          <a:xfrm>
            <a:off x="736600" y="60722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http://www.epnc.co.kr/news/articleView.html?idxno=112403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7211F-9C1E-493C-8095-CA2B2972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0" y="1756101"/>
            <a:ext cx="7343775" cy="3724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84534-AE06-4BE2-916E-D5000E8249DC}"/>
              </a:ext>
            </a:extLst>
          </p:cNvPr>
          <p:cNvSpPr txBox="1"/>
          <p:nvPr/>
        </p:nvSpPr>
        <p:spPr>
          <a:xfrm>
            <a:off x="7648575" y="5480376"/>
            <a:ext cx="643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https://www.asiae.co.kr/article/2021010218483443559</a:t>
            </a:r>
          </a:p>
        </p:txBody>
      </p:sp>
      <p:sp>
        <p:nvSpPr>
          <p:cNvPr id="14" name="Google Shape;306;p30">
            <a:extLst>
              <a:ext uri="{FF2B5EF4-FFF2-40B4-BE49-F238E27FC236}">
                <a16:creationId xmlns:a16="http://schemas.microsoft.com/office/drawing/2014/main" id="{EA95DAE5-B77C-47B4-99F0-24150EB0AD17}"/>
              </a:ext>
            </a:extLst>
          </p:cNvPr>
          <p:cNvSpPr txBox="1"/>
          <p:nvPr/>
        </p:nvSpPr>
        <p:spPr>
          <a:xfrm>
            <a:off x="212624" y="925881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여가비용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6;p30">
            <a:extLst>
              <a:ext uri="{FF2B5EF4-FFF2-40B4-BE49-F238E27FC236}">
                <a16:creationId xmlns:a16="http://schemas.microsoft.com/office/drawing/2014/main" id="{DDF36CA4-EF35-42A5-BBF2-C31F84A9C22C}"/>
              </a:ext>
            </a:extLst>
          </p:cNvPr>
          <p:cNvSpPr txBox="1"/>
          <p:nvPr/>
        </p:nvSpPr>
        <p:spPr>
          <a:xfrm>
            <a:off x="9824269" y="1258104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</a:rPr>
              <a:t>앱 서비스 </a:t>
            </a: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06;p30">
            <a:extLst>
              <a:ext uri="{FF2B5EF4-FFF2-40B4-BE49-F238E27FC236}">
                <a16:creationId xmlns:a16="http://schemas.microsoft.com/office/drawing/2014/main" id="{31983B0D-90F7-470A-8A88-7A724CA5E70D}"/>
              </a:ext>
            </a:extLst>
          </p:cNvPr>
          <p:cNvSpPr txBox="1"/>
          <p:nvPr/>
        </p:nvSpPr>
        <p:spPr>
          <a:xfrm>
            <a:off x="1916163" y="185569"/>
            <a:ext cx="920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altLang="en-US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증가하는 여가 지출과 서비스 이용 추이 현황</a:t>
            </a:r>
            <a:r>
              <a:rPr lang="en-US" altLang="ko-KR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2B511-60FA-46E0-999F-CBD406B49F9C}"/>
              </a:ext>
            </a:extLst>
          </p:cNvPr>
          <p:cNvSpPr txBox="1"/>
          <p:nvPr/>
        </p:nvSpPr>
        <p:spPr>
          <a:xfrm>
            <a:off x="11480800" y="303540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23974" y="2880568"/>
            <a:ext cx="9294826" cy="10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과정 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3E38-906F-4DC4-B44E-AE14D9890D81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430</Words>
  <Application>Microsoft Office PowerPoint</Application>
  <PresentationFormat>와이드스크린</PresentationFormat>
  <Paragraphs>135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38</cp:revision>
  <dcterms:modified xsi:type="dcterms:W3CDTF">2021-07-09T01:04:42Z</dcterms:modified>
</cp:coreProperties>
</file>