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82" r:id="rId2"/>
  </p:sldMasterIdLst>
  <p:notesMasterIdLst>
    <p:notesMasterId r:id="rId8"/>
  </p:notesMasterIdLst>
  <p:handoutMasterIdLst>
    <p:handoutMasterId r:id="rId9"/>
  </p:handoutMasterIdLst>
  <p:sldIdLst>
    <p:sldId id="379" r:id="rId3"/>
    <p:sldId id="378" r:id="rId4"/>
    <p:sldId id="399" r:id="rId5"/>
    <p:sldId id="401" r:id="rId6"/>
    <p:sldId id="400" r:id="rId7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0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637B"/>
    <a:srgbClr val="7BA5BE"/>
    <a:srgbClr val="E49458"/>
    <a:srgbClr val="C6C6C6"/>
    <a:srgbClr val="FF9800"/>
    <a:srgbClr val="1E3D4D"/>
    <a:srgbClr val="E4EFF4"/>
    <a:srgbClr val="C3DBE7"/>
    <a:srgbClr val="4083A3"/>
    <a:srgbClr val="1F3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400" autoAdjust="0"/>
  </p:normalViewPr>
  <p:slideViewPr>
    <p:cSldViewPr>
      <p:cViewPr varScale="1">
        <p:scale>
          <a:sx n="115" d="100"/>
          <a:sy n="115" d="100"/>
        </p:scale>
        <p:origin x="153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3996" y="108"/>
      </p:cViewPr>
      <p:guideLst>
        <p:guide orient="horz" pos="3150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5241" cy="499905"/>
          </a:xfrm>
          <a:prstGeom prst="rect">
            <a:avLst/>
          </a:prstGeom>
        </p:spPr>
        <p:txBody>
          <a:bodyPr vert="horz" lIns="92177" tIns="46087" rIns="92177" bIns="4608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110" y="1"/>
            <a:ext cx="2975241" cy="499905"/>
          </a:xfrm>
          <a:prstGeom prst="rect">
            <a:avLst/>
          </a:prstGeom>
        </p:spPr>
        <p:txBody>
          <a:bodyPr vert="horz" lIns="92177" tIns="46087" rIns="92177" bIns="46087" rtlCol="0"/>
          <a:lstStyle>
            <a:lvl1pPr algn="r">
              <a:defRPr sz="1200"/>
            </a:lvl1pPr>
          </a:lstStyle>
          <a:p>
            <a:fld id="{7BEAF918-7A6F-4266-BA93-B9AB54D02E40}" type="datetimeFigureOut">
              <a:rPr lang="ko-KR" altLang="en-US" smtClean="0"/>
              <a:pPr/>
              <a:t>2021-04-01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437"/>
            <a:ext cx="2975241" cy="499905"/>
          </a:xfrm>
          <a:prstGeom prst="rect">
            <a:avLst/>
          </a:prstGeom>
        </p:spPr>
        <p:txBody>
          <a:bodyPr vert="horz" lIns="92177" tIns="46087" rIns="92177" bIns="4608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10" y="9496437"/>
            <a:ext cx="2975241" cy="499905"/>
          </a:xfrm>
          <a:prstGeom prst="rect">
            <a:avLst/>
          </a:prstGeom>
        </p:spPr>
        <p:txBody>
          <a:bodyPr vert="horz" lIns="92177" tIns="46087" rIns="92177" bIns="46087" rtlCol="0" anchor="b"/>
          <a:lstStyle>
            <a:lvl1pPr algn="r">
              <a:defRPr sz="1200"/>
            </a:lvl1pPr>
          </a:lstStyle>
          <a:p>
            <a:fld id="{4CD36651-D0D7-437C-9070-828990C64D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430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4975" cy="500063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376" y="1"/>
            <a:ext cx="2974975" cy="500063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ABED7BCD-3856-42F6-9606-449E8D734F05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9038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7388" y="4749801"/>
            <a:ext cx="5492750" cy="4498975"/>
          </a:xfrm>
          <a:prstGeom prst="rect">
            <a:avLst/>
          </a:prstGeom>
        </p:spPr>
        <p:txBody>
          <a:bodyPr vert="horz" lIns="91434" tIns="45717" rIns="91434" bIns="4571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96426"/>
            <a:ext cx="2974975" cy="500063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376" y="9496426"/>
            <a:ext cx="2974975" cy="500063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D75BA237-463B-47F9-95A0-E9E44AAC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58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33450" y="749300"/>
            <a:ext cx="4999038" cy="37496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88A814-8D59-4C18-934B-8DCC700DCDB9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9182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E1FA3E1-B10E-45A1-B72B-B284AA553E18}" type="datetime1">
              <a:rPr kumimoji="0" lang="ko-KR" altLang="en-US" smtClean="0">
                <a:solidFill>
                  <a:prstClr val="black"/>
                </a:solidFill>
                <a:latin typeface="Gill Sans MT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2021-04-01</a:t>
            </a:fld>
            <a:endParaRPr kumimoji="0" lang="ko-KR" altLang="en-US">
              <a:solidFill>
                <a:prstClr val="black"/>
              </a:solidFill>
              <a:latin typeface="Gill Sans MT"/>
              <a:ea typeface="맑은 고딕"/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black"/>
              </a:solidFill>
              <a:latin typeface="Gill Sans MT"/>
              <a:ea typeface="맑은 고딕"/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9DE3135-1E0F-42A6-9382-8A4ECC226274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5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A0431F7E-8007-4658-AA5F-638DBB869D73}" type="datetime1">
              <a:rPr kumimoji="0" lang="ko-KR" altLang="en-US" smtClean="0">
                <a:solidFill>
                  <a:prstClr val="black"/>
                </a:solidFill>
                <a:latin typeface="Gill Sans MT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2021-04-01</a:t>
            </a:fld>
            <a:endParaRPr kumimoji="0" lang="ko-KR" altLang="en-US">
              <a:solidFill>
                <a:prstClr val="black"/>
              </a:solidFill>
              <a:latin typeface="Gill Sans MT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black"/>
              </a:solidFill>
              <a:latin typeface="Gill Sans MT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3135-1E0F-42A6-9382-8A4ECC226274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17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9D39E708-00B8-493B-823D-7FAE813763C1}" type="datetime1">
              <a:rPr kumimoji="0" lang="ko-KR" altLang="en-US" smtClean="0">
                <a:solidFill>
                  <a:prstClr val="black"/>
                </a:solidFill>
                <a:latin typeface="Gill Sans MT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2021-04-01</a:t>
            </a:fld>
            <a:endParaRPr kumimoji="0" lang="ko-KR" altLang="en-US">
              <a:solidFill>
                <a:prstClr val="black"/>
              </a:solidFill>
              <a:latin typeface="Gill Sans MT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black"/>
              </a:solidFill>
              <a:latin typeface="Gill Sans MT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3135-1E0F-42A6-9382-8A4ECC226274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prstClr val="black"/>
              </a:solidFill>
              <a:latin typeface="Gill Sans MT"/>
              <a:ea typeface="+mn-ea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2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prstClr val="black"/>
              </a:solidFill>
              <a:latin typeface="Gill Sans M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5810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8" y="10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50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7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CC97-8C68-4C7F-B253-E80FFE32E518}" type="datetimeFigureOut">
              <a:rPr lang="ko-KR" altLang="en-US" smtClean="0">
                <a:solidFill>
                  <a:prstClr val="black"/>
                </a:solidFill>
              </a:rPr>
              <a:pPr/>
              <a:t>2021-04-01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551-A2EE-47B9-BEFB-67C2A88A8D40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385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대각선 방향의 모서리가 둥근 사각형 12"/>
          <p:cNvSpPr/>
          <p:nvPr userDrawn="1"/>
        </p:nvSpPr>
        <p:spPr>
          <a:xfrm>
            <a:off x="285720" y="928670"/>
            <a:ext cx="8704446" cy="45719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1">
                  <a:tint val="100000"/>
                  <a:shade val="100000"/>
                  <a:hueMod val="100000"/>
                  <a:satMod val="100000"/>
                  <a:tint val="66000"/>
                  <a:satMod val="160000"/>
                </a:schemeClr>
              </a:gs>
              <a:gs pos="50000">
                <a:schemeClr val="accent1">
                  <a:tint val="100000"/>
                  <a:shade val="100000"/>
                  <a:hueMod val="100000"/>
                  <a:satMod val="100000"/>
                  <a:tint val="44500"/>
                  <a:satMod val="160000"/>
                </a:schemeClr>
              </a:gs>
              <a:gs pos="100000">
                <a:schemeClr val="accent1">
                  <a:tint val="100000"/>
                  <a:shade val="100000"/>
                  <a:hueMod val="100000"/>
                  <a:satMod val="10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 descr="img_sb_05_02.png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30000" contrast="10000"/>
          </a:blip>
          <a:stretch>
            <a:fillRect/>
          </a:stretch>
        </p:blipFill>
        <p:spPr>
          <a:xfrm>
            <a:off x="483550" y="4000504"/>
            <a:ext cx="5233773" cy="2071702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64" y="285728"/>
            <a:ext cx="8554805" cy="642942"/>
          </a:xfrm>
        </p:spPr>
        <p:txBody>
          <a:bodyPr>
            <a:normAutofit/>
          </a:bodyPr>
          <a:lstStyle>
            <a:lvl1pPr algn="l">
              <a:defRPr sz="3500" b="1">
                <a:latin typeface="돋움" pitchFamily="50" charset="-127"/>
                <a:ea typeface="돋움" pitchFamily="50" charset="-127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pic>
        <p:nvPicPr>
          <p:cNvPr id="9" name="그림 8" descr="경북산업직업전문학교-로고.png"/>
          <p:cNvPicPr>
            <a:picLocks noChangeAspect="1"/>
          </p:cNvPicPr>
          <p:nvPr userDrawn="1"/>
        </p:nvPicPr>
        <p:blipFill>
          <a:blip r:embed="rId3" cstate="print"/>
          <a:srcRect t="37395" b="37395"/>
          <a:stretch>
            <a:fillRect/>
          </a:stretch>
        </p:blipFill>
        <p:spPr>
          <a:xfrm>
            <a:off x="7693260" y="6578016"/>
            <a:ext cx="1450741" cy="27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25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3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551-A2EE-47B9-BEFB-67C2A88A8D40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BA5CC97-8C68-4C7F-B253-E80FFE32E518}" type="datetimeFigureOut">
              <a:rPr lang="ko-KR" altLang="en-US" smtClean="0">
                <a:solidFill>
                  <a:prstClr val="black"/>
                </a:solidFill>
              </a:rPr>
              <a:pPr/>
              <a:t>2021-04-01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65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CC97-8C68-4C7F-B253-E80FFE32E518}" type="datetimeFigureOut">
              <a:rPr lang="ko-KR" altLang="en-US" smtClean="0">
                <a:solidFill>
                  <a:prstClr val="black"/>
                </a:solidFill>
              </a:rPr>
              <a:pPr/>
              <a:t>2021-04-01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551-A2EE-47B9-BEFB-67C2A88A8D40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999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CC97-8C68-4C7F-B253-E80FFE32E518}" type="datetimeFigureOut">
              <a:rPr lang="ko-KR" altLang="en-US" smtClean="0">
                <a:solidFill>
                  <a:prstClr val="black"/>
                </a:solidFill>
              </a:rPr>
              <a:pPr/>
              <a:t>2021-04-01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551-A2EE-47B9-BEFB-67C2A88A8D40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40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3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8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5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59915" y="5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367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8" y="10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CC97-8C68-4C7F-B253-E80FFE32E518}" type="datetimeFigureOut">
              <a:rPr lang="ko-KR" altLang="en-US" smtClean="0">
                <a:solidFill>
                  <a:prstClr val="black"/>
                </a:solidFill>
              </a:rPr>
              <a:pPr/>
              <a:t>2021-04-01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551-A2EE-47B9-BEFB-67C2A88A8D40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273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CC97-8C68-4C7F-B253-E80FFE32E518}" type="datetimeFigureOut">
              <a:rPr lang="ko-KR" altLang="en-US" smtClean="0">
                <a:solidFill>
                  <a:prstClr val="black"/>
                </a:solidFill>
              </a:rPr>
              <a:pPr/>
              <a:t>2021-04-01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551-A2EE-47B9-BEFB-67C2A88A8D40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108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5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5" y="1006234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CC97-8C68-4C7F-B253-E80FFE32E518}" type="datetimeFigureOut">
              <a:rPr lang="ko-KR" altLang="en-US" smtClean="0">
                <a:solidFill>
                  <a:prstClr val="black"/>
                </a:solidFill>
              </a:rPr>
              <a:pPr/>
              <a:t>2021-04-01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551-A2EE-47B9-BEFB-67C2A88A8D40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6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5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330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687B0589-91B3-4232-BDED-44A0945B91AE}" type="datetime1">
              <a:rPr kumimoji="0" lang="ko-KR" altLang="en-US" smtClean="0">
                <a:solidFill>
                  <a:prstClr val="black"/>
                </a:solidFill>
                <a:latin typeface="Gill Sans MT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2021-04-01</a:t>
            </a:fld>
            <a:endParaRPr kumimoji="0" lang="ko-KR" altLang="en-US">
              <a:solidFill>
                <a:prstClr val="black"/>
              </a:solidFill>
              <a:latin typeface="Gill Sans MT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black"/>
              </a:solidFill>
              <a:latin typeface="Gill Sans MT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3135-1E0F-42A6-9382-8A4ECC226274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7607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5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5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CC97-8C68-4C7F-B253-E80FFE32E518}" type="datetimeFigureOut">
              <a:rPr lang="ko-KR" altLang="en-US" smtClean="0">
                <a:solidFill>
                  <a:prstClr val="black"/>
                </a:solidFill>
              </a:rPr>
              <a:pPr/>
              <a:t>2021-04-01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551-A2EE-47B9-BEFB-67C2A88A8D40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7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44595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9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CC97-8C68-4C7F-B253-E80FFE32E518}" type="datetimeFigureOut">
              <a:rPr lang="ko-KR" altLang="en-US" smtClean="0">
                <a:solidFill>
                  <a:prstClr val="black"/>
                </a:solidFill>
              </a:rPr>
              <a:pPr/>
              <a:t>2021-04-01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551-A2EE-47B9-BEFB-67C2A88A8D40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55647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7686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5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5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CC97-8C68-4C7F-B253-E80FFE32E518}" type="datetimeFigureOut">
              <a:rPr lang="ko-KR" altLang="en-US" smtClean="0">
                <a:solidFill>
                  <a:prstClr val="black"/>
                </a:solidFill>
              </a:rPr>
              <a:pPr/>
              <a:t>2021-04-01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4551-A2EE-47B9-BEFB-67C2A88A8D40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1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B0844CC-739A-47B0-8D72-DB55C0CA5939}" type="datetime1">
              <a:rPr kumimoji="0" lang="ko-KR" altLang="en-US" smtClean="0">
                <a:solidFill>
                  <a:prstClr val="white"/>
                </a:solidFill>
                <a:latin typeface="Gill Sans MT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2021-04-01</a:t>
            </a:fld>
            <a:endParaRPr kumimoji="0" lang="ko-KR" altLang="en-US">
              <a:solidFill>
                <a:prstClr val="white"/>
              </a:solidFill>
              <a:latin typeface="Gill Sans MT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  <a:latin typeface="Gill Sans MT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9DE3135-1E0F-42A6-9382-8A4ECC226274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794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64A1E2DA-517F-4E7D-ABF0-23F4DE913E91}" type="datetime1">
              <a:rPr kumimoji="0" lang="ko-KR" altLang="en-US" smtClean="0">
                <a:solidFill>
                  <a:prstClr val="black"/>
                </a:solidFill>
                <a:latin typeface="Gill Sans MT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2021-04-01</a:t>
            </a:fld>
            <a:endParaRPr kumimoji="0" lang="ko-KR" altLang="en-US">
              <a:solidFill>
                <a:prstClr val="black"/>
              </a:solidFill>
              <a:latin typeface="Gill Sans MT"/>
              <a:ea typeface="맑은 고딕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black"/>
              </a:solidFill>
              <a:latin typeface="Gill Sans MT"/>
              <a:ea typeface="맑은 고딕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3135-1E0F-42A6-9382-8A4ECC226274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9069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1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F5B1719-2813-452A-AC5B-3B1A9975CDEC}" type="datetime1">
              <a:rPr kumimoji="0" lang="ko-KR" altLang="en-US" smtClean="0">
                <a:solidFill>
                  <a:prstClr val="black"/>
                </a:solidFill>
                <a:latin typeface="Gill Sans MT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2021-04-01</a:t>
            </a:fld>
            <a:endParaRPr kumimoji="0" lang="ko-KR" altLang="en-US">
              <a:solidFill>
                <a:prstClr val="black"/>
              </a:solidFill>
              <a:latin typeface="Gill Sans MT"/>
              <a:ea typeface="맑은 고딕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black"/>
              </a:solidFill>
              <a:latin typeface="Gill Sans MT"/>
              <a:ea typeface="맑은 고딕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3135-1E0F-42A6-9382-8A4ECC226274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1601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65068695-3718-43F2-BBC1-F5C1BCE01BE5}" type="datetime1">
              <a:rPr kumimoji="0" lang="ko-KR" altLang="en-US" smtClean="0">
                <a:solidFill>
                  <a:prstClr val="black"/>
                </a:solidFill>
                <a:latin typeface="Gill Sans MT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2021-04-01</a:t>
            </a:fld>
            <a:endParaRPr kumimoji="0" lang="ko-KR" altLang="en-US">
              <a:solidFill>
                <a:prstClr val="black"/>
              </a:solidFill>
              <a:latin typeface="Gill Sans MT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black"/>
              </a:solidFill>
              <a:latin typeface="Gill Sans MT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3135-1E0F-42A6-9382-8A4ECC226274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2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85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D0C588E8-E3EF-46EC-8CF7-2B87B68398B7}" type="datetime1">
              <a:rPr kumimoji="0" lang="ko-KR" altLang="en-US" smtClean="0">
                <a:solidFill>
                  <a:prstClr val="black"/>
                </a:solidFill>
                <a:latin typeface="Gill Sans MT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2021-04-01</a:t>
            </a:fld>
            <a:endParaRPr kumimoji="0" lang="ko-KR" altLang="en-US">
              <a:solidFill>
                <a:prstClr val="black"/>
              </a:solidFill>
              <a:latin typeface="Gill Sans MT"/>
              <a:ea typeface="맑은 고딕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black"/>
              </a:solidFill>
              <a:latin typeface="Gill Sans MT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3135-1E0F-42A6-9382-8A4ECC226274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prstClr val="black"/>
              </a:solidFill>
              <a:latin typeface="Gill Sans MT"/>
              <a:ea typeface="+mn-ea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2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20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3"/>
            <a:ext cx="2514600" cy="484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FAC4A338-447D-4D76-B190-2BB238A98D6E}" type="datetime1">
              <a:rPr kumimoji="0" lang="ko-KR" altLang="en-US" smtClean="0">
                <a:solidFill>
                  <a:prstClr val="black"/>
                </a:solidFill>
                <a:latin typeface="Gill Sans MT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2021-04-01</a:t>
            </a:fld>
            <a:endParaRPr kumimoji="0" lang="ko-KR" altLang="en-US">
              <a:solidFill>
                <a:prstClr val="black"/>
              </a:solidFill>
              <a:latin typeface="Gill Sans MT"/>
              <a:ea typeface="맑은 고딕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black"/>
              </a:solidFill>
              <a:latin typeface="Gill Sans MT"/>
              <a:ea typeface="맑은 고딕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3135-1E0F-42A6-9382-8A4ECC226274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prstClr val="black"/>
              </a:solidFill>
              <a:latin typeface="Gill Sans MT"/>
              <a:ea typeface="+mn-ea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 dirty="0">
              <a:solidFill>
                <a:prstClr val="black"/>
              </a:solidFill>
              <a:latin typeface="Gill Sans MT"/>
              <a:ea typeface="+mn-ea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2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5111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F1283BE-2C9C-4B66-AFB8-439E79B516F8}" type="datetime1">
              <a:rPr kumimoji="0" lang="ko-KR" altLang="en-US" smtClean="0">
                <a:solidFill>
                  <a:prstClr val="white"/>
                </a:solidFill>
                <a:latin typeface="Gill Sans MT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2021-04-01</a:t>
            </a:fld>
            <a:endParaRPr kumimoji="0" lang="ko-KR" altLang="en-US">
              <a:solidFill>
                <a:prstClr val="white"/>
              </a:solidFill>
              <a:latin typeface="Gill Sans MT"/>
              <a:ea typeface="맑은 고딕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  <a:latin typeface="Gill Sans MT"/>
              <a:ea typeface="맑은 고딕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3135-1E0F-42A6-9382-8A4ECC226274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prstClr val="white"/>
              </a:solidFill>
              <a:latin typeface="Gill Sans MT"/>
              <a:ea typeface="+mn-ea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2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818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50334" y="6509347"/>
            <a:ext cx="1981200" cy="273192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9DE3135-1E0F-42A6-9382-8A4ECC226274}" type="slidenum">
              <a:rPr lang="ko-KR" altLang="en-US" smtClean="0">
                <a:solidFill>
                  <a:srgbClr val="464653"/>
                </a:solidFill>
                <a:latin typeface="Gill Sans MT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>
              <a:solidFill>
                <a:srgbClr val="464653"/>
              </a:solidFill>
              <a:latin typeface="Gill Sans MT"/>
              <a:ea typeface="맑은 고딕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471486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prstClr val="black"/>
              </a:solidFill>
              <a:latin typeface="Gill Sans MT"/>
              <a:ea typeface="+mn-ea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2" y="6585787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755027" y="-6462"/>
            <a:ext cx="114300" cy="6864462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1" y="188640"/>
            <a:ext cx="8308615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37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5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BA5CC97-8C68-4C7F-B253-E80FFE32E518}" type="datetimeFigureOut">
              <a:rPr lang="ko-KR" altLang="en-US" smtClean="0">
                <a:solidFill>
                  <a:prstClr val="black"/>
                </a:solidFill>
                <a:latin typeface="Georgia"/>
                <a:ea typeface="HY견명조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2021-04-01</a:t>
            </a:fld>
            <a:endParaRPr lang="ko-KR" altLang="en-US">
              <a:solidFill>
                <a:prstClr val="black"/>
              </a:solidFill>
              <a:latin typeface="Georgia"/>
              <a:ea typeface="HY견명조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>
              <a:solidFill>
                <a:prstClr val="black"/>
              </a:solidFill>
              <a:latin typeface="Georgia"/>
              <a:ea typeface="HY견명조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9BF4551-A2EE-47B9-BEFB-67C2A88A8D40}" type="slidenum">
              <a:rPr lang="ko-KR" altLang="en-US" smtClean="0">
                <a:solidFill>
                  <a:prstClr val="black"/>
                </a:solidFill>
                <a:latin typeface="Georgia"/>
                <a:ea typeface="HY견명조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>
              <a:solidFill>
                <a:prstClr val="black"/>
              </a:solidFill>
              <a:latin typeface="Georgia"/>
              <a:ea typeface="HY견명조"/>
            </a:endParaRPr>
          </a:p>
        </p:txBody>
      </p:sp>
    </p:spTree>
    <p:extLst>
      <p:ext uri="{BB962C8B-B14F-4D97-AF65-F5344CB8AC3E}">
        <p14:creationId xmlns:p14="http://schemas.microsoft.com/office/powerpoint/2010/main" val="258384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6414"/>
            <a:ext cx="9144000" cy="3435874"/>
          </a:xfrm>
          <a:prstGeom prst="rect">
            <a:avLst/>
          </a:prstGeom>
          <a:gradFill>
            <a:gsLst>
              <a:gs pos="50000">
                <a:srgbClr val="D4D9DF"/>
              </a:gs>
              <a:gs pos="0">
                <a:srgbClr val="B4BEC8"/>
              </a:gs>
              <a:gs pos="100000">
                <a:srgbClr val="F3F4F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529" y="5061412"/>
            <a:ext cx="4824942" cy="1215080"/>
          </a:xfrm>
          <a:prstGeom prst="rect">
            <a:avLst/>
          </a:prstGeom>
        </p:spPr>
      </p:pic>
      <p:sp>
        <p:nvSpPr>
          <p:cNvPr id="28" name="object 5"/>
          <p:cNvSpPr/>
          <p:nvPr/>
        </p:nvSpPr>
        <p:spPr>
          <a:xfrm>
            <a:off x="5652122" y="183948"/>
            <a:ext cx="3264634" cy="5224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400" b="1" spc="-45" dirty="0" smtClean="0">
                <a:solidFill>
                  <a:srgbClr val="66FFFF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  <a:cs typeface="Malgun Gothic"/>
              </a:rPr>
              <a:t>응용</a:t>
            </a:r>
            <a:r>
              <a:rPr kumimoji="0" lang="en-US" altLang="ko-KR" sz="2400" b="1" spc="-45" dirty="0" smtClean="0">
                <a:solidFill>
                  <a:srgbClr val="66FFFF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  <a:cs typeface="Malgun Gothic"/>
              </a:rPr>
              <a:t>SW</a:t>
            </a:r>
            <a:r>
              <a:rPr kumimoji="0" lang="ko-KR" altLang="en-US" sz="2400" b="1" spc="-45" dirty="0" smtClean="0">
                <a:solidFill>
                  <a:srgbClr val="66FFFF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  <a:cs typeface="Malgun Gothic"/>
              </a:rPr>
              <a:t> </a:t>
            </a:r>
            <a:r>
              <a:rPr kumimoji="0" lang="ko-KR" altLang="en-US" sz="2400" b="1" spc="-45" dirty="0" err="1" smtClean="0">
                <a:solidFill>
                  <a:srgbClr val="66FFFF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  <a:cs typeface="Malgun Gothic"/>
              </a:rPr>
              <a:t>이나겸</a:t>
            </a:r>
            <a:endParaRPr kumimoji="0" lang="en-US" altLang="ko-KR" sz="2400" dirty="0">
              <a:solidFill>
                <a:prstClr val="black"/>
              </a:solidFill>
              <a:latin typeface="Noto Sans KR Black" panose="020B0A00000000000000" pitchFamily="34" charset="-127"/>
              <a:ea typeface="Noto Sans KR Black" panose="020B0A00000000000000" pitchFamily="34" charset="-127"/>
              <a:cs typeface="Malgun Gothic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1844824"/>
            <a:ext cx="9144000" cy="147732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600" b="1" dirty="0" smtClean="0">
                <a:ln w="18000">
                  <a:solidFill>
                    <a:srgbClr val="727CA3"/>
                  </a:solidFill>
                  <a:prstDash val="solid"/>
                  <a:miter lim="800000"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이력서 </a:t>
            </a:r>
            <a:r>
              <a:rPr kumimoji="0" lang="en-US" altLang="ko-KR" sz="3600" b="1" dirty="0" smtClean="0">
                <a:ln w="18000">
                  <a:solidFill>
                    <a:srgbClr val="727CA3"/>
                  </a:solidFill>
                  <a:prstDash val="solid"/>
                  <a:miter lim="800000"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Noto Sans KR Black" panose="020B0A00000000000000" pitchFamily="34" charset="-127"/>
                <a:ea typeface="Noto Sans KR Black" panose="020B0A00000000000000" pitchFamily="34" charset="-127"/>
              </a:rPr>
              <a:t>/ </a:t>
            </a:r>
            <a:r>
              <a:rPr kumimoji="0" lang="ko-KR" altLang="en-US" sz="3600" b="1" dirty="0" smtClean="0">
                <a:ln w="18000">
                  <a:solidFill>
                    <a:srgbClr val="727CA3"/>
                  </a:solidFill>
                  <a:prstDash val="solid"/>
                  <a:miter lim="800000"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자기소개서 </a:t>
            </a:r>
            <a:r>
              <a:rPr kumimoji="0" lang="en-US" altLang="ko-KR" sz="3600" b="1" dirty="0" smtClean="0">
                <a:ln w="18000">
                  <a:solidFill>
                    <a:srgbClr val="727CA3"/>
                  </a:solidFill>
                  <a:prstDash val="solid"/>
                  <a:miter lim="800000"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Noto Sans KR Black" panose="020B0A00000000000000" pitchFamily="34" charset="-127"/>
                <a:ea typeface="Noto Sans KR Black" panose="020B0A00000000000000" pitchFamily="34" charset="-127"/>
              </a:rPr>
              <a:t>/ </a:t>
            </a:r>
            <a:r>
              <a:rPr kumimoji="0" lang="ko-KR" altLang="en-US" sz="3600" b="1" dirty="0" smtClean="0">
                <a:ln w="18000">
                  <a:solidFill>
                    <a:srgbClr val="727CA3"/>
                  </a:solidFill>
                  <a:prstDash val="solid"/>
                  <a:miter lim="800000"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포트폴리오</a:t>
            </a:r>
            <a:endParaRPr kumimoji="0" lang="en-US" altLang="ko-KR" sz="3600" b="1" dirty="0" smtClean="0">
              <a:ln w="18000">
                <a:solidFill>
                  <a:srgbClr val="727CA3"/>
                </a:solidFill>
                <a:prstDash val="solid"/>
                <a:miter lim="800000"/>
              </a:ln>
              <a:solidFill>
                <a:prstClr val="black">
                  <a:lumMod val="95000"/>
                  <a:lumOff val="5000"/>
                </a:prst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5400" b="1" dirty="0" smtClean="0">
                <a:ln w="18000">
                  <a:solidFill>
                    <a:srgbClr val="727CA3"/>
                  </a:solidFill>
                  <a:prstDash val="solid"/>
                  <a:miter lim="800000"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준비하기</a:t>
            </a:r>
            <a:endParaRPr kumimoji="0" lang="en-US" altLang="ko-KR" sz="5400" b="1" dirty="0">
              <a:ln w="18000">
                <a:solidFill>
                  <a:srgbClr val="727CA3"/>
                </a:solidFill>
                <a:prstDash val="solid"/>
                <a:miter lim="800000"/>
              </a:ln>
              <a:solidFill>
                <a:prstClr val="black">
                  <a:lumMod val="95000"/>
                  <a:lumOff val="5000"/>
                </a:prst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55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 Black" panose="020B0A00000000000000" pitchFamily="34" charset="-127"/>
                <a:ea typeface="Noto Sans KR Black" panose="020B0A00000000000000" pitchFamily="34" charset="-127"/>
                <a:cs typeface="KoPubWorld돋움체 Bold" panose="00000800000000000000" pitchFamily="2" charset="-127"/>
              </a:rPr>
              <a:t>목 차</a:t>
            </a: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Black" panose="020B0A00000000000000" pitchFamily="34" charset="-127"/>
              <a:ea typeface="Noto Sans KR Black" panose="020B0A00000000000000" pitchFamily="34" charset="-127"/>
              <a:cs typeface="KoPubWorld돋움체 Bold" panose="00000800000000000000" pitchFamily="2" charset="-127"/>
            </a:endParaRP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3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ko-KR">
              <a:solidFill>
                <a:prstClr val="black"/>
              </a:solidFill>
              <a:cs typeface="굴림" pitchFamily="50" charset="-127"/>
            </a:endParaRPr>
          </a:p>
        </p:txBody>
      </p:sp>
      <p:sp>
        <p:nvSpPr>
          <p:cNvPr id="8" name="내용 개체 틀 1"/>
          <p:cNvSpPr>
            <a:spLocks noGrp="1"/>
          </p:cNvSpPr>
          <p:nvPr/>
        </p:nvSpPr>
        <p:spPr>
          <a:xfrm>
            <a:off x="1475656" y="1556792"/>
            <a:ext cx="5400600" cy="4464496"/>
          </a:xfrm>
          <a:prstGeom prst="rect">
            <a:avLst/>
          </a:prstGeom>
        </p:spPr>
        <p:txBody>
          <a:bodyPr vert="horz" rtlCol="0" anchor="ctr" anchorCtr="0">
            <a:no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SzPct val="70000"/>
              <a:buFont typeface="Wingdings"/>
              <a:buChar char="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120000"/>
              <a:buFont typeface="Arial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120000"/>
              <a:buFont typeface="Arial"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Wingdings"/>
              <a:buAutoNum type="arabicPeriod"/>
            </a:pPr>
            <a:r>
              <a:rPr lang="ko-KR" altLang="en-US" sz="30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 Black" panose="020B0A00000000000000" pitchFamily="34" charset="-127"/>
                <a:ea typeface="Noto Sans KR Black" panose="020B0A00000000000000" pitchFamily="34" charset="-127"/>
                <a:cs typeface="KoPubWorld돋움체 Bold" panose="00000800000000000000" pitchFamily="2" charset="-127"/>
              </a:rPr>
              <a:t>성장과정</a:t>
            </a:r>
            <a:r>
              <a:rPr lang="en-US" altLang="ko-KR" sz="30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 Black" panose="020B0A00000000000000" pitchFamily="34" charset="-127"/>
                <a:ea typeface="Noto Sans KR Black" panose="020B0A00000000000000" pitchFamily="34" charset="-127"/>
                <a:cs typeface="KoPubWorld돋움체 Bold" panose="00000800000000000000" pitchFamily="2" charset="-127"/>
              </a:rPr>
              <a:t/>
            </a:r>
            <a:br>
              <a:rPr lang="en-US" altLang="ko-KR" sz="30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 Black" panose="020B0A00000000000000" pitchFamily="34" charset="-127"/>
                <a:ea typeface="Noto Sans KR Black" panose="020B0A00000000000000" pitchFamily="34" charset="-127"/>
                <a:cs typeface="KoPubWorld돋움체 Bold" panose="00000800000000000000" pitchFamily="2" charset="-127"/>
              </a:rPr>
            </a:br>
            <a:endParaRPr lang="en-US" altLang="ko-KR" sz="3000" b="1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Black" panose="020B0A00000000000000" pitchFamily="34" charset="-127"/>
              <a:ea typeface="Noto Sans KR Black" panose="020B0A00000000000000" pitchFamily="34" charset="-127"/>
              <a:cs typeface="KoPubWorld돋움체 Bold" panose="00000800000000000000" pitchFamily="2" charset="-127"/>
            </a:endParaRPr>
          </a:p>
          <a:p>
            <a:pPr marL="514350" indent="-514350">
              <a:lnSpc>
                <a:spcPct val="150000"/>
              </a:lnSpc>
              <a:buFont typeface="Wingdings"/>
              <a:buAutoNum type="arabicPeriod"/>
            </a:pPr>
            <a:r>
              <a:rPr lang="ko-KR" altLang="en-US" sz="30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 Black" panose="020B0A00000000000000" pitchFamily="34" charset="-127"/>
                <a:ea typeface="Noto Sans KR Black" panose="020B0A00000000000000" pitchFamily="34" charset="-127"/>
                <a:cs typeface="KoPubWorld돋움체 Bold" panose="00000800000000000000" pitchFamily="2" charset="-127"/>
              </a:rPr>
              <a:t>성격의 장단점</a:t>
            </a:r>
            <a:r>
              <a:rPr lang="en-US" altLang="ko-KR" sz="30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 Black" panose="020B0A00000000000000" pitchFamily="34" charset="-127"/>
                <a:ea typeface="Noto Sans KR Black" panose="020B0A00000000000000" pitchFamily="34" charset="-127"/>
                <a:cs typeface="KoPubWorld돋움체 Bold" panose="00000800000000000000" pitchFamily="2" charset="-127"/>
              </a:rPr>
              <a:t/>
            </a:r>
            <a:br>
              <a:rPr lang="en-US" altLang="ko-KR" sz="30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 Black" panose="020B0A00000000000000" pitchFamily="34" charset="-127"/>
                <a:ea typeface="Noto Sans KR Black" panose="020B0A00000000000000" pitchFamily="34" charset="-127"/>
                <a:cs typeface="KoPubWorld돋움체 Bold" panose="00000800000000000000" pitchFamily="2" charset="-127"/>
              </a:rPr>
            </a:br>
            <a:endParaRPr lang="en-US" altLang="ko-KR" sz="3000" b="1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Black" panose="020B0A00000000000000" pitchFamily="34" charset="-127"/>
              <a:ea typeface="Noto Sans KR Black" panose="020B0A00000000000000" pitchFamily="34" charset="-127"/>
              <a:cs typeface="KoPubWorld돋움체 Bold" panose="00000800000000000000" pitchFamily="2" charset="-127"/>
            </a:endParaRPr>
          </a:p>
          <a:p>
            <a:pPr marL="514350" indent="-514350">
              <a:lnSpc>
                <a:spcPct val="150000"/>
              </a:lnSpc>
              <a:buFont typeface="Wingdings"/>
              <a:buAutoNum type="arabicPeriod"/>
            </a:pPr>
            <a:r>
              <a:rPr lang="ko-KR" altLang="en-US" sz="30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 Black" panose="020B0A00000000000000" pitchFamily="34" charset="-127"/>
                <a:ea typeface="Noto Sans KR Black" panose="020B0A00000000000000" pitchFamily="34" charset="-127"/>
                <a:cs typeface="KoPubWorld돋움체 Bold" panose="00000800000000000000" pitchFamily="2" charset="-127"/>
              </a:rPr>
              <a:t>사회경험</a:t>
            </a:r>
            <a:endParaRPr lang="en-US" altLang="ko-KR" sz="3000" b="1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Black" panose="020B0A00000000000000" pitchFamily="34" charset="-127"/>
              <a:ea typeface="Noto Sans KR Black" panose="020B0A00000000000000" pitchFamily="34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4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성장과정</a:t>
            </a: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3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1664" y="1700808"/>
            <a:ext cx="85548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3D637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♥ </a:t>
            </a:r>
            <a:r>
              <a:rPr lang="ko-KR" altLang="en-US" sz="1600" b="1" dirty="0" smtClean="0">
                <a:solidFill>
                  <a:srgbClr val="3D637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질문의 의도를 파악한다</a:t>
            </a:r>
            <a:r>
              <a:rPr lang="en-US" altLang="ko-KR" sz="1600" b="1" dirty="0" smtClean="0">
                <a:solidFill>
                  <a:srgbClr val="3D637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 </a:t>
            </a:r>
            <a:r>
              <a:rPr lang="ko-KR" altLang="en-US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왜 기업에서 성장과정을 물어볼까</a:t>
            </a:r>
            <a: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지원자가 살아온 배경을 통해</a:t>
            </a:r>
            <a: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/>
            </a:r>
            <a:b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</a:t>
            </a:r>
            <a:r>
              <a:rPr lang="ko-KR" altLang="en-US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인격</a:t>
            </a:r>
            <a: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가치관</a:t>
            </a:r>
            <a: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성향을 파악하기 위함</a:t>
            </a:r>
            <a: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/>
            </a:r>
            <a:b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endParaRPr lang="en-US" altLang="ko-KR" sz="1600" b="1" dirty="0" smtClean="0">
              <a:solidFill>
                <a:srgbClr val="E4945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b="1" dirty="0" smtClean="0">
              <a:solidFill>
                <a:srgbClr val="E4945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600" b="1" dirty="0">
                <a:solidFill>
                  <a:srgbClr val="3D637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♥ </a:t>
            </a:r>
            <a:r>
              <a:rPr lang="ko-KR" altLang="en-US" sz="1600" b="1" dirty="0" smtClean="0">
                <a:solidFill>
                  <a:srgbClr val="3D637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과정만 쓰지 않는다</a:t>
            </a:r>
            <a:r>
              <a:rPr lang="en-US" altLang="ko-KR" sz="1600" b="1" dirty="0" smtClean="0">
                <a:solidFill>
                  <a:srgbClr val="3D637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en-US" altLang="ko-KR" sz="1600" b="1" dirty="0">
              <a:solidFill>
                <a:srgbClr val="3D637B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스토리가 아니라 에피소드를 써야한다</a:t>
            </a:r>
            <a: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사례를 통해 나의 인성</a:t>
            </a:r>
            <a: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가치관</a:t>
            </a:r>
            <a: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성향이 어떤지</a:t>
            </a:r>
            <a: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/>
            </a:r>
            <a:b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r>
              <a:rPr lang="ko-KR" altLang="en-US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그것이 어떻게 업무에 효율적으로 적용될 지 작성한다</a:t>
            </a:r>
            <a: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en-US" altLang="ko-KR" sz="1600" b="1" dirty="0">
              <a:solidFill>
                <a:srgbClr val="E4945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/>
            </a:r>
            <a:b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endParaRPr lang="en-US" altLang="ko-KR" sz="1600" b="1" dirty="0" smtClean="0">
              <a:solidFill>
                <a:srgbClr val="E4945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600" b="1" dirty="0">
                <a:solidFill>
                  <a:srgbClr val="3D637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♥ </a:t>
            </a:r>
            <a:r>
              <a:rPr lang="ko-KR" altLang="en-US" sz="1600" b="1" dirty="0" smtClean="0">
                <a:solidFill>
                  <a:srgbClr val="3D637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가족 이야기가 주가 되어서는 안 된다</a:t>
            </a:r>
            <a:r>
              <a:rPr lang="en-US" altLang="ko-KR" sz="1600" b="1" dirty="0" smtClean="0">
                <a:solidFill>
                  <a:srgbClr val="3D637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en-US" altLang="ko-KR" sz="1600" b="1" dirty="0">
              <a:solidFill>
                <a:srgbClr val="3D637B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자기소개서이지 가족소개서가 아니다</a:t>
            </a:r>
            <a: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!</a:t>
            </a: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부모님과 가족을 소개하는 내용이 주가 되어서는 안된다</a:t>
            </a:r>
            <a: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en-US" altLang="ko-KR" sz="1600" b="1" dirty="0">
              <a:solidFill>
                <a:srgbClr val="E4945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763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</a:t>
            </a:r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성격의 장단점</a:t>
            </a: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3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1664" y="1700808"/>
            <a:ext cx="855480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3D637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♥ 지원자의 장점이 채용공고 속 직무와 적합한지 파악</a:t>
            </a:r>
          </a:p>
          <a:p>
            <a: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 </a:t>
            </a:r>
            <a:r>
              <a:rPr lang="ko-KR" altLang="en-US" sz="1600" b="1" dirty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지원자의 장점이 채용공고 속 직무와 적합한지 파악</a:t>
            </a:r>
          </a:p>
          <a:p>
            <a: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 </a:t>
            </a:r>
            <a:r>
              <a:rPr lang="ko-KR" altLang="en-US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기업에서는 </a:t>
            </a:r>
            <a:r>
              <a:rPr lang="ko-KR" altLang="en-US" sz="1600" b="1" dirty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채용하고자 하는 직무와 적합한 인재를 희망합니다</a:t>
            </a:r>
            <a: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b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</a:t>
            </a:r>
            <a:r>
              <a:rPr lang="ko-KR" altLang="en-US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그러므로</a:t>
            </a:r>
            <a:r>
              <a:rPr lang="en-US" altLang="ko-KR" sz="1600" b="1" dirty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b="1" dirty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지원 직무와 연관성 있는 장점을 언급</a:t>
            </a:r>
            <a: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!</a:t>
            </a:r>
            <a: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/>
            </a:r>
            <a:b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endParaRPr lang="en-US" altLang="ko-KR" sz="1600" b="1" dirty="0" smtClean="0">
              <a:solidFill>
                <a:srgbClr val="E4945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b="1" dirty="0" smtClean="0">
              <a:solidFill>
                <a:srgbClr val="E4945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600" b="1" dirty="0">
                <a:solidFill>
                  <a:srgbClr val="3D637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♥ </a:t>
            </a:r>
            <a:r>
              <a:rPr lang="ko-KR" altLang="en-US" sz="1600" b="1" dirty="0" smtClean="0">
                <a:solidFill>
                  <a:srgbClr val="3D637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단점은 반드시 보완책을 언급</a:t>
            </a:r>
            <a:endParaRPr lang="en-US" altLang="ko-KR" sz="1600" b="1" dirty="0">
              <a:solidFill>
                <a:srgbClr val="3D637B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기업에서는 본인의 단점이 궁금한 것이 아닙니다</a:t>
            </a:r>
            <a:r>
              <a:rPr lang="en-US" altLang="ko-KR" sz="1600" b="1" dirty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b="1" dirty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단점을 극복한 사례 또는 단점을 극복하기 </a:t>
            </a:r>
            <a:r>
              <a:rPr lang="ko-KR" altLang="en-US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위해</a:t>
            </a:r>
            <a: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/>
            </a:r>
            <a:b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r>
              <a:rPr lang="ko-KR" altLang="en-US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본인이 </a:t>
            </a:r>
            <a:r>
              <a:rPr lang="ko-KR" altLang="en-US" sz="1600" b="1" dirty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노력한 것이 무엇인지 궁금한 것입니다</a:t>
            </a:r>
            <a:r>
              <a:rPr lang="en-US" altLang="ko-KR" sz="1600" b="1" dirty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/>
            </a:r>
            <a:b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endParaRPr lang="en-US" altLang="ko-KR" sz="1600" b="1" dirty="0" smtClean="0">
              <a:solidFill>
                <a:srgbClr val="E4945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600" b="1" dirty="0">
                <a:solidFill>
                  <a:srgbClr val="3D637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♥ 장단점 비율은 </a:t>
            </a:r>
            <a:r>
              <a:rPr lang="en-US" altLang="ko-KR" sz="1600" b="1" dirty="0">
                <a:solidFill>
                  <a:srgbClr val="3D637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6:4 </a:t>
            </a:r>
            <a:r>
              <a:rPr lang="ko-KR" altLang="en-US" sz="1600" b="1" dirty="0">
                <a:solidFill>
                  <a:srgbClr val="3D637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또는 </a:t>
            </a:r>
            <a:r>
              <a:rPr lang="en-US" altLang="ko-KR" sz="1600" b="1" dirty="0" smtClean="0">
                <a:solidFill>
                  <a:srgbClr val="3D637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7:3</a:t>
            </a:r>
            <a:endParaRPr lang="en-US" altLang="ko-KR" sz="1600" b="1" dirty="0" smtClean="0">
              <a:solidFill>
                <a:srgbClr val="E4945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372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사회경험</a:t>
            </a: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3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1664" y="1700808"/>
            <a:ext cx="855480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3D637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♥ </a:t>
            </a:r>
            <a:r>
              <a:rPr lang="ko-KR" altLang="en-US" sz="1600" b="1" dirty="0" smtClean="0">
                <a:solidFill>
                  <a:srgbClr val="3D637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직무관련 경험 위주로 작성</a:t>
            </a:r>
            <a:endParaRPr lang="en-US" altLang="ko-KR" sz="1600" b="1" dirty="0" smtClean="0">
              <a:solidFill>
                <a:srgbClr val="3D637B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직무와 관련된 활동을 사실적으로 풀어낸다</a:t>
            </a:r>
            <a: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그러므로 봉사활동</a:t>
            </a:r>
            <a: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동아리</a:t>
            </a:r>
            <a: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공모전보다는 아르바이트</a:t>
            </a:r>
            <a: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인턴 등 실전 경험 작성</a:t>
            </a:r>
            <a:r>
              <a:rPr lang="en-US" altLang="ko-KR" sz="1600" b="1" dirty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/>
            </a:r>
            <a:br>
              <a:rPr lang="en-US" altLang="ko-KR" sz="1600" b="1" dirty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endParaRPr lang="en-US" altLang="ko-KR" sz="1600" b="1" dirty="0" smtClean="0">
              <a:solidFill>
                <a:srgbClr val="E4945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b="1" dirty="0" smtClean="0">
              <a:solidFill>
                <a:srgbClr val="E4945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600" b="1" dirty="0">
                <a:solidFill>
                  <a:srgbClr val="3D637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♥ </a:t>
            </a:r>
            <a:r>
              <a:rPr lang="ko-KR" altLang="en-US" sz="1600" b="1" dirty="0" smtClean="0">
                <a:solidFill>
                  <a:srgbClr val="3D637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경험을 통해 배운 점</a:t>
            </a:r>
            <a:r>
              <a:rPr lang="en-US" altLang="ko-KR" sz="1600" b="1" dirty="0" smtClean="0">
                <a:solidFill>
                  <a:srgbClr val="3D637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b="1" dirty="0" smtClean="0">
                <a:solidFill>
                  <a:srgbClr val="3D637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회사에 기여할 점을 쓴다</a:t>
            </a:r>
            <a:r>
              <a:rPr lang="en-US" altLang="ko-KR" sz="1600" b="1" dirty="0" smtClean="0">
                <a:solidFill>
                  <a:srgbClr val="3D637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en-US" altLang="ko-KR" sz="1600" b="1" dirty="0">
              <a:solidFill>
                <a:srgbClr val="3D637B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경험을 나열만 해서는 안 되며</a:t>
            </a:r>
            <a: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그것을 통해 </a:t>
            </a:r>
            <a:r>
              <a:rPr lang="ko-KR" altLang="en-US" sz="1600" b="1" dirty="0" err="1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배운점을</a:t>
            </a:r>
            <a:r>
              <a:rPr lang="ko-KR" altLang="en-US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쓰고</a:t>
            </a:r>
            <a:r>
              <a:rPr lang="en-US" altLang="ko-KR" sz="1600" b="1" dirty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/>
            </a:r>
            <a:br>
              <a:rPr lang="en-US" altLang="ko-KR" sz="1600" b="1" dirty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r>
              <a:rPr lang="ko-KR" altLang="en-US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회사에 어떻게 기여할 수 있는지 작성한다</a:t>
            </a:r>
            <a: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/>
            </a:r>
            <a:b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/>
            </a:r>
            <a:b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endParaRPr lang="en-US" altLang="ko-KR" sz="1600" b="1" dirty="0" smtClean="0">
              <a:solidFill>
                <a:srgbClr val="E4945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600" b="1" dirty="0">
                <a:solidFill>
                  <a:srgbClr val="3D637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♥ </a:t>
            </a:r>
            <a:r>
              <a:rPr lang="ko-KR" altLang="en-US" sz="1600" b="1" dirty="0" smtClean="0">
                <a:solidFill>
                  <a:srgbClr val="3D637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경험 어필 </a:t>
            </a:r>
            <a:r>
              <a:rPr lang="en-US" altLang="ko-KR" sz="1600" b="1" dirty="0" smtClean="0">
                <a:solidFill>
                  <a:srgbClr val="3D637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NO, </a:t>
            </a:r>
            <a:r>
              <a:rPr lang="ko-KR" altLang="en-US" sz="1600" b="1" dirty="0" smtClean="0">
                <a:solidFill>
                  <a:srgbClr val="3D637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역량 어필 </a:t>
            </a:r>
            <a:r>
              <a:rPr lang="en-US" altLang="ko-KR" sz="1600" b="1" dirty="0" smtClean="0">
                <a:solidFill>
                  <a:srgbClr val="3D637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YES</a:t>
            </a:r>
            <a:endParaRPr lang="en-US" altLang="ko-KR" sz="1600" b="1" dirty="0">
              <a:solidFill>
                <a:srgbClr val="3D637B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단순 경험 나열이 되어선 안 되며</a:t>
            </a:r>
            <a: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b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r>
              <a:rPr lang="ko-KR" altLang="en-US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역량을 어필하여 실무 투입이 가능한 인재임을 부각시킨다</a:t>
            </a:r>
            <a:r>
              <a:rPr lang="en-US" altLang="ko-KR" sz="1600" b="1" dirty="0" smtClean="0">
                <a:solidFill>
                  <a:srgbClr val="E4945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en-US" altLang="ko-KR" sz="1600" b="1" dirty="0">
              <a:solidFill>
                <a:srgbClr val="E4945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012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15875">
          <a:solidFill>
            <a:srgbClr val="00206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13922</TotalTime>
  <Words>87</Words>
  <Application>Microsoft Office PowerPoint</Application>
  <PresentationFormat>화면 슬라이드 쇼(4:3)</PresentationFormat>
  <Paragraphs>39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20" baseType="lpstr">
      <vt:lpstr>HY견명조</vt:lpstr>
      <vt:lpstr>KoPubWorld돋움체 Bold</vt:lpstr>
      <vt:lpstr>Noto Sans KR Black</vt:lpstr>
      <vt:lpstr>굴림</vt:lpstr>
      <vt:lpstr>돋움</vt:lpstr>
      <vt:lpstr>맑은 고딕</vt:lpstr>
      <vt:lpstr>맑은 고딕</vt:lpstr>
      <vt:lpstr>Arial</vt:lpstr>
      <vt:lpstr>Bookman Old Style</vt:lpstr>
      <vt:lpstr>Georgia</vt:lpstr>
      <vt:lpstr>Gill Sans MT</vt:lpstr>
      <vt:lpstr>Wingdings</vt:lpstr>
      <vt:lpstr>Wingdings 3</vt:lpstr>
      <vt:lpstr>원본</vt:lpstr>
      <vt:lpstr>고구려 벽화</vt:lpstr>
      <vt:lpstr>PowerPoint 프레젠테이션</vt:lpstr>
      <vt:lpstr>목 차</vt:lpstr>
      <vt:lpstr>1. 성장과정</vt:lpstr>
      <vt:lpstr>2. 성격의 장단점</vt:lpstr>
      <vt:lpstr>3. 사회경험</vt:lpstr>
    </vt:vector>
  </TitlesOfParts>
  <Company>artcom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ARTCOM PT</dc:creator>
  <dc:description>본 디자인은 ARTCOM PT연구소에 저작권이 있습니다.</dc:description>
  <cp:lastModifiedBy>KB</cp:lastModifiedBy>
  <cp:revision>241</cp:revision>
  <cp:lastPrinted>2018-05-29T06:40:35Z</cp:lastPrinted>
  <dcterms:created xsi:type="dcterms:W3CDTF">2004-04-27T01:57:16Z</dcterms:created>
  <dcterms:modified xsi:type="dcterms:W3CDTF">2021-04-01T00:01:08Z</dcterms:modified>
</cp:coreProperties>
</file>