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3C"/>
    <a:srgbClr val="8BFC24"/>
    <a:srgbClr val="C4E59F"/>
    <a:srgbClr val="0DA2A9"/>
    <a:srgbClr val="07A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15388" y="812801"/>
            <a:ext cx="8915399" cy="2704122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4800" b="1" dirty="0" smtClean="0"/>
              <a:t>선수 프로필 관리</a:t>
            </a:r>
            <a:r>
              <a:rPr lang="en-US" altLang="ko-KR" sz="4800" b="1" dirty="0" smtClean="0"/>
              <a:t/>
            </a:r>
            <a:br>
              <a:rPr lang="en-US" altLang="ko-KR" sz="4800" b="1" dirty="0" smtClean="0"/>
            </a:br>
            <a:r>
              <a:rPr lang="ko-KR" altLang="en-US" sz="4800" b="1" dirty="0" smtClean="0"/>
              <a:t>프로그램 소개</a:t>
            </a:r>
            <a:r>
              <a:rPr lang="en-US" altLang="ko-KR" sz="4800" b="1" dirty="0"/>
              <a:t/>
            </a:r>
            <a:br>
              <a:rPr lang="en-US" altLang="ko-KR" sz="4800" b="1" dirty="0"/>
            </a:b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0154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111402"/>
            <a:ext cx="8413795" cy="677951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작  동  원 리</a:t>
            </a:r>
            <a:r>
              <a:rPr lang="en-US" altLang="ko-KR" sz="4400" b="1" dirty="0" smtClean="0"/>
              <a:t>-7</a:t>
            </a:r>
            <a:endParaRPr lang="ko-KR" altLang="en-US" sz="4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90" y="916175"/>
            <a:ext cx="7955071" cy="265683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2360246" y="4267200"/>
            <a:ext cx="7862415" cy="181316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Number</a:t>
            </a:r>
            <a:r>
              <a:rPr lang="ko-KR" altLang="en-US" sz="2000" b="1" dirty="0">
                <a:solidFill>
                  <a:srgbClr val="7030A0"/>
                </a:solidFill>
              </a:rPr>
              <a:t>를 매개변수로 하는 </a:t>
            </a:r>
            <a:r>
              <a:rPr lang="en-US" altLang="ko-KR" sz="2000" b="1" dirty="0" err="1">
                <a:solidFill>
                  <a:srgbClr val="7030A0"/>
                </a:solidFill>
              </a:rPr>
              <a:t>insertQuery</a:t>
            </a:r>
            <a:r>
              <a:rPr lang="ko-KR" altLang="en-US" sz="2000" b="1" dirty="0">
                <a:solidFill>
                  <a:srgbClr val="7030A0"/>
                </a:solidFill>
              </a:rPr>
              <a:t>함수를 생성합니다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그리고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요소값을</a:t>
            </a:r>
            <a:r>
              <a:rPr lang="ko-KR" altLang="en-US" sz="2000" b="1" dirty="0">
                <a:solidFill>
                  <a:srgbClr val="7030A0"/>
                </a:solidFill>
              </a:rPr>
              <a:t> 입력하여 넣을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때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“Insert into Player (Number) value (@parameter1)”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 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형식으로 값을 </a:t>
            </a:r>
            <a:r>
              <a:rPr lang="ko-KR" altLang="en-US" sz="2000" b="1" dirty="0">
                <a:solidFill>
                  <a:srgbClr val="7030A0"/>
                </a:solidFill>
              </a:rPr>
              <a:t>입력합니다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6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218830"/>
            <a:ext cx="8413795" cy="726831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작  동  원 리</a:t>
            </a:r>
            <a:r>
              <a:rPr lang="en-US" altLang="ko-KR" sz="4400" b="1" dirty="0" smtClean="0"/>
              <a:t>-8</a:t>
            </a:r>
            <a:endParaRPr lang="ko-KR" altLang="en-US" sz="4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3" y="1148862"/>
            <a:ext cx="6308063" cy="5025292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6994769" y="1523999"/>
            <a:ext cx="4986216" cy="425938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Name</a:t>
            </a:r>
            <a:r>
              <a:rPr lang="en-US" altLang="ko-KR" sz="2000" b="1" dirty="0">
                <a:solidFill>
                  <a:srgbClr val="7030A0"/>
                </a:solidFill>
              </a:rPr>
              <a:t>, Number, Team, Height,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bool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타입의 </a:t>
            </a:r>
            <a:r>
              <a:rPr lang="en-US" altLang="ko-KR" sz="2000" b="1" dirty="0" err="1">
                <a:solidFill>
                  <a:srgbClr val="7030A0"/>
                </a:solidFill>
              </a:rPr>
              <a:t>isRemove</a:t>
            </a:r>
            <a:r>
              <a:rPr lang="ko-KR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= false</a:t>
            </a:r>
            <a:r>
              <a:rPr lang="ko-KR" altLang="en-US" sz="2000" b="1" dirty="0">
                <a:solidFill>
                  <a:srgbClr val="7030A0"/>
                </a:solidFill>
              </a:rPr>
              <a:t>를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     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매개로 </a:t>
            </a:r>
            <a:r>
              <a:rPr lang="ko-KR" altLang="en-US" sz="2000" b="1" dirty="0">
                <a:solidFill>
                  <a:srgbClr val="7030A0"/>
                </a:solidFill>
              </a:rPr>
              <a:t>하는 </a:t>
            </a:r>
            <a:r>
              <a:rPr lang="en-US" altLang="ko-KR" sz="2000" b="1" dirty="0" err="1">
                <a:solidFill>
                  <a:srgbClr val="7030A0"/>
                </a:solidFill>
              </a:rPr>
              <a:t>updateQuery</a:t>
            </a:r>
            <a:r>
              <a:rPr lang="ko-KR" altLang="en-US" sz="2000" b="1" dirty="0">
                <a:solidFill>
                  <a:srgbClr val="7030A0"/>
                </a:solidFill>
              </a:rPr>
              <a:t>함수를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생성한다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</a:p>
          <a:p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isRemove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변수 값이 </a:t>
            </a:r>
            <a:r>
              <a:rPr lang="en-US" altLang="ko-KR" sz="2000" b="1" dirty="0">
                <a:solidFill>
                  <a:srgbClr val="7030A0"/>
                </a:solidFill>
              </a:rPr>
              <a:t>false</a:t>
            </a:r>
            <a:r>
              <a:rPr lang="ko-KR" altLang="en-US" sz="2000" b="1" dirty="0">
                <a:solidFill>
                  <a:srgbClr val="7030A0"/>
                </a:solidFill>
              </a:rPr>
              <a:t>면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 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Number</a:t>
            </a:r>
            <a:r>
              <a:rPr lang="ko-KR" altLang="en-US" sz="2000" b="1" dirty="0">
                <a:solidFill>
                  <a:srgbClr val="7030A0"/>
                </a:solidFill>
              </a:rPr>
              <a:t>를 </a:t>
            </a:r>
            <a:r>
              <a:rPr lang="en-US" altLang="ko-KR" sz="2000" b="1" dirty="0">
                <a:solidFill>
                  <a:srgbClr val="7030A0"/>
                </a:solidFill>
              </a:rPr>
              <a:t>@p1</a:t>
            </a:r>
            <a:r>
              <a:rPr lang="ko-KR" altLang="en-US" sz="2000" b="1" dirty="0">
                <a:solidFill>
                  <a:srgbClr val="7030A0"/>
                </a:solidFill>
              </a:rPr>
              <a:t>으로 하고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Number</a:t>
            </a:r>
            <a:r>
              <a:rPr lang="ko-KR" altLang="en-US" sz="2000" b="1" dirty="0">
                <a:solidFill>
                  <a:srgbClr val="7030A0"/>
                </a:solidFill>
              </a:rPr>
              <a:t>값만을 넣는다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  <a:p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isRemove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변수 값이 </a:t>
            </a:r>
            <a:r>
              <a:rPr lang="en-US" altLang="ko-KR" sz="2000" b="1" dirty="0">
                <a:solidFill>
                  <a:srgbClr val="7030A0"/>
                </a:solidFill>
              </a:rPr>
              <a:t>true</a:t>
            </a:r>
            <a:r>
              <a:rPr lang="ko-KR" altLang="en-US" sz="2000" b="1" dirty="0">
                <a:solidFill>
                  <a:srgbClr val="7030A0"/>
                </a:solidFill>
              </a:rPr>
              <a:t>면 각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요소를 </a:t>
            </a:r>
            <a:r>
              <a:rPr lang="en-US" altLang="ko-KR" sz="2000" b="1" dirty="0">
                <a:solidFill>
                  <a:srgbClr val="7030A0"/>
                </a:solidFill>
              </a:rPr>
              <a:t>@p1, @p2, @p3, @p4,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@</a:t>
            </a:r>
            <a:r>
              <a:rPr lang="en-US" altLang="ko-KR" sz="2000" b="1" dirty="0">
                <a:solidFill>
                  <a:srgbClr val="7030A0"/>
                </a:solidFill>
              </a:rPr>
              <a:t>p5</a:t>
            </a:r>
            <a:r>
              <a:rPr lang="ko-KR" altLang="en-US" sz="2000" b="1" dirty="0">
                <a:solidFill>
                  <a:srgbClr val="7030A0"/>
                </a:solidFill>
              </a:rPr>
              <a:t>로 하고 </a:t>
            </a:r>
            <a:r>
              <a:rPr lang="en-US" altLang="ko-KR" sz="2000" b="1" dirty="0">
                <a:solidFill>
                  <a:srgbClr val="7030A0"/>
                </a:solidFill>
              </a:rPr>
              <a:t>Name, Team, Height,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InsertTime</a:t>
            </a:r>
            <a:r>
              <a:rPr lang="en-US" altLang="ko-KR" sz="2000" b="1" dirty="0">
                <a:solidFill>
                  <a:srgbClr val="7030A0"/>
                </a:solidFill>
              </a:rPr>
              <a:t>, Number</a:t>
            </a:r>
            <a:r>
              <a:rPr lang="ko-KR" altLang="en-US" sz="2000" b="1" dirty="0">
                <a:solidFill>
                  <a:srgbClr val="7030A0"/>
                </a:solidFill>
              </a:rPr>
              <a:t>값을 넣는다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9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0"/>
            <a:ext cx="8413795" cy="668355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작  동  원 리</a:t>
            </a:r>
            <a:r>
              <a:rPr lang="en-US" altLang="ko-KR" sz="4400" b="1" dirty="0" smtClean="0"/>
              <a:t>-9</a:t>
            </a:r>
            <a:endParaRPr lang="ko-KR" altLang="en-US" sz="4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9" y="712702"/>
            <a:ext cx="5418775" cy="3662577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30" y="712701"/>
            <a:ext cx="5410936" cy="3662578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688124" y="4548554"/>
            <a:ext cx="9589476" cy="20945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Players</a:t>
            </a:r>
            <a:r>
              <a:rPr lang="ko-KR" altLang="en-US" sz="2000" b="1" dirty="0">
                <a:solidFill>
                  <a:srgbClr val="7030A0"/>
                </a:solidFill>
              </a:rPr>
              <a:t>를 변수로 하는 </a:t>
            </a:r>
            <a:r>
              <a:rPr lang="en-US" altLang="ko-KR" sz="2000" b="1" dirty="0">
                <a:solidFill>
                  <a:srgbClr val="7030A0"/>
                </a:solidFill>
              </a:rPr>
              <a:t>Player </a:t>
            </a:r>
            <a:r>
              <a:rPr lang="ko-KR" altLang="en-US" sz="2000" b="1" dirty="0">
                <a:solidFill>
                  <a:srgbClr val="7030A0"/>
                </a:solidFill>
              </a:rPr>
              <a:t>리스트 객체를 생성한다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  <a:r>
              <a:rPr lang="ko-KR" altLang="en-US" sz="2000" b="1" dirty="0">
                <a:solidFill>
                  <a:srgbClr val="7030A0"/>
                </a:solidFill>
              </a:rPr>
              <a:t>그 다음 </a:t>
            </a:r>
            <a:r>
              <a:rPr lang="en-US" altLang="ko-KR" sz="2000" b="1" dirty="0">
                <a:solidFill>
                  <a:srgbClr val="7030A0"/>
                </a:solidFill>
              </a:rPr>
              <a:t>Load</a:t>
            </a:r>
            <a:r>
              <a:rPr lang="ko-KR" altLang="en-US" sz="2000" b="1" dirty="0">
                <a:solidFill>
                  <a:srgbClr val="7030A0"/>
                </a:solidFill>
              </a:rPr>
              <a:t>함수를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만들어 </a:t>
            </a:r>
            <a:r>
              <a:rPr lang="ko-KR" altLang="en-US" sz="2000" b="1" dirty="0">
                <a:solidFill>
                  <a:srgbClr val="7030A0"/>
                </a:solidFill>
              </a:rPr>
              <a:t>호출한다</a:t>
            </a:r>
            <a:r>
              <a:rPr lang="en-US" altLang="ko-KR" sz="2000" b="1" dirty="0">
                <a:solidFill>
                  <a:srgbClr val="7030A0"/>
                </a:solidFill>
              </a:rPr>
              <a:t>. Players</a:t>
            </a:r>
            <a:r>
              <a:rPr lang="ko-KR" altLang="en-US" sz="2000" b="1" dirty="0">
                <a:solidFill>
                  <a:srgbClr val="7030A0"/>
                </a:solidFill>
              </a:rPr>
              <a:t>의 요소를 제거한 상태에서 </a:t>
            </a:r>
            <a:r>
              <a:rPr lang="en-US" altLang="ko-KR" sz="2000" b="1" dirty="0" err="1">
                <a:solidFill>
                  <a:srgbClr val="7030A0"/>
                </a:solidFill>
              </a:rPr>
              <a:t>foreach</a:t>
            </a:r>
            <a:r>
              <a:rPr lang="ko-KR" altLang="en-US" sz="2000" b="1" dirty="0">
                <a:solidFill>
                  <a:srgbClr val="7030A0"/>
                </a:solidFill>
              </a:rPr>
              <a:t>문을 만들어 각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요소의 </a:t>
            </a:r>
            <a:r>
              <a:rPr lang="ko-KR" altLang="en-US" sz="2000" b="1" dirty="0">
                <a:solidFill>
                  <a:srgbClr val="7030A0"/>
                </a:solidFill>
              </a:rPr>
              <a:t>값을 해당 길이에 도달할 때까지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입력 되도록 </a:t>
            </a:r>
            <a:r>
              <a:rPr lang="ko-KR" altLang="en-US" sz="2000" b="1" dirty="0">
                <a:solidFill>
                  <a:srgbClr val="7030A0"/>
                </a:solidFill>
              </a:rPr>
              <a:t>합니다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Name</a:t>
            </a:r>
            <a:r>
              <a:rPr lang="en-US" altLang="ko-KR" sz="2000" b="1" dirty="0">
                <a:solidFill>
                  <a:srgbClr val="7030A0"/>
                </a:solidFill>
              </a:rPr>
              <a:t>, Number, Team, Height, </a:t>
            </a:r>
            <a:r>
              <a:rPr lang="en-US" altLang="ko-KR" sz="2000" b="1" dirty="0" err="1">
                <a:solidFill>
                  <a:srgbClr val="7030A0"/>
                </a:solidFill>
              </a:rPr>
              <a:t>isRemove</a:t>
            </a:r>
            <a:r>
              <a:rPr lang="ko-KR" altLang="en-US" sz="2000" b="1" dirty="0">
                <a:solidFill>
                  <a:srgbClr val="7030A0"/>
                </a:solidFill>
              </a:rPr>
              <a:t>를 매개로 하는 </a:t>
            </a:r>
            <a:r>
              <a:rPr lang="en-US" altLang="ko-KR" sz="2000" b="1" dirty="0">
                <a:solidFill>
                  <a:srgbClr val="7030A0"/>
                </a:solidFill>
              </a:rPr>
              <a:t>Save</a:t>
            </a:r>
            <a:r>
              <a:rPr lang="ko-KR" altLang="en-US" sz="2000" b="1" dirty="0">
                <a:solidFill>
                  <a:srgbClr val="7030A0"/>
                </a:solidFill>
              </a:rPr>
              <a:t>함수</a:t>
            </a:r>
            <a:r>
              <a:rPr lang="en-US" altLang="ko-KR" sz="2000" b="1" dirty="0">
                <a:solidFill>
                  <a:srgbClr val="7030A0"/>
                </a:solidFill>
              </a:rPr>
              <a:t>,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contents</a:t>
            </a:r>
            <a:r>
              <a:rPr lang="ko-KR" altLang="en-US" sz="2000" b="1" dirty="0">
                <a:solidFill>
                  <a:srgbClr val="7030A0"/>
                </a:solidFill>
              </a:rPr>
              <a:t>를 매개로 하는 </a:t>
            </a:r>
            <a:r>
              <a:rPr lang="en-US" altLang="ko-KR" sz="2000" b="1" dirty="0" err="1">
                <a:solidFill>
                  <a:srgbClr val="7030A0"/>
                </a:solidFill>
              </a:rPr>
              <a:t>PrintLog</a:t>
            </a:r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함수를 생성하여 각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요소값을</a:t>
            </a:r>
            <a:r>
              <a:rPr lang="ko-KR" altLang="en-US" sz="2000" b="1" dirty="0">
                <a:solidFill>
                  <a:srgbClr val="7030A0"/>
                </a:solidFill>
              </a:rPr>
              <a:t> 저장하고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텍스트파일을 </a:t>
            </a:r>
            <a:r>
              <a:rPr lang="ko-KR" altLang="en-US" sz="2000" b="1" dirty="0">
                <a:solidFill>
                  <a:srgbClr val="7030A0"/>
                </a:solidFill>
              </a:rPr>
              <a:t>생성한다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69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52996" y="125046"/>
            <a:ext cx="8413795" cy="734502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spc="300" dirty="0" smtClean="0"/>
              <a:t>프로그램 코드결과물</a:t>
            </a:r>
            <a:r>
              <a:rPr lang="en-US" altLang="ko-KR" sz="4400" b="1" spc="300" dirty="0"/>
              <a:t> </a:t>
            </a:r>
            <a:r>
              <a:rPr lang="en-US" altLang="ko-KR" sz="4400" b="1" spc="300" dirty="0" smtClean="0"/>
              <a:t>-1</a:t>
            </a:r>
            <a:endParaRPr lang="ko-KR" altLang="en-US" sz="4400" b="1" spc="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91" y="967613"/>
            <a:ext cx="8040985" cy="4901172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179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52996" y="125046"/>
            <a:ext cx="8413795" cy="73450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 코  </a:t>
            </a:r>
            <a:r>
              <a:rPr lang="ko-KR" altLang="en-US" sz="4400" b="1" dirty="0" err="1" smtClean="0"/>
              <a:t>드</a:t>
            </a:r>
            <a:r>
              <a:rPr lang="ko-KR" altLang="en-US" sz="4400" b="1" dirty="0" smtClean="0"/>
              <a:t>   결  과  물 </a:t>
            </a:r>
            <a:r>
              <a:rPr lang="en-US" altLang="ko-KR" sz="4400" b="1" dirty="0" smtClean="0"/>
              <a:t>- 2</a:t>
            </a:r>
            <a:endParaRPr lang="ko-KR" altLang="en-US" sz="4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81" y="950989"/>
            <a:ext cx="7850024" cy="4759856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6480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52996" y="156307"/>
            <a:ext cx="8413795" cy="750277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코  </a:t>
            </a:r>
            <a:r>
              <a:rPr lang="ko-KR" altLang="en-US" sz="4400" b="1" dirty="0" err="1" smtClean="0"/>
              <a:t>드</a:t>
            </a:r>
            <a:r>
              <a:rPr lang="ko-KR" altLang="en-US" sz="4400" b="1" dirty="0" smtClean="0"/>
              <a:t>  결  과  물</a:t>
            </a:r>
            <a:r>
              <a:rPr lang="en-US" altLang="ko-KR" sz="4400" b="1" dirty="0"/>
              <a:t> </a:t>
            </a:r>
            <a:r>
              <a:rPr lang="en-US" altLang="ko-KR" sz="4400" b="1" dirty="0" smtClean="0"/>
              <a:t>- 3</a:t>
            </a:r>
            <a:endParaRPr lang="ko-KR" altLang="en-US" sz="4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0" y="1547445"/>
            <a:ext cx="6454100" cy="4282831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7393354" y="2436552"/>
            <a:ext cx="3821723" cy="214923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추가버튼을 </a:t>
            </a:r>
            <a:r>
              <a:rPr lang="ko-KR" altLang="en-US" sz="2000" b="1" dirty="0">
                <a:solidFill>
                  <a:srgbClr val="7030A0"/>
                </a:solidFill>
              </a:rPr>
              <a:t>클릭하면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dataGridView_player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안에 </a:t>
            </a:r>
            <a:r>
              <a:rPr lang="ko-KR" altLang="en-US" sz="2000" b="1" dirty="0">
                <a:solidFill>
                  <a:srgbClr val="7030A0"/>
                </a:solidFill>
              </a:rPr>
              <a:t>있는 셀 한 줄이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더 </a:t>
            </a:r>
            <a:r>
              <a:rPr lang="ko-KR" altLang="en-US" sz="2000" b="1" dirty="0">
                <a:solidFill>
                  <a:srgbClr val="7030A0"/>
                </a:solidFill>
              </a:rPr>
              <a:t>생기게 됩니다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3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961804" y="320431"/>
            <a:ext cx="8413795" cy="812800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프로그램 </a:t>
            </a:r>
            <a:r>
              <a:rPr lang="en-US" altLang="ko-KR" sz="4400" b="1" dirty="0" smtClean="0"/>
              <a:t>MSSQL </a:t>
            </a:r>
            <a:r>
              <a:rPr lang="ko-KR" altLang="en-US" sz="4400" b="1" dirty="0" smtClean="0"/>
              <a:t>버전</a:t>
            </a:r>
            <a:endParaRPr lang="ko-KR" altLang="en-US" sz="4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97" y="1453662"/>
            <a:ext cx="5286808" cy="2528134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05" y="1453662"/>
            <a:ext cx="4723583" cy="2528134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2219569" y="4337538"/>
            <a:ext cx="7651261" cy="201637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Visual </a:t>
            </a:r>
            <a:r>
              <a:rPr lang="en-US" altLang="ko-KR" sz="2000" b="1" dirty="0">
                <a:solidFill>
                  <a:srgbClr val="7030A0"/>
                </a:solidFill>
              </a:rPr>
              <a:t>Studio</a:t>
            </a:r>
            <a:r>
              <a:rPr lang="ko-KR" altLang="en-US" sz="2000" b="1" dirty="0">
                <a:solidFill>
                  <a:srgbClr val="7030A0"/>
                </a:solidFill>
              </a:rPr>
              <a:t>에서 실행시킨 것을 </a:t>
            </a:r>
            <a:r>
              <a:rPr lang="en-US" altLang="ko-KR" sz="2000" b="1" dirty="0">
                <a:solidFill>
                  <a:srgbClr val="7030A0"/>
                </a:solidFill>
              </a:rPr>
              <a:t>MSSQL</a:t>
            </a:r>
            <a:r>
              <a:rPr lang="ko-KR" altLang="en-US" sz="2000" b="1" dirty="0">
                <a:solidFill>
                  <a:srgbClr val="7030A0"/>
                </a:solidFill>
              </a:rPr>
              <a:t>로 연결하여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작성된 </a:t>
            </a:r>
            <a:r>
              <a:rPr lang="ko-KR" altLang="en-US" sz="2000" b="1" dirty="0">
                <a:solidFill>
                  <a:srgbClr val="7030A0"/>
                </a:solidFill>
              </a:rPr>
              <a:t>결과물입니다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다섯가지의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요소값을</a:t>
            </a:r>
            <a:r>
              <a:rPr lang="ko-KR" altLang="en-US" sz="2000" b="1" dirty="0">
                <a:solidFill>
                  <a:srgbClr val="7030A0"/>
                </a:solidFill>
              </a:rPr>
              <a:t> 설정하고 </a:t>
            </a:r>
            <a:r>
              <a:rPr lang="en-US" altLang="ko-KR" sz="2000" b="1" dirty="0">
                <a:solidFill>
                  <a:srgbClr val="7030A0"/>
                </a:solidFill>
              </a:rPr>
              <a:t>MSSQL</a:t>
            </a:r>
            <a:r>
              <a:rPr lang="ko-KR" altLang="en-US" sz="2000" b="1" dirty="0">
                <a:solidFill>
                  <a:srgbClr val="7030A0"/>
                </a:solidFill>
              </a:rPr>
              <a:t>의 실행버튼을 누르면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Visual </a:t>
            </a:r>
            <a:r>
              <a:rPr lang="en-US" altLang="ko-KR" sz="2000" b="1" dirty="0">
                <a:solidFill>
                  <a:srgbClr val="7030A0"/>
                </a:solidFill>
              </a:rPr>
              <a:t>Studio</a:t>
            </a:r>
            <a:r>
              <a:rPr lang="ko-KR" altLang="en-US" sz="2000" b="1" dirty="0">
                <a:solidFill>
                  <a:srgbClr val="7030A0"/>
                </a:solidFill>
              </a:rPr>
              <a:t>에서 입력하였던 값이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그대로 </a:t>
            </a:r>
            <a:r>
              <a:rPr lang="ko-KR" altLang="en-US" sz="2000" b="1" dirty="0">
                <a:solidFill>
                  <a:srgbClr val="7030A0"/>
                </a:solidFill>
              </a:rPr>
              <a:t>생성됩니다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5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52996" y="117231"/>
            <a:ext cx="8413795" cy="742317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 smtClean="0"/>
              <a:t> </a:t>
            </a:r>
            <a:r>
              <a:rPr lang="ko-KR" altLang="en-US" sz="4400" b="1" dirty="0" smtClean="0"/>
              <a:t>코  </a:t>
            </a:r>
            <a:r>
              <a:rPr lang="ko-KR" altLang="en-US" sz="4400" b="1" dirty="0" err="1" smtClean="0"/>
              <a:t>드</a:t>
            </a:r>
            <a:r>
              <a:rPr lang="ko-KR" altLang="en-US" sz="4400" b="1" dirty="0" smtClean="0"/>
              <a:t>  결  과  물</a:t>
            </a:r>
            <a:r>
              <a:rPr lang="en-US" altLang="ko-KR" sz="4400" b="1" dirty="0"/>
              <a:t> </a:t>
            </a:r>
            <a:r>
              <a:rPr lang="en-US" altLang="ko-KR" sz="4400" b="1" dirty="0" smtClean="0"/>
              <a:t>- 4</a:t>
            </a:r>
            <a:endParaRPr lang="ko-KR" altLang="en-US" sz="4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" y="897078"/>
            <a:ext cx="6129455" cy="3895332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3" y="878313"/>
            <a:ext cx="5808134" cy="3932862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2446214" y="5087815"/>
            <a:ext cx="7323017" cy="15552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맑은 고딕"/>
                <a:ea typeface="맑은 고딕"/>
              </a:rPr>
              <a:t>  </a:t>
            </a:r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dataGridView_player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안에 있는 셀을 클릭한 후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삭제버튼을 </a:t>
            </a:r>
            <a:r>
              <a:rPr lang="ko-KR" altLang="en-US" sz="2000" b="1" dirty="0">
                <a:solidFill>
                  <a:srgbClr val="7030A0"/>
                </a:solidFill>
              </a:rPr>
              <a:t>누르면 삭제 </a:t>
            </a:r>
            <a:r>
              <a:rPr lang="ko-KR" altLang="en-US" sz="2000" b="1" dirty="0" err="1">
                <a:solidFill>
                  <a:srgbClr val="7030A0"/>
                </a:solidFill>
              </a:rPr>
              <a:t>알림창이</a:t>
            </a:r>
            <a:r>
              <a:rPr lang="ko-KR" altLang="en-US" sz="2000" b="1" dirty="0">
                <a:solidFill>
                  <a:srgbClr val="7030A0"/>
                </a:solidFill>
              </a:rPr>
              <a:t> 뜨고 확인을 클릭하면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번호값을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제외한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요소값이</a:t>
            </a:r>
            <a:r>
              <a:rPr lang="ko-KR" altLang="en-US" sz="2000" b="1" dirty="0">
                <a:solidFill>
                  <a:srgbClr val="7030A0"/>
                </a:solidFill>
              </a:rPr>
              <a:t> 사라지게 됩니다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3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4312" y="1463039"/>
            <a:ext cx="650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3200" b="1" dirty="0" smtClean="0"/>
              <a:t> 선수 프로필 관리 프로그램 폼</a:t>
            </a:r>
            <a:endParaRPr lang="en-US" altLang="ko-KR" sz="3200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704862" y="250092"/>
            <a:ext cx="2844800" cy="77557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b="1" dirty="0" smtClean="0"/>
              <a:t>목      차</a:t>
            </a:r>
            <a:endParaRPr lang="ko-KR" alt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94312" y="2347907"/>
            <a:ext cx="650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맑은 고딕"/>
                <a:ea typeface="맑은 고딕"/>
              </a:rPr>
              <a:t>◆ </a:t>
            </a:r>
            <a:r>
              <a:rPr lang="ko-KR" altLang="en-US" sz="3200" b="1" dirty="0" smtClean="0"/>
              <a:t>코드 </a:t>
            </a:r>
            <a:r>
              <a:rPr lang="ko-KR" altLang="en-US" sz="3200" b="1" dirty="0"/>
              <a:t>작동 </a:t>
            </a:r>
            <a:r>
              <a:rPr lang="ko-KR" altLang="en-US" sz="3200" b="1" dirty="0" smtClean="0"/>
              <a:t>원리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94312" y="3227754"/>
            <a:ext cx="650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/>
                <a:ea typeface="맑은 고딕"/>
              </a:rPr>
              <a:t>◆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코드 관리 </a:t>
            </a:r>
            <a:r>
              <a:rPr lang="ko-KR" altLang="en-US" sz="3200" b="1" dirty="0" smtClean="0"/>
              <a:t>결과물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94312" y="4134338"/>
            <a:ext cx="658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3200" b="1" dirty="0"/>
              <a:t> 프로그램 </a:t>
            </a:r>
            <a:r>
              <a:rPr lang="en-US" altLang="ko-KR" sz="3200" b="1" dirty="0"/>
              <a:t>MSSQL</a:t>
            </a:r>
            <a:r>
              <a:rPr lang="ko-KR" altLang="en-US" sz="3200" b="1" dirty="0"/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28394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19250" y="125046"/>
            <a:ext cx="7689272" cy="663484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spc="-300" dirty="0" smtClean="0"/>
              <a:t>선수 프로필 관리 프로그램 폼</a:t>
            </a:r>
            <a:endParaRPr lang="ko-KR" altLang="en-US" sz="4400" b="1" spc="-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5" y="989214"/>
            <a:ext cx="8489925" cy="5159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076" y="1587730"/>
            <a:ext cx="8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textBox_name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2793076" y="1844050"/>
            <a:ext cx="1014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textBox_number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793075" y="2078900"/>
            <a:ext cx="8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textBox_team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793075" y="2294344"/>
            <a:ext cx="8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textBox_cm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5545973" y="1628606"/>
            <a:ext cx="937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textBox_search_num</a:t>
            </a:r>
            <a:endParaRPr lang="ko-KR" altLang="en-US" sz="8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64924" y="1280160"/>
            <a:ext cx="8312" cy="34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6036" y="1077186"/>
            <a:ext cx="8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b</a:t>
            </a:r>
            <a:r>
              <a:rPr lang="en-US" altLang="ko-KR" sz="800" dirty="0" err="1" smtClean="0"/>
              <a:t>utton_input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90850" y="2348409"/>
            <a:ext cx="8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button_delete</a:t>
            </a:r>
            <a:endParaRPr lang="ko-KR" altLang="en-US" sz="800" dirty="0"/>
          </a:p>
        </p:txBody>
      </p:sp>
      <p:cxnSp>
        <p:nvCxnSpPr>
          <p:cNvPr id="15" name="직선 화살표 연결선 14"/>
          <p:cNvCxnSpPr>
            <a:stCxn id="13" idx="0"/>
          </p:cNvCxnSpPr>
          <p:nvPr/>
        </p:nvCxnSpPr>
        <p:spPr>
          <a:xfrm flipV="1">
            <a:off x="4139738" y="2053309"/>
            <a:ext cx="0" cy="2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28912" y="1628606"/>
            <a:ext cx="8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b</a:t>
            </a:r>
            <a:r>
              <a:rPr lang="en-US" altLang="ko-KR" sz="800" dirty="0" err="1" smtClean="0"/>
              <a:t>utton_search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115695" y="1746975"/>
            <a:ext cx="27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28912" y="1865345"/>
            <a:ext cx="8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b</a:t>
            </a:r>
            <a:r>
              <a:rPr lang="en-US" altLang="ko-KR" sz="800" dirty="0" err="1" smtClean="0"/>
              <a:t>utton_add</a:t>
            </a:r>
            <a:endParaRPr lang="ko-KR" altLang="en-US" sz="8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115695" y="1987859"/>
            <a:ext cx="27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0216" y="3477817"/>
            <a:ext cx="357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dataGridView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-player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6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078182" y="187569"/>
            <a:ext cx="8413795" cy="68860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 smtClean="0"/>
              <a:t> </a:t>
            </a:r>
            <a:r>
              <a:rPr lang="ko-KR" altLang="en-US" sz="4400" b="1" dirty="0" smtClean="0"/>
              <a:t>작 동 원 리 </a:t>
            </a:r>
            <a:r>
              <a:rPr lang="en-US" altLang="ko-KR" sz="4400" b="1" dirty="0" smtClean="0"/>
              <a:t>- 1</a:t>
            </a:r>
            <a:endParaRPr lang="ko-KR" altLang="en-US" sz="4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56" y="1430215"/>
            <a:ext cx="6538990" cy="2507339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3746056" y="4493847"/>
            <a:ext cx="7651262" cy="143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Player </a:t>
            </a:r>
            <a:r>
              <a:rPr lang="ko-KR" altLang="en-US" sz="2000" b="1" dirty="0">
                <a:solidFill>
                  <a:srgbClr val="7030A0"/>
                </a:solidFill>
              </a:rPr>
              <a:t>클래스를 만들고 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string </a:t>
            </a:r>
            <a:r>
              <a:rPr lang="ko-KR" altLang="en-US" sz="2000" b="1" dirty="0">
                <a:solidFill>
                  <a:srgbClr val="7030A0"/>
                </a:solidFill>
              </a:rPr>
              <a:t>타입의 </a:t>
            </a:r>
            <a:r>
              <a:rPr lang="ko-KR" altLang="en-US" sz="2000" b="1" dirty="0" err="1">
                <a:solidFill>
                  <a:srgbClr val="7030A0"/>
                </a:solidFill>
              </a:rPr>
              <a:t>인스턴스</a:t>
            </a:r>
            <a:r>
              <a:rPr lang="ko-KR" altLang="en-US" sz="2000" b="1" dirty="0">
                <a:solidFill>
                  <a:srgbClr val="7030A0"/>
                </a:solidFill>
              </a:rPr>
              <a:t> 변수</a:t>
            </a:r>
            <a:r>
              <a:rPr lang="en-US" altLang="ko-KR" sz="2000" b="1" dirty="0">
                <a:solidFill>
                  <a:srgbClr val="7030A0"/>
                </a:solidFill>
              </a:rPr>
              <a:t>(Name, Number, Team, Height)</a:t>
            </a:r>
            <a:r>
              <a:rPr lang="ko-KR" altLang="en-US" sz="2000" b="1" dirty="0">
                <a:solidFill>
                  <a:srgbClr val="7030A0"/>
                </a:solidFill>
              </a:rPr>
              <a:t>와 </a:t>
            </a:r>
            <a:r>
              <a:rPr lang="en-US" altLang="ko-KR" sz="2000" b="1" dirty="0" err="1">
                <a:solidFill>
                  <a:srgbClr val="7030A0"/>
                </a:solidFill>
              </a:rPr>
              <a:t>DateTime</a:t>
            </a:r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타입의 </a:t>
            </a:r>
            <a:r>
              <a:rPr lang="ko-KR" altLang="en-US" sz="2000" b="1" dirty="0" err="1">
                <a:solidFill>
                  <a:srgbClr val="7030A0"/>
                </a:solidFill>
              </a:rPr>
              <a:t>인스턴스</a:t>
            </a:r>
            <a:r>
              <a:rPr lang="ko-KR" altLang="en-US" sz="2000" b="1" dirty="0">
                <a:solidFill>
                  <a:srgbClr val="7030A0"/>
                </a:solidFill>
              </a:rPr>
              <a:t> 변수</a:t>
            </a:r>
            <a:r>
              <a:rPr lang="en-US" altLang="ko-KR" sz="2000" b="1" dirty="0">
                <a:solidFill>
                  <a:srgbClr val="7030A0"/>
                </a:solidFill>
              </a:rPr>
              <a:t>(</a:t>
            </a:r>
            <a:r>
              <a:rPr lang="en-US" altLang="ko-KR" sz="2000" b="1" dirty="0" err="1">
                <a:solidFill>
                  <a:srgbClr val="7030A0"/>
                </a:solidFill>
              </a:rPr>
              <a:t>InsertTime</a:t>
            </a:r>
            <a:r>
              <a:rPr lang="en-US" altLang="ko-KR" sz="2000" b="1" dirty="0">
                <a:solidFill>
                  <a:srgbClr val="7030A0"/>
                </a:solidFill>
              </a:rPr>
              <a:t>)</a:t>
            </a:r>
            <a:r>
              <a:rPr lang="ko-KR" altLang="en-US" sz="2000" b="1" dirty="0">
                <a:solidFill>
                  <a:srgbClr val="7030A0"/>
                </a:solidFill>
              </a:rPr>
              <a:t>를 생성합니다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3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-54708"/>
            <a:ext cx="8413795" cy="684066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 smtClean="0"/>
              <a:t> </a:t>
            </a:r>
            <a:r>
              <a:rPr lang="ko-KR" altLang="en-US" sz="4400" b="1" dirty="0" smtClean="0"/>
              <a:t>작  동  원  리 </a:t>
            </a:r>
            <a:r>
              <a:rPr lang="en-US" altLang="ko-KR" sz="4400" b="1" dirty="0" smtClean="0"/>
              <a:t>- 2</a:t>
            </a:r>
            <a:endParaRPr lang="ko-KR" altLang="en-US" sz="4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1" y="629358"/>
            <a:ext cx="4543057" cy="4560057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28" y="629358"/>
            <a:ext cx="4930245" cy="330959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673" y="629356"/>
            <a:ext cx="2571027" cy="1480798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5111261" y="4470401"/>
            <a:ext cx="6783754" cy="1938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선수 프로필 요소 중 선수이름이나 선수번호를 입력하지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ko-KR" altLang="en-US" sz="2000" b="1" dirty="0" smtClean="0">
                <a:solidFill>
                  <a:srgbClr val="7030A0"/>
                </a:solidFill>
              </a:rPr>
              <a:t>않았을 </a:t>
            </a:r>
            <a:r>
              <a:rPr lang="ko-KR" altLang="en-US" sz="2000" b="1" dirty="0">
                <a:solidFill>
                  <a:srgbClr val="7030A0"/>
                </a:solidFill>
              </a:rPr>
              <a:t>때에는 이름</a:t>
            </a:r>
            <a:r>
              <a:rPr lang="en-US" altLang="ko-KR" sz="2000" b="1" dirty="0">
                <a:solidFill>
                  <a:srgbClr val="7030A0"/>
                </a:solidFill>
              </a:rPr>
              <a:t>, </a:t>
            </a:r>
            <a:r>
              <a:rPr lang="ko-KR" altLang="en-US" sz="2000" b="1" dirty="0">
                <a:solidFill>
                  <a:srgbClr val="7030A0"/>
                </a:solidFill>
              </a:rPr>
              <a:t>번호를 입력하라는 </a:t>
            </a:r>
            <a:r>
              <a:rPr lang="ko-KR" altLang="en-US" sz="2000" b="1" dirty="0" err="1">
                <a:solidFill>
                  <a:srgbClr val="7030A0"/>
                </a:solidFill>
              </a:rPr>
              <a:t>알림창을</a:t>
            </a:r>
            <a:r>
              <a:rPr lang="ko-KR" altLang="en-US" sz="2000" b="1" dirty="0">
                <a:solidFill>
                  <a:srgbClr val="7030A0"/>
                </a:solidFill>
              </a:rPr>
              <a:t> 띄우고 아무것도 입력하지 않은 상태에서 각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요소값을</a:t>
            </a:r>
            <a:r>
              <a:rPr lang="ko-KR" altLang="en-US" sz="2000" b="1" dirty="0">
                <a:solidFill>
                  <a:srgbClr val="7030A0"/>
                </a:solidFill>
              </a:rPr>
              <a:t> 입력하고 입력버튼을 누르면 </a:t>
            </a:r>
            <a:r>
              <a:rPr lang="en-US" altLang="ko-KR" sz="2000" b="1" dirty="0">
                <a:solidFill>
                  <a:srgbClr val="7030A0"/>
                </a:solidFill>
              </a:rPr>
              <a:t>contents </a:t>
            </a:r>
            <a:r>
              <a:rPr lang="ko-KR" altLang="en-US" sz="2000" b="1" dirty="0">
                <a:solidFill>
                  <a:srgbClr val="7030A0"/>
                </a:solidFill>
              </a:rPr>
              <a:t>변수의 내용을 띄우도록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함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0"/>
            <a:ext cx="8413795" cy="668355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작   동   원   리 </a:t>
            </a:r>
            <a:r>
              <a:rPr lang="en-US" altLang="ko-KR" sz="4400" b="1" dirty="0" smtClean="0"/>
              <a:t>- 3</a:t>
            </a:r>
            <a:endParaRPr lang="ko-KR" altLang="en-US" sz="4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58" y="784733"/>
            <a:ext cx="5479863" cy="368358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21" y="784732"/>
            <a:ext cx="4162387" cy="116221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7033847" y="3008923"/>
            <a:ext cx="4626708" cy="132080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선수이름을 </a:t>
            </a:r>
            <a:r>
              <a:rPr lang="ko-KR" altLang="en-US" sz="2000" b="1" dirty="0">
                <a:solidFill>
                  <a:srgbClr val="7030A0"/>
                </a:solidFill>
              </a:rPr>
              <a:t>입력하지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않으면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ko-KR" altLang="en-US" sz="2000" b="1" dirty="0" smtClean="0">
                <a:solidFill>
                  <a:srgbClr val="7030A0"/>
                </a:solidFill>
              </a:rPr>
              <a:t>    이름을 </a:t>
            </a:r>
            <a:r>
              <a:rPr lang="ko-KR" altLang="en-US" sz="2000" b="1" dirty="0">
                <a:solidFill>
                  <a:srgbClr val="7030A0"/>
                </a:solidFill>
              </a:rPr>
              <a:t>입력하라는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알림창을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</a:rPr>
              <a:t>띄웁니다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</a:p>
          <a:p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133969" y="4915877"/>
            <a:ext cx="7252677" cy="137550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그리고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요소값을</a:t>
            </a:r>
            <a:r>
              <a:rPr lang="ko-KR" altLang="en-US" sz="2000" b="1" dirty="0">
                <a:solidFill>
                  <a:srgbClr val="7030A0"/>
                </a:solidFill>
              </a:rPr>
              <a:t> 입력하지 않고 삭제 버튼을 누르면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          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선수가 </a:t>
            </a:r>
            <a:r>
              <a:rPr lang="ko-KR" altLang="en-US" sz="2000" b="1" dirty="0">
                <a:solidFill>
                  <a:srgbClr val="7030A0"/>
                </a:solidFill>
              </a:rPr>
              <a:t>없는 상태라는 </a:t>
            </a:r>
            <a:r>
              <a:rPr lang="ko-KR" altLang="en-US" sz="2000" b="1" dirty="0" err="1">
                <a:solidFill>
                  <a:srgbClr val="7030A0"/>
                </a:solidFill>
              </a:rPr>
              <a:t>알림창을</a:t>
            </a:r>
            <a:r>
              <a:rPr lang="ko-KR" altLang="en-US" sz="2000" b="1" dirty="0">
                <a:solidFill>
                  <a:srgbClr val="7030A0"/>
                </a:solidFill>
              </a:rPr>
              <a:t> 생성합니다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</a:p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모든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요소값을</a:t>
            </a:r>
            <a:r>
              <a:rPr lang="ko-KR" altLang="en-US" sz="2000" b="1" dirty="0">
                <a:solidFill>
                  <a:srgbClr val="7030A0"/>
                </a:solidFill>
              </a:rPr>
              <a:t> 넣고 삭제버튼을 누르면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              contents</a:t>
            </a:r>
            <a:r>
              <a:rPr lang="ko-KR" altLang="en-US" sz="2000" b="1" dirty="0">
                <a:solidFill>
                  <a:srgbClr val="7030A0"/>
                </a:solidFill>
              </a:rPr>
              <a:t>의 내용이 나오도록 합니다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111403"/>
            <a:ext cx="8413795" cy="556952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 smtClean="0"/>
              <a:t>작   동   원  리</a:t>
            </a:r>
            <a:r>
              <a:rPr lang="en-US" altLang="ko-KR" sz="3600" b="1" dirty="0" smtClean="0"/>
              <a:t>- 4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3" y="668355"/>
            <a:ext cx="5767700" cy="35050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73" y="668355"/>
            <a:ext cx="6001588" cy="350506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2313355" y="4446954"/>
            <a:ext cx="8378092" cy="18913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조회번호 </a:t>
            </a:r>
            <a:r>
              <a:rPr lang="ko-KR" altLang="en-US" sz="2000" b="1" dirty="0">
                <a:solidFill>
                  <a:srgbClr val="7030A0"/>
                </a:solidFill>
              </a:rPr>
              <a:t>입력 칸이 비어있지 않으면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      if </a:t>
            </a:r>
            <a:r>
              <a:rPr lang="ko-KR" altLang="en-US" sz="2000" b="1" dirty="0">
                <a:solidFill>
                  <a:srgbClr val="7030A0"/>
                </a:solidFill>
              </a:rPr>
              <a:t>안의 </a:t>
            </a:r>
            <a:r>
              <a:rPr lang="en-US" altLang="ko-KR" sz="2000" b="1" dirty="0">
                <a:solidFill>
                  <a:srgbClr val="7030A0"/>
                </a:solidFill>
              </a:rPr>
              <a:t>contents</a:t>
            </a:r>
            <a:r>
              <a:rPr lang="ko-KR" altLang="en-US" sz="2000" b="1" dirty="0">
                <a:solidFill>
                  <a:srgbClr val="7030A0"/>
                </a:solidFill>
              </a:rPr>
              <a:t>를</a:t>
            </a:r>
            <a:r>
              <a:rPr lang="en-US" altLang="ko-KR" sz="2000" b="1" dirty="0">
                <a:solidFill>
                  <a:srgbClr val="7030A0"/>
                </a:solidFill>
              </a:rPr>
              <a:t>, </a:t>
            </a:r>
            <a:r>
              <a:rPr lang="ko-KR" altLang="en-US" sz="2000" b="1" dirty="0">
                <a:solidFill>
                  <a:srgbClr val="7030A0"/>
                </a:solidFill>
              </a:rPr>
              <a:t>비어 있거나 다른 번호가 있으면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</a:rPr>
              <a:t>      else </a:t>
            </a:r>
            <a:r>
              <a:rPr lang="ko-KR" altLang="en-US" sz="2000" b="1" dirty="0">
                <a:solidFill>
                  <a:srgbClr val="7030A0"/>
                </a:solidFill>
              </a:rPr>
              <a:t>안의 </a:t>
            </a:r>
            <a:r>
              <a:rPr lang="en-US" altLang="ko-KR" sz="2000" b="1" dirty="0">
                <a:solidFill>
                  <a:srgbClr val="7030A0"/>
                </a:solidFill>
              </a:rPr>
              <a:t>contents</a:t>
            </a:r>
            <a:r>
              <a:rPr lang="ko-KR" altLang="en-US" sz="2000" b="1" dirty="0">
                <a:solidFill>
                  <a:srgbClr val="7030A0"/>
                </a:solidFill>
              </a:rPr>
              <a:t>를 생성합니다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</a:p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선수번호 </a:t>
            </a:r>
            <a:r>
              <a:rPr lang="ko-KR" altLang="en-US" sz="2000" b="1" dirty="0">
                <a:solidFill>
                  <a:srgbClr val="7030A0"/>
                </a:solidFill>
              </a:rPr>
              <a:t>칸에 입력한 번호와 현황에 들어가 있는 번호가 같으면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선수이름을 </a:t>
            </a:r>
            <a:r>
              <a:rPr lang="ko-KR" altLang="en-US" sz="2000" b="1" dirty="0" err="1">
                <a:solidFill>
                  <a:srgbClr val="7030A0"/>
                </a:solidFill>
              </a:rPr>
              <a:t>리턴합니다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9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111403"/>
            <a:ext cx="8413795" cy="556952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 smtClean="0"/>
              <a:t> 작   동   원   리 </a:t>
            </a:r>
            <a:r>
              <a:rPr lang="en-US" altLang="ko-KR" sz="3600" b="1" dirty="0" smtClean="0"/>
              <a:t>-  5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03" y="838231"/>
            <a:ext cx="4808184" cy="3827554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87" y="838231"/>
            <a:ext cx="4753638" cy="164805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6439875" y="2922954"/>
            <a:ext cx="5541109" cy="14849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>
              <a:latin typeface="맑은 고딕"/>
              <a:ea typeface="맑은 고딕"/>
            </a:endParaRPr>
          </a:p>
          <a:p>
            <a:r>
              <a:rPr lang="ko-KR" altLang="en-US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temp</a:t>
            </a:r>
            <a:r>
              <a:rPr lang="ko-KR" altLang="en-US" sz="2000" b="1" dirty="0">
                <a:solidFill>
                  <a:srgbClr val="7030A0"/>
                </a:solidFill>
              </a:rPr>
              <a:t>로 변수를 지정하고 </a:t>
            </a:r>
            <a:r>
              <a:rPr lang="en-US" altLang="ko-KR" sz="2000" b="1" dirty="0">
                <a:solidFill>
                  <a:srgbClr val="7030A0"/>
                </a:solidFill>
              </a:rPr>
              <a:t>Player</a:t>
            </a:r>
            <a:r>
              <a:rPr lang="ko-KR" altLang="en-US" sz="2000" b="1" dirty="0">
                <a:solidFill>
                  <a:srgbClr val="7030A0"/>
                </a:solidFill>
              </a:rPr>
              <a:t>로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ko-KR" altLang="en-US" sz="2000" b="1" dirty="0" smtClean="0">
                <a:solidFill>
                  <a:srgbClr val="7030A0"/>
                </a:solidFill>
              </a:rPr>
              <a:t>    형 </a:t>
            </a:r>
            <a:r>
              <a:rPr lang="ko-KR" altLang="en-US" sz="2000" b="1" dirty="0">
                <a:solidFill>
                  <a:srgbClr val="7030A0"/>
                </a:solidFill>
              </a:rPr>
              <a:t>변환 작업하여 </a:t>
            </a:r>
            <a:r>
              <a:rPr lang="en-US" altLang="ko-KR" sz="2000" b="1" dirty="0" err="1">
                <a:solidFill>
                  <a:srgbClr val="7030A0"/>
                </a:solidFill>
              </a:rPr>
              <a:t>dataGridView_player</a:t>
            </a:r>
            <a:r>
              <a:rPr lang="ko-KR" altLang="en-US" sz="2000" b="1" dirty="0">
                <a:solidFill>
                  <a:srgbClr val="7030A0"/>
                </a:solidFill>
              </a:rPr>
              <a:t>의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    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칸을 </a:t>
            </a:r>
            <a:r>
              <a:rPr lang="ko-KR" altLang="en-US" sz="2000" b="1" dirty="0">
                <a:solidFill>
                  <a:srgbClr val="7030A0"/>
                </a:solidFill>
              </a:rPr>
              <a:t>클릭하면 선수 프로필에 </a:t>
            </a:r>
            <a:r>
              <a:rPr lang="ko-KR" altLang="en-US" sz="2000" b="1" dirty="0" err="1">
                <a:solidFill>
                  <a:srgbClr val="7030A0"/>
                </a:solidFill>
              </a:rPr>
              <a:t>요소값이</a:t>
            </a:r>
            <a:r>
              <a:rPr lang="ko-KR" altLang="en-US" sz="2000" b="1" dirty="0">
                <a:solidFill>
                  <a:srgbClr val="7030A0"/>
                </a:solidFill>
              </a:rPr>
              <a:t>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    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자동으로 </a:t>
            </a:r>
            <a:r>
              <a:rPr lang="ko-KR" altLang="en-US" sz="2000" b="1" dirty="0">
                <a:solidFill>
                  <a:srgbClr val="7030A0"/>
                </a:solidFill>
              </a:rPr>
              <a:t>생성되게 합니다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</a:p>
          <a:p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91691" y="5079999"/>
            <a:ext cx="7791939" cy="11566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추가버튼을 </a:t>
            </a:r>
            <a:r>
              <a:rPr lang="ko-KR" altLang="en-US" sz="2000" b="1" dirty="0">
                <a:solidFill>
                  <a:srgbClr val="7030A0"/>
                </a:solidFill>
              </a:rPr>
              <a:t>만들어 클릭하면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dataGridView_player</a:t>
            </a:r>
            <a:r>
              <a:rPr lang="ko-KR" altLang="en-US" sz="2000" b="1" dirty="0">
                <a:solidFill>
                  <a:srgbClr val="7030A0"/>
                </a:solidFill>
              </a:rPr>
              <a:t>에 셀 한 줄이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                                             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추가 </a:t>
            </a:r>
            <a:r>
              <a:rPr lang="ko-KR" altLang="en-US" sz="2000" b="1" dirty="0">
                <a:solidFill>
                  <a:srgbClr val="7030A0"/>
                </a:solidFill>
              </a:rPr>
              <a:t>되도록 합니다</a:t>
            </a:r>
            <a:r>
              <a:rPr lang="en-US" altLang="ko-KR" sz="20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0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111433" y="0"/>
            <a:ext cx="8413795" cy="668355"/>
          </a:xfrm>
        </p:spPr>
        <p:txBody>
          <a:bodyPr>
            <a:noAutofit/>
          </a:bodyPr>
          <a:lstStyle/>
          <a:p>
            <a:pPr algn="ctr"/>
            <a:r>
              <a:rPr lang="ko-KR" altLang="en-US" sz="4400" b="1" dirty="0" smtClean="0"/>
              <a:t>작  동  원  리</a:t>
            </a:r>
            <a:r>
              <a:rPr lang="en-US" altLang="ko-KR" sz="4400" b="1" dirty="0" smtClean="0"/>
              <a:t>-6</a:t>
            </a:r>
            <a:endParaRPr lang="ko-KR" altLang="en-US" sz="4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13" y="668355"/>
            <a:ext cx="4547884" cy="390364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8" y="668355"/>
            <a:ext cx="4884320" cy="390364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828801" y="4814276"/>
            <a:ext cx="8948616" cy="167249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Visual </a:t>
            </a:r>
            <a:r>
              <a:rPr lang="en-US" altLang="ko-KR" sz="2000" b="1" dirty="0">
                <a:solidFill>
                  <a:srgbClr val="7030A0"/>
                </a:solidFill>
              </a:rPr>
              <a:t>Studio</a:t>
            </a:r>
            <a:r>
              <a:rPr lang="ko-KR" altLang="en-US" sz="2000" b="1" dirty="0">
                <a:solidFill>
                  <a:srgbClr val="7030A0"/>
                </a:solidFill>
              </a:rPr>
              <a:t>를 </a:t>
            </a:r>
            <a:r>
              <a:rPr lang="en-US" altLang="ko-KR" sz="2000" b="1" dirty="0">
                <a:solidFill>
                  <a:srgbClr val="7030A0"/>
                </a:solidFill>
              </a:rPr>
              <a:t>MSSQL</a:t>
            </a:r>
            <a:r>
              <a:rPr lang="ko-KR" altLang="en-US" sz="2000" b="1" dirty="0">
                <a:solidFill>
                  <a:srgbClr val="7030A0"/>
                </a:solidFill>
              </a:rPr>
              <a:t>과 연결시키는 코드를 작성한다</a:t>
            </a:r>
            <a:r>
              <a:rPr lang="en-US" altLang="ko-KR" sz="2000" b="1" dirty="0">
                <a:solidFill>
                  <a:srgbClr val="7030A0"/>
                </a:solidFill>
              </a:rPr>
              <a:t>.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ko-KR" altLang="en-US" sz="20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000" b="1" spc="-150" dirty="0" smtClean="0">
                <a:solidFill>
                  <a:srgbClr val="7030A0"/>
                </a:solidFill>
              </a:rPr>
              <a:t>그 </a:t>
            </a:r>
            <a:r>
              <a:rPr lang="ko-KR" altLang="en-US" sz="2000" b="1" spc="-150" dirty="0">
                <a:solidFill>
                  <a:srgbClr val="7030A0"/>
                </a:solidFill>
              </a:rPr>
              <a:t>다음 </a:t>
            </a:r>
            <a:r>
              <a:rPr lang="en-US" altLang="ko-KR" sz="2000" b="1" spc="-150" dirty="0">
                <a:solidFill>
                  <a:srgbClr val="7030A0"/>
                </a:solidFill>
              </a:rPr>
              <a:t>Number</a:t>
            </a:r>
            <a:r>
              <a:rPr lang="ko-KR" altLang="en-US" sz="2000" b="1" spc="-150" dirty="0">
                <a:solidFill>
                  <a:srgbClr val="7030A0"/>
                </a:solidFill>
              </a:rPr>
              <a:t>값이 </a:t>
            </a:r>
            <a:r>
              <a:rPr lang="en-US" altLang="ko-KR" sz="2000" b="1" spc="-150" dirty="0">
                <a:solidFill>
                  <a:srgbClr val="7030A0"/>
                </a:solidFill>
              </a:rPr>
              <a:t>0</a:t>
            </a:r>
            <a:r>
              <a:rPr lang="ko-KR" altLang="en-US" sz="2000" b="1" spc="-150" dirty="0">
                <a:solidFill>
                  <a:srgbClr val="7030A0"/>
                </a:solidFill>
              </a:rPr>
              <a:t>인</a:t>
            </a:r>
            <a:r>
              <a:rPr lang="en-US" altLang="ko-KR" sz="2000" b="1" spc="-150" dirty="0">
                <a:solidFill>
                  <a:srgbClr val="7030A0"/>
                </a:solidFill>
              </a:rPr>
              <a:t> </a:t>
            </a:r>
            <a:r>
              <a:rPr lang="ko-KR" altLang="en-US" sz="2000" b="1" spc="-150" dirty="0">
                <a:solidFill>
                  <a:srgbClr val="7030A0"/>
                </a:solidFill>
              </a:rPr>
              <a:t>것을 매개변수로 하는 </a:t>
            </a:r>
            <a:r>
              <a:rPr lang="en-US" altLang="ko-KR" sz="2000" b="1" spc="-150" dirty="0" err="1">
                <a:solidFill>
                  <a:srgbClr val="7030A0"/>
                </a:solidFill>
              </a:rPr>
              <a:t>selectQuery</a:t>
            </a:r>
            <a:r>
              <a:rPr lang="ko-KR" altLang="en-US" sz="2000" b="1" spc="-150" dirty="0">
                <a:solidFill>
                  <a:srgbClr val="7030A0"/>
                </a:solidFill>
              </a:rPr>
              <a:t>함수를 </a:t>
            </a:r>
            <a:r>
              <a:rPr lang="ko-KR" altLang="en-US" sz="2000" b="1" spc="-150" dirty="0" smtClean="0">
                <a:solidFill>
                  <a:srgbClr val="7030A0"/>
                </a:solidFill>
              </a:rPr>
              <a:t>생성</a:t>
            </a:r>
            <a:r>
              <a:rPr lang="en-US" altLang="ko-KR" sz="2000" b="1" spc="-150" dirty="0" smtClean="0">
                <a:solidFill>
                  <a:srgbClr val="7030A0"/>
                </a:solidFill>
              </a:rPr>
              <a:t>.</a:t>
            </a:r>
            <a:endParaRPr lang="en-US" altLang="ko-KR" sz="2000" b="1" spc="-150" dirty="0">
              <a:solidFill>
                <a:srgbClr val="7030A0"/>
              </a:solidFill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Number</a:t>
            </a:r>
            <a:r>
              <a:rPr lang="ko-KR" altLang="en-US" sz="2000" b="1" dirty="0">
                <a:solidFill>
                  <a:srgbClr val="7030A0"/>
                </a:solidFill>
              </a:rPr>
              <a:t>값이 </a:t>
            </a:r>
            <a:r>
              <a:rPr lang="en-US" altLang="ko-KR" sz="2000" b="1" dirty="0">
                <a:solidFill>
                  <a:srgbClr val="7030A0"/>
                </a:solidFill>
              </a:rPr>
              <a:t>0</a:t>
            </a:r>
            <a:r>
              <a:rPr lang="ko-KR" altLang="en-US" sz="2000" b="1" dirty="0">
                <a:solidFill>
                  <a:srgbClr val="7030A0"/>
                </a:solidFill>
              </a:rPr>
              <a:t>보다 작거나 같으면 테이블명만 입력하고 그렇지 않으면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    </a:t>
            </a:r>
            <a:endParaRPr lang="en-US" altLang="ko-KR" sz="2000" b="1" dirty="0" smtClean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테이블명과 </a:t>
            </a:r>
            <a:r>
              <a:rPr lang="en-US" altLang="ko-KR" sz="2000" b="1" dirty="0">
                <a:solidFill>
                  <a:srgbClr val="7030A0"/>
                </a:solidFill>
              </a:rPr>
              <a:t>Number</a:t>
            </a:r>
            <a:r>
              <a:rPr lang="ko-KR" altLang="en-US" sz="2000" b="1" dirty="0">
                <a:solidFill>
                  <a:srgbClr val="7030A0"/>
                </a:solidFill>
              </a:rPr>
              <a:t>값 모두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입력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847</TotalTime>
  <Words>594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Tunga</vt:lpstr>
      <vt:lpstr>돋움</vt:lpstr>
      <vt:lpstr>맑은 고딕</vt:lpstr>
      <vt:lpstr>Arial</vt:lpstr>
      <vt:lpstr>Franklin Gothic Book</vt:lpstr>
      <vt:lpstr>Franklin Gothic Medium</vt:lpstr>
      <vt:lpstr>Wingdings</vt:lpstr>
      <vt:lpstr>각</vt:lpstr>
      <vt:lpstr>                 선수 프로필 관리 프로그램 소개 </vt:lpstr>
      <vt:lpstr>목      차</vt:lpstr>
      <vt:lpstr>선수 프로필 관리 프로그램 폼</vt:lpstr>
      <vt:lpstr> 작 동 원 리 - 1</vt:lpstr>
      <vt:lpstr> 작  동  원  리 - 2</vt:lpstr>
      <vt:lpstr>작   동   원   리 - 3</vt:lpstr>
      <vt:lpstr>작   동   원  리- 4</vt:lpstr>
      <vt:lpstr> 작   동   원   리 -  5</vt:lpstr>
      <vt:lpstr>작  동  원  리-6</vt:lpstr>
      <vt:lpstr>작  동  원 리-7</vt:lpstr>
      <vt:lpstr>작  동  원 리-8</vt:lpstr>
      <vt:lpstr>작  동  원 리-9</vt:lpstr>
      <vt:lpstr>프로그램 코드결과물 -1</vt:lpstr>
      <vt:lpstr> 코  드   결  과  물 - 2</vt:lpstr>
      <vt:lpstr>코  드  결  과  물 - 3</vt:lpstr>
      <vt:lpstr>프로그램 MSSQL 버전</vt:lpstr>
      <vt:lpstr> 코  드  결  과  물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선수 프로필 관리 프로그램(C#, MSSQL)  김우겸</dc:title>
  <dc:creator>KB</dc:creator>
  <cp:lastModifiedBy>KB</cp:lastModifiedBy>
  <cp:revision>56</cp:revision>
  <cp:lastPrinted>2021-05-16T05:43:26Z</cp:lastPrinted>
  <dcterms:created xsi:type="dcterms:W3CDTF">2021-05-12T00:37:24Z</dcterms:created>
  <dcterms:modified xsi:type="dcterms:W3CDTF">2022-01-12T07:51:47Z</dcterms:modified>
</cp:coreProperties>
</file>