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74" r:id="rId3"/>
    <p:sldId id="275" r:id="rId4"/>
    <p:sldId id="276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7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Servlet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본격적으로 살펴보기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P:port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7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Servlet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본격적으로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살펴보기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HTML Form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태그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 Parameter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한글처리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HTML form</a:t>
            </a:r>
            <a:r>
              <a:rPr lang="ko-KR" altLang="en-US" sz="1600" b="1" dirty="0" smtClean="0">
                <a:latin typeface="+mn-ea"/>
              </a:rPr>
              <a:t>태그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의 </a:t>
            </a:r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태그는 </a:t>
            </a:r>
            <a:r>
              <a:rPr lang="ko-KR" altLang="en-US" sz="1100" dirty="0" err="1" smtClean="0">
                <a:latin typeface="+mn-ea"/>
              </a:rPr>
              <a:t>서버쪽으로</a:t>
            </a:r>
            <a:r>
              <a:rPr lang="ko-KR" altLang="en-US" sz="1100" dirty="0" smtClean="0">
                <a:latin typeface="+mn-ea"/>
              </a:rPr>
              <a:t> 정보를 전달할 때 사용하는 태그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의 모든 태그를 학습할 필요는 없습니다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하지만 </a:t>
            </a:r>
            <a:r>
              <a:rPr lang="ko-KR" altLang="en-US" sz="1100" dirty="0" err="1" smtClean="0">
                <a:latin typeface="+mn-ea"/>
              </a:rPr>
              <a:t>웹프로그래머로서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언어를 어느 정도는 할 수 있어야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틈틈이 </a:t>
            </a:r>
            <a:r>
              <a:rPr lang="ko-KR" altLang="en-US" sz="1100" dirty="0" smtClean="0">
                <a:latin typeface="+mn-ea"/>
              </a:rPr>
              <a:t>공부해야 겠죠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(jsp_7_1_ex1_formex)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7008" y="1974662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input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745832" y="2228143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7008" y="2274309"/>
            <a:ext cx="10676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태그의 종류를 지정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속성</a:t>
            </a:r>
            <a:r>
              <a:rPr lang="en-US" altLang="ko-KR" sz="1100" dirty="0" smtClean="0">
                <a:latin typeface="+mn-ea"/>
              </a:rPr>
              <a:t>(type, name, value)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- type : </a:t>
            </a:r>
            <a:r>
              <a:rPr lang="ko-KR" altLang="en-US" sz="1100" dirty="0" smtClean="0">
                <a:latin typeface="+mn-ea"/>
              </a:rPr>
              <a:t>태그 종류 지정</a:t>
            </a:r>
            <a:r>
              <a:rPr lang="en-US" altLang="ko-KR" sz="1100" dirty="0" smtClean="0">
                <a:latin typeface="+mn-ea"/>
              </a:rPr>
              <a:t>(ex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smtClean="0">
                <a:latin typeface="+mn-ea"/>
              </a:rPr>
              <a:t> text, password, submit, </a:t>
            </a:r>
            <a:r>
              <a:rPr lang="en-US" altLang="ko-KR" sz="1100" dirty="0">
                <a:latin typeface="+mn-ea"/>
              </a:rPr>
              <a:t>checkbox, </a:t>
            </a:r>
            <a:r>
              <a:rPr lang="en-US" altLang="ko-KR" sz="1100" dirty="0" smtClean="0">
                <a:latin typeface="+mn-ea"/>
              </a:rPr>
              <a:t>radio, reset)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- name : input</a:t>
            </a:r>
            <a:r>
              <a:rPr lang="ko-KR" altLang="en-US" sz="1100" dirty="0" smtClean="0">
                <a:latin typeface="+mn-ea"/>
              </a:rPr>
              <a:t>태그 이름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- value : name</a:t>
            </a:r>
            <a:r>
              <a:rPr lang="ko-KR" altLang="en-US" sz="1100" dirty="0" smtClean="0">
                <a:latin typeface="+mn-ea"/>
              </a:rPr>
              <a:t>에 해당하는 값</a:t>
            </a:r>
            <a:r>
              <a:rPr lang="en-US" altLang="ko-KR" sz="1100" dirty="0" smtClean="0">
                <a:latin typeface="+mn-ea"/>
              </a:rPr>
              <a:t>(ex. name = value)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5832" y="3739555"/>
            <a:ext cx="6805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text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814656" y="3993036"/>
            <a:ext cx="673651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4656" y="4039202"/>
            <a:ext cx="67365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일반적인 데이터를 입력하기 위해 사용합니다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&lt;input type="text" name="name" size="10</a:t>
            </a:r>
            <a:r>
              <a:rPr lang="en-US" altLang="ko-KR" sz="1600" dirty="0" smtClean="0">
                <a:latin typeface="+mn-ea"/>
              </a:rPr>
              <a:t>"&gt;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5832" y="4934175"/>
            <a:ext cx="6805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password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814656" y="5187656"/>
            <a:ext cx="673651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4656" y="5233822"/>
            <a:ext cx="67365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로그인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회원가입 페이지 등에서 비밀번호 입력하기 위해 사용합니다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&lt;input type="password" name="name" size="10"&gt;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10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HTML form</a:t>
            </a:r>
            <a:r>
              <a:rPr lang="ko-KR" altLang="en-US" sz="1600" b="1" dirty="0" smtClean="0">
                <a:latin typeface="+mn-ea"/>
              </a:rPr>
              <a:t>태그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5832" y="1330649"/>
            <a:ext cx="6805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submit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814656" y="1584130"/>
            <a:ext cx="673651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4656" y="1630296"/>
            <a:ext cx="67365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내의 데이터를 전송할 때 사용합니다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&lt;input type="submit" value="</a:t>
            </a:r>
            <a:r>
              <a:rPr lang="ko-KR" altLang="en-US" sz="1600" dirty="0">
                <a:latin typeface="+mn-ea"/>
              </a:rPr>
              <a:t>전송</a:t>
            </a:r>
            <a:r>
              <a:rPr lang="en-US" altLang="ko-KR" sz="1600" dirty="0">
                <a:latin typeface="+mn-ea"/>
              </a:rPr>
              <a:t>"&gt;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5832" y="2525269"/>
            <a:ext cx="6805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reset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814656" y="2778750"/>
            <a:ext cx="673651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4656" y="2824916"/>
            <a:ext cx="67365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내의 데이터를 초기화 </a:t>
            </a:r>
            <a:r>
              <a:rPr lang="ko-KR" altLang="en-US" sz="1100" dirty="0" smtClean="0">
                <a:latin typeface="+mn-ea"/>
              </a:rPr>
              <a:t>할 때 </a:t>
            </a:r>
            <a:r>
              <a:rPr lang="ko-KR" altLang="en-US" sz="1100" dirty="0" smtClean="0">
                <a:latin typeface="+mn-ea"/>
              </a:rPr>
              <a:t>사용합니다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&lt;input type="reset" value="</a:t>
            </a:r>
            <a:r>
              <a:rPr lang="ko-KR" altLang="en-US" sz="1600" dirty="0">
                <a:latin typeface="+mn-ea"/>
              </a:rPr>
              <a:t>초기화</a:t>
            </a:r>
            <a:r>
              <a:rPr lang="en-US" altLang="ko-KR" sz="1600" dirty="0">
                <a:latin typeface="+mn-ea"/>
              </a:rPr>
              <a:t>"&gt;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832" y="3719889"/>
            <a:ext cx="6805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checkbox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814656" y="3973370"/>
            <a:ext cx="673651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4656" y="4019536"/>
            <a:ext cx="673651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데이터값을</a:t>
            </a:r>
            <a:r>
              <a:rPr lang="ko-KR" altLang="en-US" sz="1100" dirty="0" smtClean="0">
                <a:latin typeface="+mn-ea"/>
              </a:rPr>
              <a:t> 여러 개 전송해야 할 때 사용합니다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&lt;</a:t>
            </a:r>
            <a:r>
              <a:rPr lang="en-US" altLang="ko-KR" sz="1600" dirty="0">
                <a:latin typeface="+mn-ea"/>
              </a:rPr>
              <a:t>input type="checkbox" name="hobby" value="read"&gt;</a:t>
            </a:r>
            <a:r>
              <a:rPr lang="ko-KR" altLang="en-US" sz="1600" dirty="0">
                <a:latin typeface="+mn-ea"/>
              </a:rPr>
              <a:t>독서</a:t>
            </a:r>
          </a:p>
          <a:p>
            <a:r>
              <a:rPr lang="en-US" altLang="ko-KR" sz="1600" dirty="0">
                <a:latin typeface="+mn-ea"/>
              </a:rPr>
              <a:t>&lt;input type="checkbox" name="hobby" value="cook"&gt;</a:t>
            </a:r>
            <a:r>
              <a:rPr lang="ko-KR" altLang="en-US" sz="1600" dirty="0">
                <a:latin typeface="+mn-ea"/>
              </a:rPr>
              <a:t>요리</a:t>
            </a:r>
          </a:p>
          <a:p>
            <a:r>
              <a:rPr lang="en-US" altLang="ko-KR" sz="1600" dirty="0">
                <a:latin typeface="+mn-ea"/>
              </a:rPr>
              <a:t>&lt;input type="checkbox" name="hobby" value="run"&gt;</a:t>
            </a:r>
            <a:r>
              <a:rPr lang="ko-KR" altLang="en-US" sz="1600" dirty="0">
                <a:latin typeface="+mn-ea"/>
              </a:rPr>
              <a:t>조깅</a:t>
            </a:r>
          </a:p>
          <a:p>
            <a:r>
              <a:rPr lang="en-US" altLang="ko-KR" sz="1600" dirty="0">
                <a:latin typeface="+mn-ea"/>
              </a:rPr>
              <a:t>&lt;input type="checkbox" name="hobby" value="swim"&gt;</a:t>
            </a:r>
            <a:r>
              <a:rPr lang="ko-KR" altLang="en-US" sz="1600" dirty="0">
                <a:latin typeface="+mn-ea"/>
              </a:rPr>
              <a:t>수영</a:t>
            </a:r>
          </a:p>
          <a:p>
            <a:r>
              <a:rPr lang="en-US" altLang="ko-KR" sz="1600" dirty="0">
                <a:latin typeface="+mn-ea"/>
              </a:rPr>
              <a:t>&lt;input type="checkbox" name="hobby" value="sleep"&gt;</a:t>
            </a:r>
            <a:r>
              <a:rPr lang="ko-KR" altLang="en-US" sz="1600" dirty="0" smtClean="0">
                <a:latin typeface="+mn-ea"/>
              </a:rPr>
              <a:t>취침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48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HTML form</a:t>
            </a:r>
            <a:r>
              <a:rPr lang="ko-KR" altLang="en-US" sz="1600" b="1" dirty="0" smtClean="0">
                <a:latin typeface="+mn-ea"/>
              </a:rPr>
              <a:t>태그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5832" y="1330649"/>
            <a:ext cx="6805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radio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814656" y="1584130"/>
            <a:ext cx="673651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4655" y="1630296"/>
            <a:ext cx="766992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checkbox</a:t>
            </a:r>
            <a:r>
              <a:rPr lang="ko-KR" altLang="en-US" sz="1100" dirty="0"/>
              <a:t>와 달리 여러 개의 데이터 값 중 한 개의 값만을 전송할 때 사용합니다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input type="radio" name="major" value="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"&gt;</a:t>
            </a:r>
            <a:r>
              <a:rPr lang="ko-KR" altLang="en-US" sz="1600" dirty="0"/>
              <a:t>국어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input type="radio" name="major" value="</a:t>
            </a:r>
            <a:r>
              <a:rPr lang="en-US" altLang="ko-KR" sz="1600" dirty="0" err="1"/>
              <a:t>eng</a:t>
            </a:r>
            <a:r>
              <a:rPr lang="en-US" altLang="ko-KR" sz="1600" dirty="0"/>
              <a:t>" checked="checked"&gt;</a:t>
            </a:r>
            <a:r>
              <a:rPr lang="ko-KR" altLang="en-US" sz="1600" dirty="0"/>
              <a:t>영어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input type="radio" name="major" value="mat" &gt;</a:t>
            </a:r>
            <a:r>
              <a:rPr lang="ko-KR" altLang="en-US" sz="1600" dirty="0"/>
              <a:t>수학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input type="radio" name="major" value="des" &gt;</a:t>
            </a:r>
            <a:r>
              <a:rPr lang="ko-KR" altLang="en-US" sz="1600" dirty="0" smtClean="0"/>
              <a:t>디자인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7008" y="351331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select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45832" y="3766796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7008" y="3812962"/>
            <a:ext cx="1067679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리스트형태의 데이터를 사용합니다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select name="protocol"&gt;</a:t>
            </a:r>
          </a:p>
          <a:p>
            <a:pPr lvl="1"/>
            <a:r>
              <a:rPr lang="en-US" altLang="ko-KR" sz="1600" dirty="0"/>
              <a:t>&lt;option value="http"&gt;http&lt;/option&gt;</a:t>
            </a:r>
          </a:p>
          <a:p>
            <a:pPr lvl="1"/>
            <a:r>
              <a:rPr lang="en-US" altLang="ko-KR" sz="1600" dirty="0"/>
              <a:t>&lt;option value="ftp" selected="selected"&gt;ftp&lt;/option&gt;</a:t>
            </a:r>
          </a:p>
          <a:p>
            <a:r>
              <a:rPr lang="en-US" altLang="ko-KR" sz="1600" dirty="0"/>
              <a:t>      &lt;option value="</a:t>
            </a:r>
            <a:r>
              <a:rPr lang="en-US" altLang="ko-KR" sz="1600" dirty="0" err="1"/>
              <a:t>smtp</a:t>
            </a:r>
            <a:r>
              <a:rPr lang="en-US" altLang="ko-KR" sz="1600" dirty="0"/>
              <a:t>"&gt;</a:t>
            </a:r>
            <a:r>
              <a:rPr lang="en-US" altLang="ko-KR" sz="1600" dirty="0" err="1"/>
              <a:t>smtp</a:t>
            </a:r>
            <a:r>
              <a:rPr lang="en-US" altLang="ko-KR" sz="1600" dirty="0"/>
              <a:t>&lt;/option&gt;</a:t>
            </a:r>
          </a:p>
          <a:p>
            <a:r>
              <a:rPr lang="en-US" altLang="ko-KR" sz="1600" dirty="0"/>
              <a:t>      &lt;option value="pop"&gt;pop&lt;/option&gt;</a:t>
            </a:r>
          </a:p>
          <a:p>
            <a:r>
              <a:rPr lang="en-US" altLang="ko-KR" sz="1600" dirty="0"/>
              <a:t>&lt;/select</a:t>
            </a:r>
            <a:r>
              <a:rPr lang="en-US" altLang="ko-KR" sz="1600" dirty="0" smtClean="0"/>
              <a:t>&gt;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6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HTML form</a:t>
            </a:r>
            <a:r>
              <a:rPr lang="ko-KR" altLang="en-US" sz="1600" b="1" dirty="0" smtClean="0">
                <a:latin typeface="+mn-ea"/>
              </a:rPr>
              <a:t>태그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209730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form </a:t>
            </a:r>
            <a:r>
              <a:rPr lang="en-US" altLang="ko-KR" sz="1100" dirty="0" err="1" smtClean="0">
                <a:latin typeface="+mn-ea"/>
              </a:rPr>
              <a:t>태그</a:t>
            </a:r>
            <a:r>
              <a:rPr lang="en-US" altLang="ko-KR" sz="1100" dirty="0" smtClean="0">
                <a:latin typeface="+mn-ea"/>
              </a:rPr>
              <a:t> 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45832" y="1463211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7008" y="150937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</a:t>
            </a:r>
            <a:r>
              <a:rPr lang="ko-KR" altLang="en-US" sz="1100" dirty="0"/>
              <a:t>태그들의 값을 서버로 전송하기 위한 정보를 담고 있습니다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008" y="2118977"/>
            <a:ext cx="1067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&lt;form action="</a:t>
            </a:r>
            <a:r>
              <a:rPr lang="en-US" altLang="ko-KR" sz="3600" dirty="0" err="1"/>
              <a:t>FormEx</a:t>
            </a:r>
            <a:r>
              <a:rPr lang="en-US" altLang="ko-KR" sz="3600" dirty="0"/>
              <a:t>" method="post"&gt;</a:t>
            </a:r>
            <a:endParaRPr lang="en-US" altLang="ko-KR" sz="3600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4884647" y="2695001"/>
            <a:ext cx="163924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791362" y="2720071"/>
            <a:ext cx="12406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650807" y="2720071"/>
            <a:ext cx="0" cy="5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40586" y="3288632"/>
            <a:ext cx="3020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요청하는 컴포넌트 이름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(ex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join.jsp</a:t>
            </a:r>
            <a:r>
              <a:rPr lang="en-US" altLang="ko-KR" sz="1100" dirty="0"/>
              <a:t>, info.html, </a:t>
            </a:r>
            <a:r>
              <a:rPr lang="en-US" altLang="ko-KR" sz="1100" dirty="0" err="1" smtClean="0"/>
              <a:t>HWorld</a:t>
            </a:r>
            <a:r>
              <a:rPr lang="en-US" altLang="ko-KR" sz="1100" dirty="0" smtClean="0"/>
              <a:t>) 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9425638" y="2728863"/>
            <a:ext cx="0" cy="5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15417" y="3297424"/>
            <a:ext cx="3020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요청을 처리하는 방식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(ex. get, post)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45832" y="4460004"/>
            <a:ext cx="993200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Get : </a:t>
            </a:r>
            <a:r>
              <a:rPr lang="en-US" altLang="ko-KR" dirty="0" smtClean="0">
                <a:latin typeface="+mn-ea"/>
                <a:hlinkClick r:id="rId2"/>
              </a:rPr>
              <a:t>http://IP</a:t>
            </a:r>
            <a:r>
              <a:rPr lang="ko-KR" altLang="en-US" dirty="0" smtClean="0">
                <a:latin typeface="+mn-ea"/>
                <a:hlinkClick r:id="rId2"/>
              </a:rPr>
              <a:t>주소</a:t>
            </a:r>
            <a:r>
              <a:rPr lang="en-US" altLang="ko-KR" dirty="0" smtClean="0">
                <a:latin typeface="+mn-ea"/>
                <a:hlinkClick r:id="rId2"/>
              </a:rPr>
              <a:t>:port</a:t>
            </a:r>
            <a:r>
              <a:rPr lang="ko-KR" altLang="en-US" dirty="0" smtClean="0">
                <a:latin typeface="+mn-ea"/>
                <a:hlinkClick r:id="rId2"/>
              </a:rPr>
              <a:t>번호</a:t>
            </a:r>
            <a:r>
              <a:rPr lang="en-US" altLang="ko-KR" dirty="0" smtClean="0">
                <a:latin typeface="+mn-ea"/>
                <a:hlinkClick r:id="rId2"/>
              </a:rPr>
              <a:t>/</a:t>
            </a:r>
            <a:r>
              <a:rPr lang="ko-KR" altLang="en-US" dirty="0" err="1" smtClean="0">
                <a:latin typeface="+mn-ea"/>
              </a:rPr>
              <a:t>컨텍스트</a:t>
            </a:r>
            <a:r>
              <a:rPr lang="en-US" altLang="ko-KR" dirty="0" smtClean="0">
                <a:latin typeface="+mn-ea"/>
              </a:rPr>
              <a:t>/path/</a:t>
            </a:r>
            <a:r>
              <a:rPr lang="en-US" altLang="ko-KR" dirty="0" err="1" smtClean="0">
                <a:latin typeface="+mn-ea"/>
              </a:rPr>
              <a:t>MemberJoin?id</a:t>
            </a:r>
            <a:r>
              <a:rPr lang="en-US" altLang="ko-KR" dirty="0" smtClean="0">
                <a:latin typeface="+mn-ea"/>
              </a:rPr>
              <a:t>=“</a:t>
            </a:r>
            <a:r>
              <a:rPr lang="en-US" altLang="ko-KR" dirty="0" err="1" smtClean="0">
                <a:latin typeface="+mn-ea"/>
              </a:rPr>
              <a:t>abcdefg</a:t>
            </a:r>
            <a:r>
              <a:rPr lang="en-US" altLang="ko-KR" dirty="0" smtClean="0">
                <a:latin typeface="+mn-ea"/>
              </a:rPr>
              <a:t>”&amp;name=“</a:t>
            </a:r>
            <a:r>
              <a:rPr lang="ko-KR" altLang="en-US" dirty="0" smtClean="0">
                <a:latin typeface="+mn-ea"/>
              </a:rPr>
              <a:t>홍길동</a:t>
            </a:r>
            <a:r>
              <a:rPr lang="en-US" altLang="ko-KR" dirty="0" smtClean="0">
                <a:latin typeface="+mn-ea"/>
              </a:rPr>
              <a:t>”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45832" y="5054254"/>
            <a:ext cx="993200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Post : </a:t>
            </a:r>
            <a:r>
              <a:rPr lang="en-US" altLang="ko-KR" dirty="0" smtClean="0">
                <a:latin typeface="+mn-ea"/>
                <a:hlinkClick r:id="rId2"/>
              </a:rPr>
              <a:t>http://IP</a:t>
            </a:r>
            <a:r>
              <a:rPr lang="ko-KR" altLang="en-US" dirty="0" smtClean="0">
                <a:latin typeface="+mn-ea"/>
                <a:hlinkClick r:id="rId2"/>
              </a:rPr>
              <a:t>주소</a:t>
            </a:r>
            <a:r>
              <a:rPr lang="en-US" altLang="ko-KR" dirty="0" smtClean="0">
                <a:latin typeface="+mn-ea"/>
                <a:hlinkClick r:id="rId2"/>
              </a:rPr>
              <a:t>:port</a:t>
            </a:r>
            <a:r>
              <a:rPr lang="ko-KR" altLang="en-US" dirty="0" smtClean="0">
                <a:latin typeface="+mn-ea"/>
                <a:hlinkClick r:id="rId2"/>
              </a:rPr>
              <a:t>번호</a:t>
            </a:r>
            <a:r>
              <a:rPr lang="en-US" altLang="ko-KR" dirty="0" smtClean="0">
                <a:latin typeface="+mn-ea"/>
                <a:hlinkClick r:id="rId2"/>
              </a:rPr>
              <a:t>/</a:t>
            </a:r>
            <a:r>
              <a:rPr lang="ko-KR" altLang="en-US" dirty="0" err="1" smtClean="0">
                <a:latin typeface="+mn-ea"/>
              </a:rPr>
              <a:t>컨텍스트</a:t>
            </a:r>
            <a:r>
              <a:rPr lang="en-US" altLang="ko-KR" dirty="0" smtClean="0">
                <a:latin typeface="+mn-ea"/>
              </a:rPr>
              <a:t>/path/</a:t>
            </a:r>
            <a:r>
              <a:rPr lang="en-US" altLang="ko-KR" dirty="0" err="1" smtClean="0">
                <a:latin typeface="+mn-ea"/>
              </a:rPr>
              <a:t>MemberJoin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8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088" y="4325742"/>
            <a:ext cx="3341979" cy="19536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Parameter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태그의 </a:t>
            </a:r>
            <a:r>
              <a:rPr lang="en-US" altLang="ko-KR" sz="1100" dirty="0" smtClean="0">
                <a:latin typeface="+mn-ea"/>
              </a:rPr>
              <a:t>submit </a:t>
            </a:r>
            <a:r>
              <a:rPr lang="ko-KR" altLang="en-US" sz="1100" dirty="0" smtClean="0">
                <a:latin typeface="+mn-ea"/>
              </a:rPr>
              <a:t>버튼을 클릭하여 데이터를 서버로 전송하면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해당파일</a:t>
            </a:r>
            <a:r>
              <a:rPr lang="en-US" altLang="ko-KR" sz="1100" dirty="0" smtClean="0">
                <a:latin typeface="+mn-ea"/>
              </a:rPr>
              <a:t>(Servlet)</a:t>
            </a:r>
            <a:r>
              <a:rPr lang="ko-KR" altLang="en-US" sz="1100" dirty="0" smtClean="0">
                <a:latin typeface="+mn-ea"/>
              </a:rPr>
              <a:t>에서는 </a:t>
            </a:r>
            <a:r>
              <a:rPr lang="en-US" altLang="ko-KR" sz="1100" dirty="0" err="1" smtClean="0">
                <a:latin typeface="+mn-ea"/>
              </a:rPr>
              <a:t>HttpServletRequest</a:t>
            </a:r>
            <a:r>
              <a:rPr lang="ko-KR" altLang="en-US" sz="1100" dirty="0" smtClean="0">
                <a:latin typeface="+mn-ea"/>
              </a:rPr>
              <a:t>객체를 이용하여 </a:t>
            </a:r>
            <a:r>
              <a:rPr lang="en-US" altLang="ko-KR" sz="1100" dirty="0" smtClean="0">
                <a:latin typeface="+mn-ea"/>
              </a:rPr>
              <a:t>Parameter</a:t>
            </a:r>
            <a:r>
              <a:rPr lang="ko-KR" altLang="en-US" sz="1100" dirty="0" smtClean="0">
                <a:latin typeface="+mn-ea"/>
              </a:rPr>
              <a:t>값을 얻을 수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(jsp_7_1_ex1_formex)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82614" y="2060495"/>
            <a:ext cx="2813540" cy="204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파일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&lt;form&gt;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&lt;input type=“submit” value=“</a:t>
            </a:r>
            <a:r>
              <a:rPr lang="ko-KR" altLang="en-US" sz="1200" dirty="0" smtClean="0">
                <a:latin typeface="+mn-ea"/>
              </a:rPr>
              <a:t>전송</a:t>
            </a:r>
            <a:r>
              <a:rPr lang="en-US" altLang="ko-KR" sz="1200" dirty="0" smtClean="0">
                <a:latin typeface="+mn-ea"/>
              </a:rPr>
              <a:t>”&gt;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.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.</a:t>
            </a:r>
          </a:p>
          <a:p>
            <a:pPr algn="ctr"/>
            <a:r>
              <a:rPr lang="en-US" altLang="ko-KR" sz="1200" dirty="0">
                <a:latin typeface="+mn-ea"/>
              </a:rPr>
              <a:t>.</a:t>
            </a:r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&lt;/form&gt;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386145" y="2060495"/>
            <a:ext cx="2813540" cy="204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Servlet </a:t>
            </a:r>
            <a:r>
              <a:rPr lang="ko-KR" altLang="en-US" dirty="0" smtClean="0">
                <a:latin typeface="+mn-ea"/>
              </a:rPr>
              <a:t>파일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sz="1200" dirty="0" err="1" smtClean="0">
                <a:latin typeface="+mn-ea"/>
              </a:rPr>
              <a:t>HttpServletRequest</a:t>
            </a:r>
            <a:r>
              <a:rPr lang="ko-KR" altLang="en-US" sz="1200" dirty="0" smtClean="0">
                <a:latin typeface="+mn-ea"/>
              </a:rPr>
              <a:t>객체</a:t>
            </a:r>
            <a:r>
              <a:rPr lang="ko-KR" altLang="en-US" sz="1200" dirty="0" smtClean="0"/>
              <a:t>를 이용하여</a:t>
            </a:r>
            <a:r>
              <a:rPr lang="en-US" altLang="ko-KR" sz="1200" dirty="0" smtClean="0"/>
              <a:t>,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Parameter</a:t>
            </a:r>
            <a:r>
              <a:rPr lang="ko-KR" altLang="en-US" sz="1200" dirty="0" smtClean="0">
                <a:latin typeface="+mn-ea"/>
              </a:rPr>
              <a:t>값을 얻음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&lt;</a:t>
            </a:r>
            <a:r>
              <a:rPr lang="ko-KR" altLang="en-US" sz="1200" dirty="0" smtClean="0">
                <a:latin typeface="+mn-ea"/>
              </a:rPr>
              <a:t>관련 </a:t>
            </a:r>
            <a:r>
              <a:rPr lang="ko-KR" altLang="en-US" sz="1200" dirty="0" err="1" smtClean="0">
                <a:latin typeface="+mn-ea"/>
              </a:rPr>
              <a:t>메소드</a:t>
            </a:r>
            <a:r>
              <a:rPr lang="en-US" altLang="ko-KR" sz="1200" dirty="0" smtClean="0">
                <a:latin typeface="+mn-ea"/>
              </a:rPr>
              <a:t>&gt;</a:t>
            </a:r>
          </a:p>
          <a:p>
            <a:pPr algn="ctr"/>
            <a:r>
              <a:rPr lang="en-US" altLang="ko-KR" sz="1200" dirty="0" err="1" smtClean="0">
                <a:latin typeface="+mn-ea"/>
              </a:rPr>
              <a:t>getParameter</a:t>
            </a:r>
            <a:r>
              <a:rPr lang="en-US" altLang="ko-KR" sz="1200" dirty="0" smtClean="0">
                <a:latin typeface="+mn-ea"/>
              </a:rPr>
              <a:t>(name)</a:t>
            </a:r>
          </a:p>
          <a:p>
            <a:pPr algn="ctr"/>
            <a:r>
              <a:rPr lang="en-US" altLang="ko-KR" sz="1200" dirty="0" err="1" smtClean="0">
                <a:latin typeface="+mn-ea"/>
              </a:rPr>
              <a:t>getParameterValues</a:t>
            </a:r>
            <a:r>
              <a:rPr lang="en-US" altLang="ko-KR" sz="1200" dirty="0" smtClean="0">
                <a:latin typeface="+mn-ea"/>
              </a:rPr>
              <a:t>(name)</a:t>
            </a:r>
          </a:p>
          <a:p>
            <a:pPr algn="ctr"/>
            <a:r>
              <a:rPr lang="en-US" altLang="ko-KR" sz="1200" dirty="0" err="1" smtClean="0">
                <a:latin typeface="+mn-ea"/>
              </a:rPr>
              <a:t>getParameterNames</a:t>
            </a:r>
            <a:r>
              <a:rPr lang="en-US" altLang="ko-KR" sz="1200" dirty="0" smtClean="0">
                <a:latin typeface="+mn-ea"/>
              </a:rPr>
              <a:t>()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554414" y="3084921"/>
            <a:ext cx="174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567076" y="2851027"/>
            <a:ext cx="721527" cy="2163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90" y="4299366"/>
            <a:ext cx="4250826" cy="73995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927839" y="4453034"/>
            <a:ext cx="896813" cy="365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04083" y="4883125"/>
            <a:ext cx="2409092" cy="365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824652" y="4547375"/>
            <a:ext cx="2479431" cy="49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944" y="4880711"/>
            <a:ext cx="1157169" cy="36997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9857640" y="4871637"/>
            <a:ext cx="1321776" cy="365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730759" y="5067448"/>
            <a:ext cx="1093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4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한글처리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Tomcat </a:t>
            </a:r>
            <a:r>
              <a:rPr lang="ko-KR" altLang="en-US" sz="1100" dirty="0" smtClean="0">
                <a:latin typeface="+mn-ea"/>
              </a:rPr>
              <a:t>서버의 기본 문자 처리 방식은 </a:t>
            </a:r>
            <a:r>
              <a:rPr lang="en-US" altLang="ko-KR" sz="1100" dirty="0" smtClean="0">
                <a:latin typeface="+mn-ea"/>
              </a:rPr>
              <a:t>IOS-8859-1 </a:t>
            </a:r>
            <a:r>
              <a:rPr lang="ko-KR" altLang="en-US" sz="1100" dirty="0" smtClean="0">
                <a:latin typeface="+mn-ea"/>
              </a:rPr>
              <a:t>방식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따라서 개발자가 별도의 한글 </a:t>
            </a:r>
            <a:r>
              <a:rPr lang="ko-KR" altLang="en-US" sz="1100" dirty="0" err="1" smtClean="0">
                <a:latin typeface="+mn-ea"/>
              </a:rPr>
              <a:t>인코딩을</a:t>
            </a:r>
            <a:r>
              <a:rPr lang="ko-KR" altLang="en-US" sz="1100" dirty="0" smtClean="0">
                <a:latin typeface="+mn-ea"/>
              </a:rPr>
              <a:t> 하지 않으면 한들이 깨져 보이는 현상이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Get</a:t>
            </a:r>
            <a:r>
              <a:rPr lang="ko-KR" altLang="en-US" sz="1100" dirty="0" smtClean="0">
                <a:latin typeface="+mn-ea"/>
              </a:rPr>
              <a:t>방식과 </a:t>
            </a:r>
            <a:r>
              <a:rPr lang="en-US" altLang="ko-KR" sz="1100" dirty="0" smtClean="0">
                <a:latin typeface="+mn-ea"/>
              </a:rPr>
              <a:t>Post</a:t>
            </a:r>
            <a:r>
              <a:rPr lang="ko-KR" altLang="en-US" sz="1100" dirty="0" smtClean="0">
                <a:latin typeface="+mn-ea"/>
              </a:rPr>
              <a:t>방식에 따라서 한글처리 방식에 차이가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(jsp_7_3_ex1_encodingex)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7767" y="2438567"/>
            <a:ext cx="3681048" cy="1430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Get</a:t>
            </a:r>
            <a:r>
              <a:rPr lang="ko-KR" altLang="en-US" dirty="0" smtClean="0">
                <a:latin typeface="+mn-ea"/>
              </a:rPr>
              <a:t>방식 요청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&lt;server.xml </a:t>
            </a:r>
            <a:r>
              <a:rPr lang="ko-KR" altLang="en-US" sz="1200" dirty="0" smtClean="0">
                <a:latin typeface="+mn-ea"/>
              </a:rPr>
              <a:t>수정</a:t>
            </a:r>
            <a:r>
              <a:rPr lang="en-US" altLang="ko-KR" sz="1200" dirty="0" smtClean="0">
                <a:latin typeface="+mn-ea"/>
              </a:rPr>
              <a:t>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474067" y="2438567"/>
            <a:ext cx="3681048" cy="1430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Post</a:t>
            </a:r>
            <a:r>
              <a:rPr lang="ko-KR" altLang="en-US" dirty="0" smtClean="0">
                <a:latin typeface="+mn-ea"/>
              </a:rPr>
              <a:t>방식 요청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&lt;</a:t>
            </a:r>
            <a:r>
              <a:rPr lang="en-US" altLang="ko-KR" sz="1200" dirty="0" err="1" smtClean="0">
                <a:latin typeface="+mn-ea"/>
              </a:rPr>
              <a:t>request.setCharacterEncoding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ko-KR" altLang="en-US" sz="1200" dirty="0" err="1" smtClean="0">
                <a:latin typeface="+mn-ea"/>
              </a:rPr>
              <a:t>메소드</a:t>
            </a:r>
            <a:r>
              <a:rPr lang="ko-KR" altLang="en-US" sz="1200" dirty="0" smtClean="0">
                <a:latin typeface="+mn-ea"/>
              </a:rPr>
              <a:t> 이용</a:t>
            </a:r>
            <a:r>
              <a:rPr lang="en-US" altLang="ko-KR" sz="1200" dirty="0" smtClean="0">
                <a:latin typeface="+mn-ea"/>
              </a:rPr>
              <a:t>&gt;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91" y="4233497"/>
            <a:ext cx="3810000" cy="3429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656740" y="4211244"/>
            <a:ext cx="1739414" cy="365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067" y="4000134"/>
            <a:ext cx="3686175" cy="115252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721717" y="4769922"/>
            <a:ext cx="3028952" cy="365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666</Words>
  <Application>Microsoft Office PowerPoint</Application>
  <PresentationFormat>와이드스크린</PresentationFormat>
  <Paragraphs>97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570</cp:revision>
  <dcterms:created xsi:type="dcterms:W3CDTF">2014-12-01T08:37:15Z</dcterms:created>
  <dcterms:modified xsi:type="dcterms:W3CDTF">2015-01-14T23:59:48Z</dcterms:modified>
</cp:coreProperties>
</file>