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베이스의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기본적인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 익히기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SQL*PLUS</a:t>
            </a:r>
            <a:r>
              <a:rPr lang="ko-KR" altLang="en-US" sz="1100" dirty="0" smtClean="0">
                <a:latin typeface="+mn-ea"/>
              </a:rPr>
              <a:t>은 데이터 베이스를 관리하기 </a:t>
            </a:r>
            <a:r>
              <a:rPr lang="ko-KR" altLang="en-US" sz="1100" smtClean="0">
                <a:latin typeface="+mn-ea"/>
              </a:rPr>
              <a:t>위한 </a:t>
            </a:r>
            <a:r>
              <a:rPr lang="ko-KR" altLang="en-US" sz="1100" smtClean="0">
                <a:latin typeface="+mn-ea"/>
              </a:rPr>
              <a:t>무료 툴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5" y="2630511"/>
            <a:ext cx="5445274" cy="32593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4833" y="3154000"/>
            <a:ext cx="1613647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7506" y="4447322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44" y="2630511"/>
            <a:ext cx="5005828" cy="325528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45044" y="4303886"/>
            <a:ext cx="2842918" cy="505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5044" y="4809389"/>
            <a:ext cx="2842918" cy="50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관리자 계정 로그인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3959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</a:t>
            </a:r>
            <a:r>
              <a:rPr lang="en-US" altLang="ko-KR" sz="1100" dirty="0" err="1" smtClean="0">
                <a:latin typeface="+mn-ea"/>
              </a:rPr>
              <a:t>cott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계정 생성 및 권한 설정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비밀번호 </a:t>
            </a:r>
            <a:r>
              <a:rPr lang="en-US" altLang="ko-KR" sz="1100" dirty="0" smtClean="0">
                <a:latin typeface="+mn-ea"/>
              </a:rPr>
              <a:t>: tiger)</a:t>
            </a:r>
          </a:p>
        </p:txBody>
      </p:sp>
    </p:spTree>
    <p:extLst>
      <p:ext uri="{BB962C8B-B14F-4D97-AF65-F5344CB8AC3E}">
        <p14:creationId xmlns:p14="http://schemas.microsoft.com/office/powerpoint/2010/main" val="4079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0" y="2630511"/>
            <a:ext cx="4956163" cy="32173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SQL*PLUS</a:t>
            </a:r>
            <a:r>
              <a:rPr lang="ko-KR" altLang="en-US" sz="1100" dirty="0" smtClean="0">
                <a:latin typeface="+mn-ea"/>
              </a:rPr>
              <a:t>은 데이터 베이스를 관리하기 위한 </a:t>
            </a:r>
            <a:r>
              <a:rPr lang="ko-KR" altLang="en-US" sz="1100" dirty="0" err="1" smtClean="0">
                <a:latin typeface="+mn-ea"/>
              </a:rPr>
              <a:t>무료툴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0120" y="4413201"/>
            <a:ext cx="1957904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0120" y="3952323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scott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계정 로그인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2594860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2856470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2856470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</a:t>
            </a:r>
            <a:r>
              <a:rPr lang="en-US" altLang="ko-KR" sz="1100" dirty="0" smtClean="0">
                <a:latin typeface="+mn-ea"/>
              </a:rPr>
              <a:t>reate table </a:t>
            </a:r>
            <a:r>
              <a:rPr lang="ko-KR" altLang="en-US" sz="1100" dirty="0" err="1" smtClean="0">
                <a:latin typeface="+mn-ea"/>
              </a:rPr>
              <a:t>테이블명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컬럼명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자료형</a:t>
            </a:r>
            <a:r>
              <a:rPr lang="en-US" altLang="ko-KR" sz="1100" dirty="0" smtClean="0">
                <a:latin typeface="+mn-ea"/>
              </a:rPr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기본적인 </a:t>
            </a:r>
            <a:r>
              <a:rPr lang="en-US" altLang="ko-KR" sz="1100" dirty="0" smtClean="0">
                <a:latin typeface="+mn-ea"/>
              </a:rPr>
              <a:t>SQL(Structured Query Language)</a:t>
            </a:r>
            <a:r>
              <a:rPr lang="ko-KR" altLang="en-US" sz="1100" dirty="0" smtClean="0">
                <a:latin typeface="+mn-ea"/>
              </a:rPr>
              <a:t>문을 학습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문을 학습하는 가장 좋은 방법은 예제와 실무에서 프로젝트를 통한 학습방법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여기에서는 기본적인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문을 익히고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예제를 통해서 학습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서점에 가면 아주 두꺼운 </a:t>
            </a:r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관련 서적들이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개인적으로는 그런 류의 책을 처음부터 학습하는 것은 그다지 좋지 못한 거 같습니다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이유는 처음 데이터 베이스를 접하는 개발자 입장에서는 내용이 너무 어렵습니다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절대 오해는 하지 마세요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그런 류의 책이 나쁘다는 것은 절대 아닙니다</a:t>
            </a:r>
            <a:r>
              <a:rPr lang="en-US" altLang="ko-KR" sz="1100" dirty="0" smtClean="0">
                <a:latin typeface="+mn-ea"/>
              </a:rPr>
              <a:t>.^^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49" y="3737090"/>
            <a:ext cx="3743325" cy="20002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21627" y="3895488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9670" y="4211515"/>
            <a:ext cx="147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3530" y="4080710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컬럼명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46685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818" y="5980208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자료형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6284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417" y="5969179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사이즈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1469" y="3737090"/>
            <a:ext cx="2684493" cy="8156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u="sng" dirty="0" err="1" smtClean="0">
                <a:latin typeface="+mn-ea"/>
              </a:rPr>
              <a:t>자료형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number : </a:t>
            </a:r>
            <a:r>
              <a:rPr lang="ko-KR" altLang="en-US" sz="1100" dirty="0" smtClean="0">
                <a:latin typeface="+mn-ea"/>
              </a:rPr>
              <a:t>수치 </a:t>
            </a:r>
            <a:r>
              <a:rPr lang="ko-KR" altLang="en-US" sz="1100" dirty="0" err="1" smtClean="0">
                <a:latin typeface="+mn-ea"/>
              </a:rPr>
              <a:t>데이터형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char : </a:t>
            </a:r>
            <a:r>
              <a:rPr lang="ko-KR" altLang="en-US" sz="1100" dirty="0" smtClean="0">
                <a:latin typeface="+mn-ea"/>
              </a:rPr>
              <a:t>고정 문자열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varchar2 : </a:t>
            </a:r>
            <a:r>
              <a:rPr lang="ko-KR" altLang="en-US" sz="1100" dirty="0" smtClean="0">
                <a:latin typeface="+mn-ea"/>
              </a:rPr>
              <a:t>가변길이 문자열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6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333625"/>
            <a:ext cx="7305675" cy="2190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검색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Select * from tab;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08034" y="2338934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16723" y="3604848"/>
            <a:ext cx="52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8023" y="3475018"/>
            <a:ext cx="102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+mn-ea"/>
              </a:rPr>
              <a:t>테이블 이름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2" y="2199453"/>
            <a:ext cx="7962900" cy="3943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레코드 추가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Insert into </a:t>
            </a:r>
            <a:r>
              <a:rPr lang="ko-KR" altLang="en-US" sz="1100" dirty="0" smtClean="0">
                <a:latin typeface="+mn-ea"/>
              </a:rPr>
              <a:t>테이블이름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컬럼이름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컬럼이름</a:t>
            </a:r>
            <a:r>
              <a:rPr lang="en-US" altLang="ko-KR" sz="1100" dirty="0" smtClean="0">
                <a:latin typeface="+mn-ea"/>
              </a:rPr>
              <a:t>, ….. 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values (</a:t>
            </a:r>
            <a:r>
              <a:rPr lang="ko-KR" altLang="en-US" sz="1100" dirty="0" smtClean="0">
                <a:latin typeface="+mn-ea"/>
              </a:rPr>
              <a:t>데이터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데이터</a:t>
            </a:r>
            <a:r>
              <a:rPr lang="en-US" altLang="ko-KR" sz="1100" dirty="0" smtClean="0">
                <a:latin typeface="+mn-ea"/>
              </a:rPr>
              <a:t>, ….);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6721" y="2220766"/>
            <a:ext cx="7728441" cy="4538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6722" y="5065923"/>
            <a:ext cx="1310056" cy="2989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4" y="2447681"/>
            <a:ext cx="4019550" cy="2714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레코드 검색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elect </a:t>
            </a:r>
            <a:r>
              <a:rPr lang="ko-KR" altLang="en-US" sz="1100" dirty="0" err="1" smtClean="0">
                <a:latin typeface="+mn-ea"/>
              </a:rPr>
              <a:t>컬럼이름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from </a:t>
            </a:r>
            <a:r>
              <a:rPr lang="ko-KR" altLang="en-US" sz="1100" dirty="0" smtClean="0">
                <a:latin typeface="+mn-ea"/>
              </a:rPr>
              <a:t>테이블이름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3040761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3389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7" y="2421176"/>
            <a:ext cx="4857750" cy="3524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레코드 삭제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elete from </a:t>
            </a:r>
            <a:r>
              <a:rPr lang="ko-KR" altLang="en-US" sz="1100" dirty="0" smtClean="0">
                <a:latin typeface="+mn-ea"/>
              </a:rPr>
              <a:t>테이블이름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조건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4320304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2408753"/>
            <a:ext cx="4800600" cy="184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변경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update </a:t>
            </a:r>
            <a:r>
              <a:rPr lang="ko-KR" altLang="en-US" sz="1100" dirty="0" smtClean="0">
                <a:latin typeface="+mn-ea"/>
              </a:rPr>
              <a:t>테이블이름 </a:t>
            </a:r>
            <a:r>
              <a:rPr lang="en-US" altLang="ko-KR" sz="1100" dirty="0" smtClean="0">
                <a:latin typeface="+mn-ea"/>
              </a:rPr>
              <a:t>set </a:t>
            </a:r>
            <a:r>
              <a:rPr lang="ko-KR" altLang="en-US" sz="1100" dirty="0" err="1" smtClean="0">
                <a:latin typeface="+mn-ea"/>
              </a:rPr>
              <a:t>컬럼이름</a:t>
            </a:r>
            <a:r>
              <a:rPr lang="en-US" altLang="ko-KR" sz="1100" dirty="0" smtClean="0">
                <a:latin typeface="+mn-ea"/>
              </a:rPr>
              <a:t>=</a:t>
            </a:r>
            <a:r>
              <a:rPr lang="ko-KR" altLang="en-US" sz="1100" dirty="0" smtClean="0">
                <a:latin typeface="+mn-ea"/>
              </a:rPr>
              <a:t>값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컬럼이름</a:t>
            </a:r>
            <a:r>
              <a:rPr lang="en-US" altLang="ko-KR" sz="1100" dirty="0" smtClean="0">
                <a:latin typeface="+mn-ea"/>
              </a:rPr>
              <a:t>=</a:t>
            </a:r>
            <a:r>
              <a:rPr lang="ko-KR" altLang="en-US" sz="1100" dirty="0" smtClean="0">
                <a:latin typeface="+mn-ea"/>
              </a:rPr>
              <a:t>값</a:t>
            </a:r>
            <a:r>
              <a:rPr lang="en-US" altLang="ko-KR" sz="1100" dirty="0" smtClean="0">
                <a:latin typeface="+mn-ea"/>
              </a:rPr>
              <a:t>, …. </a:t>
            </a:r>
            <a:r>
              <a:rPr lang="ko-KR" altLang="en-US" sz="1100" dirty="0" smtClean="0">
                <a:latin typeface="+mn-ea"/>
              </a:rPr>
              <a:t>조건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8175" y="3537743"/>
            <a:ext cx="4601658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3" y="2408753"/>
            <a:ext cx="4333875" cy="2419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44413" y="3979666"/>
            <a:ext cx="1670889" cy="8484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60025" y="3745523"/>
            <a:ext cx="1046284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74125" y="3780102"/>
            <a:ext cx="2532184" cy="4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97" y="2208174"/>
            <a:ext cx="6384112" cy="3085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테이블 삭제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rop table </a:t>
            </a:r>
            <a:r>
              <a:rPr lang="ko-KR" altLang="en-US" sz="1100" dirty="0" smtClean="0">
                <a:latin typeface="+mn-ea"/>
              </a:rPr>
              <a:t>테이블이름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8746" y="3759103"/>
            <a:ext cx="2300829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 베이스의 </a:t>
            </a:r>
            <a:r>
              <a:rPr lang="ko-KR" altLang="en-US" sz="1600" b="1" dirty="0" smtClean="0">
                <a:latin typeface="+mn-ea"/>
              </a:rPr>
              <a:t>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우리는 아침에 일어나서 저녁에 잠자리에 들 때까지 많은 데이터를 이용해서 생활합니다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지하철 배차시간</a:t>
            </a:r>
            <a:r>
              <a:rPr lang="en-US" altLang="ko-KR" sz="1100" dirty="0"/>
              <a:t>, </a:t>
            </a:r>
            <a:r>
              <a:rPr lang="ko-KR" altLang="en-US" sz="1100" dirty="0"/>
              <a:t>회사 출퇴근 기록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스마트폰의</a:t>
            </a:r>
            <a:r>
              <a:rPr lang="ko-KR" altLang="en-US" sz="1100" dirty="0"/>
              <a:t> 달력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북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메시지함</a:t>
            </a:r>
            <a:r>
              <a:rPr lang="en-US" altLang="ko-KR" sz="1100" dirty="0"/>
              <a:t>, </a:t>
            </a:r>
            <a:r>
              <a:rPr lang="ko-KR" altLang="en-US" sz="1100" dirty="0"/>
              <a:t>등등</a:t>
            </a:r>
            <a:r>
              <a:rPr lang="en-US" altLang="ko-KR" sz="1100" dirty="0"/>
              <a:t>…. </a:t>
            </a:r>
            <a:r>
              <a:rPr lang="ko-KR" altLang="en-US" sz="1100" dirty="0"/>
              <a:t>수없이 다양하고 많은 데이터를 이용해서 생활하고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심지어는 취침 중에도 </a:t>
            </a:r>
            <a:r>
              <a:rPr lang="ko-KR" altLang="en-US" sz="1100" dirty="0" err="1"/>
              <a:t>알람</a:t>
            </a:r>
            <a:r>
              <a:rPr lang="ko-KR" altLang="en-US" sz="1100" dirty="0"/>
              <a:t> 데이터에 의존해서 생활합니다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/>
              <a:t>이러한 많은 데이터를 관리하기 위한 </a:t>
            </a:r>
            <a:r>
              <a:rPr lang="ko-KR" altLang="en-US" sz="1100" dirty="0" smtClean="0"/>
              <a:t>수단으로 </a:t>
            </a:r>
            <a:r>
              <a:rPr lang="ko-KR" altLang="en-US" sz="1100" dirty="0"/>
              <a:t>데이터 베이스가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데이터 베이스는 데이터의 추가</a:t>
            </a:r>
            <a:r>
              <a:rPr lang="en-US" altLang="ko-KR" sz="1100" dirty="0"/>
              <a:t>, 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검색</a:t>
            </a:r>
            <a:r>
              <a:rPr lang="en-US" altLang="ko-KR" sz="1100" dirty="0"/>
              <a:t>, </a:t>
            </a:r>
            <a:r>
              <a:rPr lang="ko-KR" altLang="en-US" sz="1100" dirty="0"/>
              <a:t>이동 등의 기능이 쉽게 되어 </a:t>
            </a:r>
            <a:r>
              <a:rPr lang="ko-KR" altLang="en-US" sz="1100" dirty="0" smtClean="0"/>
              <a:t>있어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사용자로 하여금 원하는 데이터를 빠른 시간 내에 이용할 수 있게 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 smtClean="0">
                <a:latin typeface="+mn-ea"/>
              </a:rPr>
              <a:t>그리고 데이터 베이스를 관리하는 도구가 </a:t>
            </a:r>
            <a:r>
              <a:rPr lang="en-US" altLang="ko-KR" sz="1100" dirty="0" smtClean="0">
                <a:latin typeface="+mn-ea"/>
              </a:rPr>
              <a:t>DBMS(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en-US" altLang="ko-KR" sz="1100" dirty="0" smtClean="0">
                <a:latin typeface="+mn-ea"/>
              </a:rPr>
              <a:t> Management System, </a:t>
            </a:r>
            <a:r>
              <a:rPr lang="ko-KR" altLang="en-US" sz="1100" dirty="0" smtClean="0">
                <a:latin typeface="+mn-ea"/>
              </a:rPr>
              <a:t>데이터 </a:t>
            </a:r>
            <a:r>
              <a:rPr lang="ko-KR" altLang="en-US" sz="1100" dirty="0">
                <a:latin typeface="+mn-ea"/>
              </a:rPr>
              <a:t>베이스 관리 </a:t>
            </a:r>
            <a:r>
              <a:rPr lang="ko-KR" altLang="en-US" sz="1100" dirty="0" smtClean="0">
                <a:latin typeface="+mn-ea"/>
              </a:rPr>
              <a:t>시스템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DBMS</a:t>
            </a:r>
            <a:r>
              <a:rPr lang="ko-KR" altLang="en-US" sz="1100" dirty="0" smtClean="0">
                <a:latin typeface="+mn-ea"/>
              </a:rPr>
              <a:t>는 언어와 데이터 베이스를 연결해 주는 도구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일반적으로 데이터 베이스와 동일시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DBMS</a:t>
            </a:r>
            <a:r>
              <a:rPr lang="ko-KR" altLang="en-US" sz="1100" dirty="0" smtClean="0">
                <a:latin typeface="+mn-ea"/>
              </a:rPr>
              <a:t>는 종류가 다양하며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그 중에서도 가장 많이 사용하는 것이 </a:t>
            </a:r>
            <a:r>
              <a:rPr lang="en-US" altLang="ko-KR" sz="1100" dirty="0" smtClean="0">
                <a:latin typeface="+mn-ea"/>
              </a:rPr>
              <a:t>RDBMS(Relational 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en-US" altLang="ko-KR" sz="1100" dirty="0" smtClean="0">
                <a:latin typeface="+mn-ea"/>
              </a:rPr>
              <a:t> Management System)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 </a:t>
            </a:r>
            <a:r>
              <a:rPr lang="en-US" altLang="ko-KR" sz="1100" dirty="0" smtClean="0">
                <a:latin typeface="+mn-ea"/>
              </a:rPr>
              <a:t>RDBMS</a:t>
            </a:r>
            <a:r>
              <a:rPr lang="ko-KR" altLang="en-US" sz="1100" dirty="0" smtClean="0">
                <a:latin typeface="+mn-ea"/>
              </a:rPr>
              <a:t>중에서 가장 유명한 것이 </a:t>
            </a:r>
            <a:r>
              <a:rPr lang="ko-KR" altLang="en-US" sz="1100" dirty="0" err="1" smtClean="0">
                <a:latin typeface="+mn-ea"/>
              </a:rPr>
              <a:t>오라클</a:t>
            </a:r>
            <a:r>
              <a:rPr lang="en-US" altLang="ko-KR" sz="1100" dirty="0" smtClean="0">
                <a:latin typeface="+mn-ea"/>
              </a:rPr>
              <a:t>(Oracle)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우리는 앞으로 </a:t>
            </a:r>
            <a:r>
              <a:rPr lang="ko-KR" altLang="en-US" sz="1100" dirty="0" err="1" smtClean="0">
                <a:latin typeface="+mn-ea"/>
              </a:rPr>
              <a:t>오라클을</a:t>
            </a:r>
            <a:r>
              <a:rPr lang="ko-KR" altLang="en-US" sz="1100" dirty="0" smtClean="0">
                <a:latin typeface="+mn-ea"/>
              </a:rPr>
              <a:t>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9179" y="3173505"/>
            <a:ext cx="23308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응용프로그램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9179" y="4204446"/>
            <a:ext cx="23308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응용프로그램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9179" y="5235387"/>
            <a:ext cx="23308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응용프로그램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58873" y="4204445"/>
            <a:ext cx="23308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38567" y="4204444"/>
            <a:ext cx="23308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23" idx="1"/>
          </p:cNvCxnSpPr>
          <p:nvPr/>
        </p:nvCxnSpPr>
        <p:spPr>
          <a:xfrm>
            <a:off x="3810002" y="3576917"/>
            <a:ext cx="1048871" cy="10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23" idx="1"/>
          </p:cNvCxnSpPr>
          <p:nvPr/>
        </p:nvCxnSpPr>
        <p:spPr>
          <a:xfrm flipV="1">
            <a:off x="3810002" y="4607857"/>
            <a:ext cx="1048871" cy="10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  <a:endCxn id="23" idx="1"/>
          </p:cNvCxnSpPr>
          <p:nvPr/>
        </p:nvCxnSpPr>
        <p:spPr>
          <a:xfrm flipV="1">
            <a:off x="3810002" y="4607857"/>
            <a:ext cx="1048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189696" y="4607855"/>
            <a:ext cx="1048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21" y="1769232"/>
            <a:ext cx="7138533" cy="4406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  <a:hlinkClick r:id="rId3"/>
              </a:rPr>
              <a:t>http://www.oracle.com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접속 후 로그인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099" y="2335741"/>
            <a:ext cx="740309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54" y="1704679"/>
            <a:ext cx="4486984" cy="1117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0" y="1704679"/>
            <a:ext cx="5667375" cy="4124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다운로드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1577" y="2424231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5873" y="4670903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23870" y="2294243"/>
            <a:ext cx="83574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77807"/>
            <a:ext cx="4981575" cy="2276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다운로드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008" y="2775733"/>
            <a:ext cx="1771224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1877807"/>
            <a:ext cx="4648200" cy="1114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42182" y="2033398"/>
            <a:ext cx="395890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4" y="3618437"/>
            <a:ext cx="3447893" cy="2920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84258" y="3908695"/>
            <a:ext cx="1170040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1781711"/>
            <a:ext cx="4061114" cy="1835727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62442"/>
              </p:ext>
            </p:extLst>
          </p:nvPr>
        </p:nvGraphicFramePr>
        <p:xfrm>
          <a:off x="5660269" y="1781711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Image" r:id="rId4" imgW="6514200" imgH="5028480" progId="Photoshop.Image.13">
                  <p:embed/>
                </p:oleObj>
              </mc:Choice>
              <mc:Fallback>
                <p:oleObj name="Image" r:id="rId4" imgW="6514200" imgH="502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0269" y="1781711"/>
                        <a:ext cx="4448816" cy="34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93420"/>
              </p:ext>
            </p:extLst>
          </p:nvPr>
        </p:nvGraphicFramePr>
        <p:xfrm>
          <a:off x="677008" y="1769232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Image" r:id="rId3" imgW="6514200" imgH="5028480" progId="Photoshop.Image.13">
                  <p:embed/>
                </p:oleObj>
              </mc:Choice>
              <mc:Fallback>
                <p:oleObj name="Image" r:id="rId3" imgW="6514200" imgH="502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008" y="1769232"/>
                        <a:ext cx="4448816" cy="34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78279"/>
              </p:ext>
            </p:extLst>
          </p:nvPr>
        </p:nvGraphicFramePr>
        <p:xfrm>
          <a:off x="6155061" y="1769232"/>
          <a:ext cx="4422795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Image" r:id="rId5" imgW="6476040" imgH="5028480" progId="Photoshop.Image.13">
                  <p:embed/>
                </p:oleObj>
              </mc:Choice>
              <mc:Fallback>
                <p:oleObj name="Image" r:id="rId5" imgW="6476040" imgH="502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5061" y="1769232"/>
                        <a:ext cx="4422795" cy="34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52143"/>
              </p:ext>
            </p:extLst>
          </p:nvPr>
        </p:nvGraphicFramePr>
        <p:xfrm>
          <a:off x="677008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Image" r:id="rId3" imgW="6514200" imgH="4990320" progId="Photoshop.Image.13">
                  <p:embed/>
                </p:oleObj>
              </mc:Choice>
              <mc:Fallback>
                <p:oleObj name="Image" r:id="rId3" imgW="6514200" imgH="49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008" y="1704679"/>
                        <a:ext cx="4448816" cy="340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2867"/>
              </p:ext>
            </p:extLst>
          </p:nvPr>
        </p:nvGraphicFramePr>
        <p:xfrm>
          <a:off x="5935572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Image" r:id="rId5" imgW="6514200" imgH="4990320" progId="Photoshop.Image.13">
                  <p:embed/>
                </p:oleObj>
              </mc:Choice>
              <mc:Fallback>
                <p:oleObj name="Image" r:id="rId5" imgW="6514200" imgH="49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5572" y="1704679"/>
                        <a:ext cx="4448816" cy="340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029267" y="3119702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9267" y="3497016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8059" y="3082157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oracle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7326" y="3465186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930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오라클</a:t>
            </a:r>
            <a:r>
              <a:rPr lang="ko-KR" altLang="en-US" sz="1600" b="1" dirty="0" smtClean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39947"/>
              </p:ext>
            </p:extLst>
          </p:nvPr>
        </p:nvGraphicFramePr>
        <p:xfrm>
          <a:off x="677008" y="1792522"/>
          <a:ext cx="4396772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Image" r:id="rId3" imgW="6437880" imgH="4990320" progId="Photoshop.Image.13">
                  <p:embed/>
                </p:oleObj>
              </mc:Choice>
              <mc:Fallback>
                <p:oleObj name="Image" r:id="rId3" imgW="6437880" imgH="49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008" y="1792522"/>
                        <a:ext cx="4396772" cy="340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37790"/>
              </p:ext>
            </p:extLst>
          </p:nvPr>
        </p:nvGraphicFramePr>
        <p:xfrm>
          <a:off x="6015404" y="1792522"/>
          <a:ext cx="4500863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Image" r:id="rId5" imgW="6590160" imgH="5028480" progId="Photoshop.Image.13">
                  <p:embed/>
                </p:oleObj>
              </mc:Choice>
              <mc:Fallback>
                <p:oleObj name="Image" r:id="rId5" imgW="6590160" imgH="502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5404" y="1792522"/>
                        <a:ext cx="4500863" cy="34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9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428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1029</cp:revision>
  <dcterms:created xsi:type="dcterms:W3CDTF">2014-12-01T08:37:15Z</dcterms:created>
  <dcterms:modified xsi:type="dcterms:W3CDTF">2015-01-16T01:58:49Z</dcterms:modified>
</cp:coreProperties>
</file>