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>
        <p:scale>
          <a:sx n="140" d="100"/>
          <a:sy n="14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2" Type="http://schemas.openxmlformats.org/officeDocument/2006/relationships/image" Target="../media/image2.png"  /><Relationship Id="rId3" Type="http://schemas.openxmlformats.org/officeDocument/2006/relationships/slide" Target="slide3.xml"  /><Relationship Id="rId4" Type="http://schemas.openxmlformats.org/officeDocument/2006/relationships/slide" Target="slide5.xml"  /><Relationship Id="rId5" Type="http://schemas.openxmlformats.org/officeDocument/2006/relationships/slide" Target="slide6.xml"  /><Relationship Id="rId6" Type="http://schemas.openxmlformats.org/officeDocument/2006/relationships/slide" Target="slide13.xml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9768459" y="6021324"/>
            <a:ext cx="1656207" cy="359764"/>
          </a:xfrm>
          <a:prstGeom prst="flowChartAlternateProcess">
            <a:avLst/>
          </a:prstGeom>
          <a:solidFill>
            <a:srgbClr val="f2f2f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5878" y="2708910"/>
            <a:ext cx="8040243" cy="273681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768459" y="6021324"/>
            <a:ext cx="1800225" cy="3597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작성자 </a:t>
            </a:r>
            <a:r>
              <a:rPr lang="en-US" altLang="ko-KR"/>
              <a:t>:</a:t>
            </a:r>
            <a:r>
              <a:rPr lang="ko-KR" altLang="en-US"/>
              <a:t> 황창식</a:t>
            </a:r>
            <a:endParaRPr lang="ko-KR" altLang="en-US"/>
          </a:p>
        </p:txBody>
      </p:sp>
      <p:grpSp>
        <p:nvGrpSpPr>
          <p:cNvPr id="15" name=""/>
          <p:cNvGrpSpPr/>
          <p:nvPr/>
        </p:nvGrpSpPr>
        <p:grpSpPr>
          <a:xfrm rot="0">
            <a:off x="1559433" y="1052703"/>
            <a:ext cx="9541189" cy="1116136"/>
            <a:chOff x="1559433" y="1052703"/>
            <a:chExt cx="9541189" cy="111613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0" name=""/>
            <p:cNvSpPr/>
            <p:nvPr/>
          </p:nvSpPr>
          <p:spPr>
            <a:xfrm>
              <a:off x="2315523" y="1124712"/>
              <a:ext cx="8353044" cy="1008126"/>
            </a:xfrm>
            <a:prstGeom prst="flowChartAlternateProcess">
              <a:avLst/>
            </a:prstGeom>
            <a:solidFill>
              <a:srgbClr val="f2f2f2"/>
            </a:solidFill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0524550" y="1052703"/>
              <a:ext cx="576072" cy="918113"/>
            </a:xfrm>
            <a:prstGeom prst="bentUpArrow">
              <a:avLst>
                <a:gd name="adj1" fmla="val 50000"/>
                <a:gd name="adj2" fmla="val 25000"/>
                <a:gd name="adj3" fmla="val 34375"/>
              </a:avLst>
            </a:prstGeom>
            <a:solidFill>
              <a:srgbClr val="a8c0df"/>
            </a:solidFill>
            <a:ln>
              <a:solidFill>
                <a:schemeClr val="lt1"/>
              </a:solidFill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2567558" y="1205674"/>
              <a:ext cx="7992992" cy="85096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5000"/>
                <a:t>로또 확률 높이기 프로젝트</a:t>
              </a:r>
              <a:r>
                <a:rPr lang="en-US" altLang="ko-KR" sz="5000"/>
                <a:t>!!</a:t>
              </a:r>
              <a:endParaRPr lang="en-US" altLang="ko-KR" sz="5000"/>
            </a:p>
          </p:txBody>
        </p:sp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59433" y="1052703"/>
              <a:ext cx="1116136" cy="1116136"/>
            </a:xfrm>
            <a:prstGeom prst="rect">
              <a:avLst/>
            </a:prstGeom>
            <a:effectLst/>
          </p:spPr>
        </p:pic>
      </p:grpSp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64396" y="5993142"/>
            <a:ext cx="416127" cy="416127"/>
          </a:xfrm>
          <a:prstGeom prst="rect">
            <a:avLst/>
          </a:prstGeom>
          <a:ln>
            <a:solidFill>
              <a:schemeClr val="l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1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5051870" y="2204847"/>
            <a:ext cx="6516814" cy="3816477"/>
            <a:chOff x="5051870" y="2420874"/>
            <a:chExt cx="6516814" cy="3816477"/>
          </a:xfrm>
        </p:grpSpPr>
        <p:sp>
          <p:nvSpPr>
            <p:cNvPr id="5" name=""/>
            <p:cNvSpPr/>
            <p:nvPr/>
          </p:nvSpPr>
          <p:spPr>
            <a:xfrm>
              <a:off x="5051870" y="2420874"/>
              <a:ext cx="6516814" cy="3816477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 txBox="1"/>
            <p:nvPr/>
          </p:nvSpPr>
          <p:spPr>
            <a:xfrm>
              <a:off x="5897975" y="3651504"/>
              <a:ext cx="4824604" cy="64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1.</a:t>
              </a:r>
              <a:r>
                <a:rPr lang="ko-KR" altLang="en-US"/>
                <a:t> 배열을 돌면서 홀수의 갯수와 짝수의 갯수를 </a:t>
              </a:r>
              <a:r>
                <a:rPr lang="en-US" altLang="ko-KR"/>
                <a:t>count</a:t>
              </a:r>
              <a:r>
                <a:rPr lang="ko-KR" altLang="en-US"/>
                <a:t>한다</a:t>
              </a:r>
              <a:r>
                <a:rPr lang="en-US" altLang="ko-KR"/>
                <a:t>.</a:t>
              </a: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6561486" y="2780919"/>
              <a:ext cx="3497580" cy="500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700"/>
                <a:t>홀짝 비율 체크</a:t>
              </a:r>
              <a:endParaRPr lang="ko-KR" altLang="en-US" sz="2700"/>
            </a:p>
          </p:txBody>
        </p:sp>
        <p:sp>
          <p:nvSpPr>
            <p:cNvPr id="19" name=""/>
            <p:cNvSpPr txBox="1"/>
            <p:nvPr/>
          </p:nvSpPr>
          <p:spPr>
            <a:xfrm>
              <a:off x="5897975" y="4679442"/>
              <a:ext cx="4824604" cy="90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2.</a:t>
              </a:r>
              <a:r>
                <a:rPr lang="ko-KR" altLang="en-US"/>
                <a:t> 홀수의 </a:t>
              </a:r>
              <a:r>
                <a:rPr lang="en-US" altLang="ko-KR"/>
                <a:t>count</a:t>
              </a:r>
              <a:r>
                <a:rPr lang="ko-KR" altLang="en-US"/>
                <a:t>값이 </a:t>
              </a:r>
              <a:r>
                <a:rPr lang="en-US" altLang="ko-KR"/>
                <a:t>2</a:t>
              </a:r>
              <a:r>
                <a:rPr lang="ko-KR" altLang="en-US"/>
                <a:t> 이상이거나</a:t>
              </a:r>
              <a:r>
                <a:rPr lang="en-US" altLang="ko-KR"/>
                <a:t>,</a:t>
              </a:r>
              <a:r>
                <a:rPr lang="ko-KR" altLang="en-US"/>
                <a:t> 짝수의 </a:t>
              </a:r>
              <a:r>
                <a:rPr lang="en-US" altLang="ko-KR"/>
                <a:t>count</a:t>
              </a:r>
              <a:r>
                <a:rPr lang="ko-KR" altLang="en-US"/>
                <a:t>값이 </a:t>
              </a:r>
              <a:r>
                <a:rPr lang="en-US" altLang="ko-KR"/>
                <a:t>2</a:t>
              </a:r>
              <a:r>
                <a:rPr lang="ko-KR" altLang="en-US"/>
                <a:t> 이상일 경우에 </a:t>
              </a:r>
              <a:r>
                <a:rPr lang="en-US" altLang="ko-KR"/>
                <a:t>True</a:t>
              </a:r>
              <a:r>
                <a:rPr lang="ko-KR" altLang="en-US"/>
                <a:t>를 반환하고</a:t>
              </a:r>
              <a:r>
                <a:rPr lang="en-US" altLang="ko-KR"/>
                <a:t>,</a:t>
              </a:r>
              <a:r>
                <a:rPr lang="ko-KR" altLang="en-US"/>
                <a:t> 그 외에는 </a:t>
              </a:r>
              <a:r>
                <a:rPr lang="en-US" altLang="ko-KR"/>
                <a:t>False</a:t>
              </a:r>
              <a:r>
                <a:rPr lang="ko-KR" altLang="en-US"/>
                <a:t>를 반환한다</a:t>
              </a:r>
              <a:r>
                <a:rPr lang="en-US" altLang="ko-KR"/>
                <a:t>.</a:t>
              </a:r>
              <a:endParaRPr lang="en-US" altLang="ko-KR"/>
            </a:p>
          </p:txBody>
        </p:sp>
      </p:grp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73479" y="2701153"/>
            <a:ext cx="3626358" cy="282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1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78509" y="1628775"/>
            <a:ext cx="9463088" cy="1606649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51646" y="3429000"/>
            <a:ext cx="6516814" cy="3168396"/>
          </a:xfrm>
          <a:prstGeom prst="flowChartAlternateProcess">
            <a:avLst/>
          </a:prstGeom>
          <a:solidFill>
            <a:srgbClr val="bcd6be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097751" y="4691253"/>
            <a:ext cx="4824605" cy="118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배열을 돌면서 가장 많이 나온 번호 </a:t>
            </a:r>
            <a:r>
              <a:rPr lang="en-US" altLang="ko-KR"/>
              <a:t>6</a:t>
            </a:r>
            <a:r>
              <a:rPr lang="ko-KR" altLang="en-US"/>
              <a:t>개의 포함 여부를 체크한다</a:t>
            </a:r>
            <a:r>
              <a:rPr lang="en-US" altLang="ko-KR"/>
              <a:t>.</a:t>
            </a:r>
            <a:r>
              <a:rPr lang="ko-KR" altLang="en-US"/>
              <a:t> 하나라도 포함되어 있으면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True</a:t>
            </a:r>
            <a:r>
              <a:rPr lang="ko-KR" altLang="en-US"/>
              <a:t>를 반환하고</a:t>
            </a:r>
            <a:r>
              <a:rPr lang="en-US" altLang="ko-KR"/>
              <a:t>,</a:t>
            </a:r>
            <a:r>
              <a:rPr lang="ko-KR" altLang="en-US"/>
              <a:t> 그 외 경우는 </a:t>
            </a:r>
            <a:r>
              <a:rPr lang="en-US" altLang="ko-KR"/>
              <a:t>False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4761262" y="3789045"/>
            <a:ext cx="3497580" cy="50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700"/>
              <a:t>상위 번호 포함 체크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1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sp>
        <p:nvSpPr>
          <p:cNvPr id="9" name=""/>
          <p:cNvSpPr txBox="1"/>
          <p:nvPr/>
        </p:nvSpPr>
        <p:spPr>
          <a:xfrm>
            <a:off x="1343406" y="1628775"/>
            <a:ext cx="3497580" cy="50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/>
              <a:t>API</a:t>
            </a:r>
            <a:r>
              <a:rPr lang="ko-KR" altLang="en-US" sz="2700"/>
              <a:t> 관련 코드</a:t>
            </a:r>
            <a:endParaRPr lang="ko-KR" altLang="en-US" sz="27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7424" y="2237803"/>
            <a:ext cx="4279663" cy="3861054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10053" y="2129790"/>
            <a:ext cx="4996795" cy="4077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e95e00"/>
          </a:solidFill>
          <a:ln w="127000">
            <a:solidFill>
              <a:srgbClr val="9b3f00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711577" y="363571"/>
            <a:ext cx="8353044" cy="1008126"/>
          </a:xfrm>
          <a:prstGeom prst="flowChartAlternateProcess">
            <a:avLst/>
          </a:prstGeom>
          <a:solidFill>
            <a:srgbClr val="e7cbc2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5486" y="291562"/>
            <a:ext cx="1116136" cy="1116136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4583811" y="499872"/>
            <a:ext cx="5256657" cy="699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/>
              <a:t>프로그램 구동</a:t>
            </a:r>
            <a:endParaRPr lang="ko-KR" altLang="en-US" sz="4000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1847" y="525589"/>
            <a:ext cx="648081" cy="64808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39455" y="1844802"/>
            <a:ext cx="4500562" cy="300889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64058" y="3429000"/>
            <a:ext cx="4500562" cy="3008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937967" y="44576"/>
            <a:ext cx="839343" cy="6768846"/>
          </a:xfrm>
          <a:prstGeom prst="rect">
            <a:avLst/>
          </a:prstGeom>
          <a:solidFill>
            <a:srgbClr val="e95e00"/>
          </a:solidFill>
          <a:ln w="127000">
            <a:solidFill>
              <a:srgbClr val="9b3f00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77a81c"/>
          </a:solidFill>
          <a:ln w="127000">
            <a:solidFill>
              <a:srgbClr val="4f7012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008125" y="44576"/>
            <a:ext cx="839343" cy="6768846"/>
          </a:xfrm>
          <a:prstGeom prst="rect">
            <a:avLst/>
          </a:prstGeom>
          <a:solidFill>
            <a:srgbClr val="bf4c00"/>
          </a:solidFill>
          <a:ln w="127000">
            <a:solidFill>
              <a:srgbClr val="803300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1973046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4" name=""/>
          <p:cNvGrpSpPr/>
          <p:nvPr/>
        </p:nvGrpSpPr>
        <p:grpSpPr>
          <a:xfrm rot="0">
            <a:off x="6096000" y="688467"/>
            <a:ext cx="4490847" cy="5692902"/>
            <a:chOff x="6096000" y="688466"/>
            <a:chExt cx="4490847" cy="5692902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1890521"/>
              <a:ext cx="4490847" cy="4490847"/>
            </a:xfrm>
            <a:prstGeom prst="rect">
              <a:avLst/>
            </a:prstGeom>
          </p:spPr>
        </p:pic>
        <p:sp>
          <p:nvSpPr>
            <p:cNvPr id="33" name=""/>
            <p:cNvSpPr txBox="1"/>
            <p:nvPr/>
          </p:nvSpPr>
          <p:spPr>
            <a:xfrm>
              <a:off x="6214868" y="688466"/>
              <a:ext cx="4258822" cy="8717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5100"/>
                <a:t>감사합니다</a:t>
              </a:r>
              <a:r>
                <a:rPr lang="en-US" altLang="ko-KR" sz="5100"/>
                <a:t>~~!</a:t>
              </a:r>
              <a:endParaRPr lang="en-US" altLang="ko-KR" sz="51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1991487" y="147544"/>
            <a:ext cx="9109135" cy="1116136"/>
            <a:chOff x="1991487" y="147544"/>
            <a:chExt cx="9109135" cy="111613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5" name=""/>
            <p:cNvSpPr/>
            <p:nvPr/>
          </p:nvSpPr>
          <p:spPr>
            <a:xfrm>
              <a:off x="2747578" y="219553"/>
              <a:ext cx="8353044" cy="1008126"/>
            </a:xfrm>
            <a:prstGeom prst="flowChartAlternateProcess">
              <a:avLst/>
            </a:prstGeom>
            <a:solidFill>
              <a:srgbClr val="f2f2f2"/>
            </a:solidFill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91487" y="147544"/>
              <a:ext cx="1116136" cy="1116136"/>
            </a:xfrm>
            <a:prstGeom prst="rect">
              <a:avLst/>
            </a:prstGeom>
            <a:effectLst/>
          </p:spPr>
        </p:pic>
        <p:sp>
          <p:nvSpPr>
            <p:cNvPr id="4" name=""/>
            <p:cNvSpPr txBox="1"/>
            <p:nvPr/>
          </p:nvSpPr>
          <p:spPr>
            <a:xfrm>
              <a:off x="4691821" y="355854"/>
              <a:ext cx="3744468" cy="6995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4000"/>
                <a:t>목차</a:t>
              </a:r>
              <a:endParaRPr lang="ko-KR" altLang="en-US" sz="4000"/>
            </a:p>
          </p:txBody>
        </p:sp>
      </p:grpSp>
      <p:sp>
        <p:nvSpPr>
          <p:cNvPr id="7" name=""/>
          <p:cNvSpPr/>
          <p:nvPr/>
        </p:nvSpPr>
        <p:spPr>
          <a:xfrm>
            <a:off x="1271397" y="1556766"/>
            <a:ext cx="10405300" cy="5040630"/>
          </a:xfrm>
          <a:prstGeom prst="flowChartAlternateProcess">
            <a:avLst/>
          </a:prstGeom>
          <a:solidFill>
            <a:srgbClr val="dfe6f7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>
            <a:hlinkClick r:id="rId3" action="ppaction://hlinksldjump"/>
          </p:cNvPr>
          <p:cNvSpPr/>
          <p:nvPr/>
        </p:nvSpPr>
        <p:spPr>
          <a:xfrm>
            <a:off x="2351532" y="1916811"/>
            <a:ext cx="4680585" cy="979584"/>
          </a:xfrm>
          <a:prstGeom prst="flowChartAlternateProcess">
            <a:avLst/>
          </a:prstGeom>
          <a:solidFill>
            <a:srgbClr val="dde5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215640" y="2167667"/>
            <a:ext cx="3338358" cy="5260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확률을 높이는 방법</a:t>
            </a:r>
            <a:endParaRPr lang="ko-KR" altLang="en-US" sz="2900"/>
          </a:p>
        </p:txBody>
      </p:sp>
      <p:sp>
        <p:nvSpPr>
          <p:cNvPr id="12" name="">
            <a:hlinkClick r:id="rId4" action="ppaction://hlinksldjump"/>
          </p:cNvPr>
          <p:cNvSpPr/>
          <p:nvPr/>
        </p:nvSpPr>
        <p:spPr>
          <a:xfrm>
            <a:off x="2351532" y="3037373"/>
            <a:ext cx="4680585" cy="979584"/>
          </a:xfrm>
          <a:prstGeom prst="flowChartAlternateProcess">
            <a:avLst/>
          </a:prstGeom>
          <a:solidFill>
            <a:srgbClr val="e9d4d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3215640" y="3288230"/>
            <a:ext cx="3338358" cy="529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순서도 소개</a:t>
            </a:r>
            <a:endParaRPr lang="ko-KR" altLang="en-US" sz="2900"/>
          </a:p>
        </p:txBody>
      </p:sp>
      <p:sp>
        <p:nvSpPr>
          <p:cNvPr id="14" name="">
            <a:hlinkClick r:id="rId5" action="ppaction://hlinksldjump"/>
          </p:cNvPr>
          <p:cNvSpPr/>
          <p:nvPr/>
        </p:nvSpPr>
        <p:spPr>
          <a:xfrm>
            <a:off x="2351532" y="4147569"/>
            <a:ext cx="4680585" cy="979584"/>
          </a:xfrm>
          <a:prstGeom prst="flowChartAlternateProcess">
            <a:avLst/>
          </a:prstGeom>
          <a:solidFill>
            <a:srgbClr val="bcd6b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215640" y="4398424"/>
            <a:ext cx="3338358" cy="5240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코드 소개</a:t>
            </a:r>
            <a:endParaRPr lang="ko-KR" altLang="en-US" sz="2900"/>
          </a:p>
        </p:txBody>
      </p:sp>
      <p:sp>
        <p:nvSpPr>
          <p:cNvPr id="16" name="">
            <a:hlinkClick r:id="rId6" action="ppaction://hlinksldjump"/>
          </p:cNvPr>
          <p:cNvSpPr/>
          <p:nvPr/>
        </p:nvSpPr>
        <p:spPr>
          <a:xfrm>
            <a:off x="2351532" y="5257766"/>
            <a:ext cx="4680585" cy="979584"/>
          </a:xfrm>
          <a:prstGeom prst="flowChartAlternateProcess">
            <a:avLst/>
          </a:prstGeom>
          <a:solidFill>
            <a:srgbClr val="e7cbc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3215640" y="5508622"/>
            <a:ext cx="3338358" cy="5283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실제 구동</a:t>
            </a:r>
            <a:endParaRPr lang="ko-KR" altLang="en-US" sz="29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31557" y="1916811"/>
            <a:ext cx="716812" cy="2254567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49029" y="2085689"/>
            <a:ext cx="1446985" cy="268662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567559" y="2140880"/>
            <a:ext cx="531445" cy="53144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555033" y="5089106"/>
            <a:ext cx="1717488" cy="1148245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566138" y="3260732"/>
            <a:ext cx="532866" cy="53286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567559" y="4370928"/>
            <a:ext cx="532866" cy="53286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566138" y="5504078"/>
            <a:ext cx="532866" cy="532866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a6a6a6"/>
          </a:solidFill>
          <a:ln w="127000">
            <a:solidFill>
              <a:srgbClr val="808080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4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dde5b9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6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확률을 높이는 방법</a:t>
              </a:r>
              <a:endParaRPr lang="ko-KR" altLang="en-US" sz="4000"/>
            </a:p>
          </p:txBody>
        </p:sp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23766" y="548640"/>
              <a:ext cx="648081" cy="648081"/>
            </a:xfrm>
            <a:prstGeom prst="rect">
              <a:avLst/>
            </a:prstGeom>
          </p:spPr>
        </p:pic>
      </p:grpSp>
      <p:sp>
        <p:nvSpPr>
          <p:cNvPr id="8" name=""/>
          <p:cNvSpPr/>
          <p:nvPr/>
        </p:nvSpPr>
        <p:spPr>
          <a:xfrm>
            <a:off x="1559433" y="1556766"/>
            <a:ext cx="10081260" cy="2160270"/>
          </a:xfrm>
          <a:prstGeom prst="flowChartAlternateProcess">
            <a:avLst/>
          </a:prstGeom>
          <a:solidFill>
            <a:srgbClr val="cbe558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135504" y="1772793"/>
            <a:ext cx="3505963" cy="4404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>
                <a:latin typeface="한컴 윤체 B"/>
                <a:ea typeface="한컴 윤체 B"/>
              </a:rPr>
              <a:t>1.</a:t>
            </a:r>
            <a:r>
              <a:rPr lang="ko-KR" altLang="en-US" sz="2300">
                <a:latin typeface="한컴 윤체 B"/>
                <a:ea typeface="한컴 윤체 B"/>
              </a:rPr>
              <a:t> 지난 회차의 번호를 피하라</a:t>
            </a:r>
            <a:endParaRPr lang="ko-KR" altLang="en-US" sz="2300">
              <a:latin typeface="한컴 윤체 B"/>
              <a:ea typeface="한컴 윤체 B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753486" y="2447925"/>
            <a:ext cx="7696963" cy="9090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지난 회차와 같은 번호가 나올 확률은 </a:t>
            </a:r>
            <a:r>
              <a:rPr lang="en-US" altLang="ko-KR"/>
              <a:t>3%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물론 완벽하게 같은 번호가</a:t>
            </a:r>
            <a:endParaRPr lang="ko-KR" altLang="en-US"/>
          </a:p>
          <a:p>
            <a:pPr>
              <a:defRPr/>
            </a:pPr>
            <a:r>
              <a:rPr lang="ko-KR" altLang="en-US"/>
              <a:t>나올 확률이지만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45</a:t>
            </a:r>
            <a:r>
              <a:rPr lang="ko-KR" altLang="en-US"/>
              <a:t>개 중에 </a:t>
            </a:r>
            <a:r>
              <a:rPr lang="en-US" altLang="ko-KR"/>
              <a:t>6</a:t>
            </a:r>
            <a:r>
              <a:rPr lang="ko-KR" altLang="en-US"/>
              <a:t>개의 번호를 뽑는 것 보다 </a:t>
            </a:r>
            <a:r>
              <a:rPr lang="en-US" altLang="ko-KR"/>
              <a:t>39</a:t>
            </a:r>
            <a:r>
              <a:rPr lang="ko-KR" altLang="en-US"/>
              <a:t>개 중에 </a:t>
            </a:r>
            <a:r>
              <a:rPr lang="en-US" altLang="ko-KR"/>
              <a:t>6</a:t>
            </a:r>
            <a:r>
              <a:rPr lang="ko-KR" altLang="en-US"/>
              <a:t>개의 </a:t>
            </a:r>
            <a:endParaRPr lang="ko-KR" altLang="en-US"/>
          </a:p>
          <a:p>
            <a:pPr>
              <a:defRPr/>
            </a:pPr>
            <a:r>
              <a:rPr lang="ko-KR" altLang="en-US"/>
              <a:t>번호를 뽑는게 더욱 당첨확률이 높은게 사실입니다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1559433" y="3933063"/>
            <a:ext cx="10081260" cy="2520315"/>
          </a:xfrm>
          <a:prstGeom prst="flowChartAlternateProcess">
            <a:avLst/>
          </a:prstGeom>
          <a:solidFill>
            <a:srgbClr val="cbe558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063494" y="4149090"/>
            <a:ext cx="4048889" cy="4431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>
                <a:latin typeface="한컴 윤체 B"/>
                <a:ea typeface="한컴 윤체 B"/>
              </a:rPr>
              <a:t>2.</a:t>
            </a:r>
            <a:r>
              <a:rPr lang="ko-KR" altLang="en-US" sz="2300">
                <a:latin typeface="한컴 윤체 B"/>
                <a:ea typeface="한컴 윤체 B"/>
              </a:rPr>
              <a:t> </a:t>
            </a:r>
            <a:r>
              <a:rPr lang="en-US" altLang="ko-KR" sz="2300">
                <a:latin typeface="한컴 윤체 B"/>
                <a:ea typeface="한컴 윤체 B"/>
              </a:rPr>
              <a:t>3</a:t>
            </a:r>
            <a:r>
              <a:rPr lang="ko-KR" altLang="en-US" sz="2300">
                <a:latin typeface="한컴 윤체 B"/>
                <a:ea typeface="한컴 윤체 B"/>
              </a:rPr>
              <a:t>번 이상 연속된 숫자를 피하라</a:t>
            </a:r>
            <a:endParaRPr lang="ko-KR" altLang="en-US" sz="2300">
              <a:latin typeface="한컴 윤체 B"/>
              <a:ea typeface="한컴 윤체 B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681475" y="4824222"/>
            <a:ext cx="4710687" cy="1185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역대 </a:t>
            </a:r>
            <a:r>
              <a:rPr lang="en-US" altLang="ko-KR"/>
              <a:t>1</a:t>
            </a:r>
            <a:r>
              <a:rPr lang="ko-KR" altLang="en-US"/>
              <a:t>등 번호 중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번 이상 연속된 숫자가 당첨된 경우는 </a:t>
            </a:r>
            <a:r>
              <a:rPr lang="en-US" altLang="ko-KR"/>
              <a:t>292</a:t>
            </a:r>
            <a:r>
              <a:rPr lang="ko-KR" altLang="en-US"/>
              <a:t>회 딱 한번 있었습니다</a:t>
            </a:r>
            <a:r>
              <a:rPr lang="en-US" altLang="ko-KR"/>
              <a:t>.</a:t>
            </a:r>
            <a:r>
              <a:rPr lang="ko-KR" altLang="en-US"/>
              <a:t> 다시 말하면 연속 된 숫자를 제외한다면 확률은 더 올라간다는 말입니다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8040244" y="4592193"/>
            <a:ext cx="3024378" cy="11833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 연속 </a:t>
            </a:r>
            <a:r>
              <a:rPr lang="en-US" altLang="ko-KR"/>
              <a:t>:</a:t>
            </a:r>
            <a:r>
              <a:rPr lang="ko-KR" altLang="en-US"/>
              <a:t> 약 </a:t>
            </a:r>
            <a:r>
              <a:rPr lang="en-US" altLang="ko-KR"/>
              <a:t>39%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 연속 </a:t>
            </a:r>
            <a:r>
              <a:rPr lang="en-US" altLang="ko-KR"/>
              <a:t>:</a:t>
            </a:r>
            <a:r>
              <a:rPr lang="ko-KR" altLang="en-US"/>
              <a:t> 약 </a:t>
            </a:r>
            <a:r>
              <a:rPr lang="en-US" altLang="ko-KR"/>
              <a:t>11%</a:t>
            </a:r>
            <a:endParaRPr lang="en-US" altLang="ko-KR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번 연속 </a:t>
            </a:r>
            <a:r>
              <a:rPr lang="en-US" altLang="ko-KR"/>
              <a:t>:</a:t>
            </a:r>
            <a:r>
              <a:rPr lang="ko-KR" altLang="en-US"/>
              <a:t> 약 </a:t>
            </a:r>
            <a:r>
              <a:rPr lang="en-US" altLang="ko-KR"/>
              <a:t>2%</a:t>
            </a:r>
            <a:endParaRPr lang="en-US" altLang="ko-KR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번 연속 </a:t>
            </a:r>
            <a:r>
              <a:rPr lang="en-US" altLang="ko-KR"/>
              <a:t>:</a:t>
            </a:r>
            <a:r>
              <a:rPr lang="ko-KR" altLang="en-US"/>
              <a:t> 약 </a:t>
            </a:r>
            <a:r>
              <a:rPr lang="en-US" altLang="ko-KR"/>
              <a:t>0.1%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77a81c"/>
          </a:solidFill>
          <a:ln w="127000">
            <a:solidFill>
              <a:srgbClr val="4f7012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1487424" y="4149090"/>
            <a:ext cx="10081260" cy="2376297"/>
            <a:chOff x="1487424" y="3645027"/>
            <a:chExt cx="10081260" cy="2376297"/>
          </a:xfrm>
        </p:grpSpPr>
        <p:sp>
          <p:nvSpPr>
            <p:cNvPr id="7" name=""/>
            <p:cNvSpPr/>
            <p:nvPr/>
          </p:nvSpPr>
          <p:spPr>
            <a:xfrm>
              <a:off x="1487424" y="3645027"/>
              <a:ext cx="10081260" cy="2376297"/>
            </a:xfrm>
            <a:prstGeom prst="flowChartAlternateProcess">
              <a:avLst/>
            </a:prstGeom>
            <a:solidFill>
              <a:srgbClr val="cbe558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 txBox="1"/>
            <p:nvPr/>
          </p:nvSpPr>
          <p:spPr>
            <a:xfrm>
              <a:off x="2063494" y="3861054"/>
              <a:ext cx="4134614" cy="443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300">
                  <a:latin typeface="한컴 윤체 B"/>
                  <a:ea typeface="한컴 윤체 B"/>
                </a:rPr>
                <a:t>4.</a:t>
              </a:r>
              <a:r>
                <a:rPr lang="ko-KR" altLang="en-US" sz="2300">
                  <a:latin typeface="한컴 윤체 B"/>
                  <a:ea typeface="한컴 윤체 B"/>
                </a:rPr>
                <a:t> 가장 많이 나온 번호를 주목하라</a:t>
              </a:r>
              <a:endParaRPr lang="ko-KR" altLang="en-US" sz="2300">
                <a:latin typeface="한컴 윤체 B"/>
                <a:ea typeface="한컴 윤체 B"/>
              </a:endParaRPr>
            </a:p>
          </p:txBody>
        </p:sp>
        <p:sp>
          <p:nvSpPr>
            <p:cNvPr id="9" name=""/>
            <p:cNvSpPr txBox="1"/>
            <p:nvPr/>
          </p:nvSpPr>
          <p:spPr>
            <a:xfrm>
              <a:off x="2681475" y="4607052"/>
              <a:ext cx="7879083" cy="910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최근 </a:t>
              </a:r>
              <a:r>
                <a:rPr lang="en-US" altLang="ko-KR"/>
                <a:t>1</a:t>
              </a:r>
              <a:r>
                <a:rPr lang="ko-KR" altLang="en-US"/>
                <a:t>년간의 회차 중 가장 많이 나온 번호</a:t>
              </a:r>
              <a:r>
                <a:rPr lang="en-US" altLang="ko-KR"/>
                <a:t>(43,</a:t>
              </a:r>
              <a:r>
                <a:rPr lang="ko-KR" altLang="en-US"/>
                <a:t> </a:t>
              </a:r>
              <a:r>
                <a:rPr lang="en-US" altLang="ko-KR"/>
                <a:t>27,</a:t>
              </a:r>
              <a:r>
                <a:rPr lang="ko-KR" altLang="en-US"/>
                <a:t> </a:t>
              </a:r>
              <a:r>
                <a:rPr lang="en-US" altLang="ko-KR"/>
                <a:t>34,</a:t>
              </a:r>
              <a:r>
                <a:rPr lang="ko-KR" altLang="en-US"/>
                <a:t> </a:t>
              </a:r>
              <a:r>
                <a:rPr lang="en-US" altLang="ko-KR"/>
                <a:t>17,</a:t>
              </a:r>
              <a:r>
                <a:rPr lang="ko-KR" altLang="en-US"/>
                <a:t> </a:t>
              </a:r>
              <a:r>
                <a:rPr lang="en-US" altLang="ko-KR"/>
                <a:t>4,</a:t>
              </a:r>
              <a:r>
                <a:rPr lang="ko-KR" altLang="en-US"/>
                <a:t> </a:t>
              </a:r>
              <a:r>
                <a:rPr lang="en-US" altLang="ko-KR"/>
                <a:t>13)</a:t>
              </a:r>
              <a:r>
                <a:rPr lang="ko-KR" altLang="en-US"/>
                <a:t> 상위 </a:t>
              </a:r>
              <a:r>
                <a:rPr lang="en-US" altLang="ko-KR"/>
                <a:t>6</a:t>
              </a:r>
              <a:r>
                <a:rPr lang="ko-KR" altLang="en-US"/>
                <a:t>개를 포함 하는 확률은 약 </a:t>
              </a:r>
              <a:r>
                <a:rPr lang="en-US" altLang="ko-KR"/>
                <a:t>71%</a:t>
              </a:r>
              <a:r>
                <a:rPr lang="ko-KR" altLang="en-US"/>
                <a:t>입니다</a:t>
              </a:r>
              <a:r>
                <a:rPr lang="en-US" altLang="ko-KR"/>
                <a:t>.</a:t>
              </a:r>
              <a:r>
                <a:rPr lang="ko-KR" altLang="en-US"/>
                <a:t> 따라서 가장 많이 나온 번호 상위 </a:t>
              </a:r>
              <a:r>
                <a:rPr lang="en-US" altLang="ko-KR"/>
                <a:t>6</a:t>
              </a:r>
              <a:r>
                <a:rPr lang="ko-KR" altLang="en-US"/>
                <a:t>개를 포함하는것이 당첨 확률이 더 높습니다</a:t>
              </a:r>
              <a:r>
                <a:rPr lang="en-US" altLang="ko-KR"/>
                <a:t>.</a:t>
              </a:r>
              <a:r>
                <a:rPr lang="ko-KR" altLang="en-US"/>
                <a:t> </a:t>
              </a: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1487424" y="1628775"/>
            <a:ext cx="10081260" cy="2232279"/>
            <a:chOff x="1487424" y="908685"/>
            <a:chExt cx="10081260" cy="2232279"/>
          </a:xfrm>
        </p:grpSpPr>
        <p:sp>
          <p:nvSpPr>
            <p:cNvPr id="4" name=""/>
            <p:cNvSpPr/>
            <p:nvPr/>
          </p:nvSpPr>
          <p:spPr>
            <a:xfrm>
              <a:off x="1487424" y="908685"/>
              <a:ext cx="10081260" cy="2232279"/>
            </a:xfrm>
            <a:prstGeom prst="flowChartAlternateProcess">
              <a:avLst/>
            </a:prstGeom>
            <a:solidFill>
              <a:srgbClr val="cbe558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2063493" y="1124712"/>
              <a:ext cx="3791715" cy="443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300">
                  <a:latin typeface="한컴 윤체 B"/>
                  <a:ea typeface="한컴 윤체 B"/>
                </a:rPr>
                <a:t>3.</a:t>
              </a:r>
              <a:r>
                <a:rPr lang="ko-KR" altLang="en-US" sz="2300">
                  <a:latin typeface="한컴 윤체 B"/>
                  <a:ea typeface="한컴 윤체 B"/>
                </a:rPr>
                <a:t> 홀수와 짝수를 골고루 섞어라</a:t>
              </a:r>
              <a:endParaRPr lang="ko-KR" altLang="en-US" sz="2300">
                <a:latin typeface="한컴 윤체 B"/>
                <a:ea typeface="한컴 윤체 B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2681475" y="1628775"/>
              <a:ext cx="4998723" cy="1186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모든 번호가 홀수가 나오거나 짝수가 나온 경우는 전체의 약 </a:t>
              </a:r>
              <a:r>
                <a:rPr lang="en-US" altLang="ko-KR"/>
                <a:t>3%</a:t>
              </a:r>
              <a:r>
                <a:rPr lang="ko-KR" altLang="en-US"/>
                <a:t> 밖에 없습니다</a:t>
              </a:r>
              <a:r>
                <a:rPr lang="en-US" altLang="ko-KR"/>
                <a:t>.</a:t>
              </a:r>
              <a:r>
                <a:rPr lang="ko-KR" altLang="en-US"/>
                <a:t> 따라서</a:t>
              </a:r>
              <a:r>
                <a:rPr lang="en-US" altLang="ko-KR"/>
                <a:t>,</a:t>
              </a:r>
              <a:r>
                <a:rPr lang="ko-KR" altLang="en-US"/>
                <a:t> 홀수와 짝수를 적당히 섞어서 번호를 뽑는 게 확률이 더 높아집니다</a:t>
              </a:r>
              <a:r>
                <a:rPr lang="en-US" altLang="ko-KR"/>
                <a:t>.</a:t>
              </a:r>
              <a:endParaRPr lang="en-US" altLang="ko-KR"/>
            </a:p>
          </p:txBody>
        </p:sp>
        <p:sp>
          <p:nvSpPr>
            <p:cNvPr id="10" name=""/>
            <p:cNvSpPr txBox="1"/>
            <p:nvPr/>
          </p:nvSpPr>
          <p:spPr>
            <a:xfrm>
              <a:off x="7968233" y="1251774"/>
              <a:ext cx="3240406" cy="1462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/>
                <a:t>홀수 </a:t>
              </a:r>
              <a:r>
                <a:rPr lang="en-US" altLang="ko-KR"/>
                <a:t>5</a:t>
              </a:r>
              <a:r>
                <a:rPr lang="ko-KR" altLang="en-US"/>
                <a:t>회 </a:t>
              </a:r>
              <a:r>
                <a:rPr lang="en-US" altLang="ko-KR"/>
                <a:t>+ </a:t>
              </a:r>
              <a:r>
                <a:rPr lang="ko-KR" altLang="en-US"/>
                <a:t>짝수 </a:t>
              </a:r>
              <a:r>
                <a:rPr lang="en-US" altLang="ko-KR"/>
                <a:t>1</a:t>
              </a:r>
              <a:r>
                <a:rPr lang="ko-KR" altLang="en-US"/>
                <a:t>회 </a:t>
              </a:r>
              <a:r>
                <a:rPr lang="en-US" altLang="ko-KR"/>
                <a:t>:</a:t>
              </a:r>
              <a:r>
                <a:rPr lang="ko-KR" altLang="en-US"/>
                <a:t> 약 </a:t>
              </a:r>
              <a:r>
                <a:rPr lang="en-US" altLang="ko-KR"/>
                <a:t>7%</a:t>
              </a:r>
              <a:endParaRPr lang="en-US" altLang="ko-KR"/>
            </a:p>
            <a:p>
              <a:pPr>
                <a:defRPr/>
              </a:pPr>
              <a:r>
                <a:rPr lang="ko-KR" altLang="en-US"/>
                <a:t>홀수 </a:t>
              </a:r>
              <a:r>
                <a:rPr lang="en-US" altLang="ko-KR"/>
                <a:t>4</a:t>
              </a:r>
              <a:r>
                <a:rPr lang="ko-KR" altLang="en-US"/>
                <a:t>회 </a:t>
              </a:r>
              <a:r>
                <a:rPr lang="en-US" altLang="ko-KR"/>
                <a:t>+ </a:t>
              </a:r>
              <a:r>
                <a:rPr lang="ko-KR" altLang="en-US"/>
                <a:t>짝수 </a:t>
              </a:r>
              <a:r>
                <a:rPr lang="en-US" altLang="ko-KR"/>
                <a:t>2</a:t>
              </a:r>
              <a:r>
                <a:rPr lang="ko-KR" altLang="en-US"/>
                <a:t>회 </a:t>
              </a:r>
              <a:r>
                <a:rPr lang="en-US" altLang="ko-KR"/>
                <a:t>:</a:t>
              </a:r>
              <a:r>
                <a:rPr lang="ko-KR" altLang="en-US"/>
                <a:t> 약 </a:t>
              </a:r>
              <a:r>
                <a:rPr lang="en-US" altLang="ko-KR"/>
                <a:t>22%</a:t>
              </a:r>
              <a:endParaRPr lang="en-US" altLang="ko-KR"/>
            </a:p>
            <a:p>
              <a:pPr>
                <a:defRPr/>
              </a:pPr>
              <a:r>
                <a:rPr lang="ko-KR" altLang="en-US"/>
                <a:t>홀수 </a:t>
              </a:r>
              <a:r>
                <a:rPr lang="en-US" altLang="ko-KR"/>
                <a:t>3</a:t>
              </a:r>
              <a:r>
                <a:rPr lang="ko-KR" altLang="en-US"/>
                <a:t>회 </a:t>
              </a:r>
              <a:r>
                <a:rPr lang="en-US" altLang="ko-KR"/>
                <a:t>+ </a:t>
              </a:r>
              <a:r>
                <a:rPr lang="ko-KR" altLang="en-US"/>
                <a:t>짝수 </a:t>
              </a:r>
              <a:r>
                <a:rPr lang="en-US" altLang="ko-KR"/>
                <a:t>3</a:t>
              </a:r>
              <a:r>
                <a:rPr lang="ko-KR" altLang="en-US"/>
                <a:t>회 </a:t>
              </a:r>
              <a:r>
                <a:rPr lang="en-US" altLang="ko-KR"/>
                <a:t>:</a:t>
              </a:r>
              <a:r>
                <a:rPr lang="ko-KR" altLang="en-US"/>
                <a:t> 약 </a:t>
              </a:r>
              <a:r>
                <a:rPr lang="en-US" altLang="ko-KR"/>
                <a:t>34%</a:t>
              </a:r>
              <a:endParaRPr lang="en-US" altLang="ko-KR"/>
            </a:p>
            <a:p>
              <a:pPr>
                <a:defRPr/>
              </a:pPr>
              <a:r>
                <a:rPr lang="ko-KR" altLang="en-US"/>
                <a:t>홀수 </a:t>
              </a:r>
              <a:r>
                <a:rPr lang="en-US" altLang="ko-KR"/>
                <a:t>2</a:t>
              </a:r>
              <a:r>
                <a:rPr lang="ko-KR" altLang="en-US"/>
                <a:t>회 </a:t>
              </a:r>
              <a:r>
                <a:rPr lang="en-US" altLang="ko-KR"/>
                <a:t>+ </a:t>
              </a:r>
              <a:r>
                <a:rPr lang="ko-KR" altLang="en-US"/>
                <a:t>짝수 </a:t>
              </a:r>
              <a:r>
                <a:rPr lang="en-US" altLang="ko-KR"/>
                <a:t>4</a:t>
              </a:r>
              <a:r>
                <a:rPr lang="ko-KR" altLang="en-US"/>
                <a:t>회 </a:t>
              </a:r>
              <a:r>
                <a:rPr lang="en-US" altLang="ko-KR"/>
                <a:t>:</a:t>
              </a:r>
              <a:r>
                <a:rPr lang="ko-KR" altLang="en-US"/>
                <a:t> 약 </a:t>
              </a:r>
              <a:r>
                <a:rPr lang="en-US" altLang="ko-KR"/>
                <a:t>26%</a:t>
              </a:r>
              <a:endParaRPr lang="en-US" altLang="ko-KR"/>
            </a:p>
            <a:p>
              <a:pPr>
                <a:defRPr/>
              </a:pPr>
              <a:r>
                <a:rPr lang="ko-KR" altLang="en-US"/>
                <a:t>홀수 </a:t>
              </a:r>
              <a:r>
                <a:rPr lang="en-US" altLang="ko-KR"/>
                <a:t>1</a:t>
              </a:r>
              <a:r>
                <a:rPr lang="ko-KR" altLang="en-US"/>
                <a:t>회 </a:t>
              </a:r>
              <a:r>
                <a:rPr lang="en-US" altLang="ko-KR"/>
                <a:t>+ </a:t>
              </a:r>
              <a:r>
                <a:rPr lang="ko-KR" altLang="en-US"/>
                <a:t>짝수 </a:t>
              </a:r>
              <a:r>
                <a:rPr lang="en-US" altLang="ko-KR"/>
                <a:t>5</a:t>
              </a:r>
              <a:r>
                <a:rPr lang="ko-KR" altLang="en-US"/>
                <a:t>회 </a:t>
              </a:r>
              <a:r>
                <a:rPr lang="en-US" altLang="ko-KR"/>
                <a:t>:</a:t>
              </a:r>
              <a:r>
                <a:rPr lang="ko-KR" altLang="en-US"/>
                <a:t> 약 </a:t>
              </a:r>
              <a:r>
                <a:rPr lang="en-US" altLang="ko-KR"/>
                <a:t>7%</a:t>
              </a:r>
              <a:endParaRPr lang="en-US" altLang="ko-KR"/>
            </a:p>
          </p:txBody>
        </p:sp>
      </p:grpSp>
      <p:sp>
        <p:nvSpPr>
          <p:cNvPr id="11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77a81c"/>
          </a:solidFill>
          <a:ln w="127000">
            <a:solidFill>
              <a:srgbClr val="4f7012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5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dde5b9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7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확률을 높이는 방법</a:t>
              </a:r>
              <a:endParaRPr lang="ko-KR" altLang="en-US" sz="4000"/>
            </a:p>
          </p:txBody>
        </p:sp>
        <p:pic>
          <p:nvPicPr>
            <p:cNvPr id="1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23766" y="548640"/>
              <a:ext cx="648081" cy="6480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4295775" y="291636"/>
            <a:ext cx="7021316" cy="1116136"/>
            <a:chOff x="1811468" y="296612"/>
            <a:chExt cx="7021316" cy="111613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4" name=""/>
            <p:cNvSpPr/>
            <p:nvPr/>
          </p:nvSpPr>
          <p:spPr>
            <a:xfrm>
              <a:off x="2567559" y="368621"/>
              <a:ext cx="6265224" cy="1008126"/>
            </a:xfrm>
            <a:prstGeom prst="flowChartAlternateProcess">
              <a:avLst/>
            </a:prstGeom>
            <a:solidFill>
              <a:srgbClr val="e9d4d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11468" y="296612"/>
              <a:ext cx="1116136" cy="1116136"/>
            </a:xfrm>
            <a:prstGeom prst="rect">
              <a:avLst/>
            </a:prstGeom>
          </p:spPr>
        </p:pic>
        <p:sp>
          <p:nvSpPr>
            <p:cNvPr id="6" name=""/>
            <p:cNvSpPr txBox="1"/>
            <p:nvPr/>
          </p:nvSpPr>
          <p:spPr>
            <a:xfrm>
              <a:off x="4656261" y="504921"/>
              <a:ext cx="3024380" cy="700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순서도 소개</a:t>
              </a:r>
              <a:endParaRPr lang="ko-KR" altLang="en-US" sz="4000"/>
            </a:p>
          </p:txBody>
        </p:sp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08180" y="553690"/>
              <a:ext cx="648081" cy="648081"/>
            </a:xfrm>
            <a:prstGeom prst="rect">
              <a:avLst/>
            </a:prstGeom>
          </p:spPr>
        </p:pic>
      </p:grpSp>
      <p:sp>
        <p:nvSpPr>
          <p:cNvPr id="9" name=""/>
          <p:cNvSpPr/>
          <p:nvPr/>
        </p:nvSpPr>
        <p:spPr>
          <a:xfrm>
            <a:off x="4332218" y="1844802"/>
            <a:ext cx="7128891" cy="4608576"/>
          </a:xfrm>
          <a:prstGeom prst="flowChartAlternateProcess">
            <a:avLst/>
          </a:prstGeom>
          <a:solidFill>
            <a:srgbClr val="e9d4d3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bf4c00"/>
          </a:solidFill>
          <a:ln w="127000">
            <a:solidFill>
              <a:srgbClr val="803300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1442" y="291636"/>
            <a:ext cx="2016252" cy="6067897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872285" y="2345436"/>
            <a:ext cx="6048756" cy="6435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회차 입력한 뒤 해당 회차 당첨번호와 전 회차 당첨 번호를 가져온다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4872285" y="3494532"/>
            <a:ext cx="6048758" cy="366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랜덤번호를 </a:t>
            </a:r>
            <a:r>
              <a:rPr lang="en-US" altLang="ko-KR"/>
              <a:t>6</a:t>
            </a:r>
            <a:r>
              <a:rPr lang="ko-KR" altLang="en-US"/>
              <a:t>개 뽑아서 확률 조건들을 체크한다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4872285" y="4430649"/>
            <a:ext cx="6048758" cy="3665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조건들 중 하나도 충족하지 않으면</a:t>
            </a:r>
            <a:r>
              <a:rPr lang="en-US" altLang="ko-KR"/>
              <a:t>,</a:t>
            </a:r>
            <a:r>
              <a:rPr lang="ko-KR" altLang="en-US"/>
              <a:t> 다시 번호를 뽑는다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4872285" y="5365623"/>
            <a:ext cx="6048758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조건들을 모두 충족하면</a:t>
            </a:r>
            <a:r>
              <a:rPr lang="en-US" altLang="ko-KR"/>
              <a:t>,</a:t>
            </a:r>
            <a:r>
              <a:rPr lang="ko-KR" altLang="en-US"/>
              <a:t> 번호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6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8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7424" y="1584198"/>
            <a:ext cx="3005960" cy="5013198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5051870" y="1700784"/>
            <a:ext cx="6516814" cy="4392549"/>
          </a:xfrm>
          <a:prstGeom prst="flowChartAlternateProcess">
            <a:avLst/>
          </a:prstGeom>
          <a:solidFill>
            <a:srgbClr val="bcd6be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5897975" y="2698623"/>
            <a:ext cx="4824604" cy="1461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입력받은 회차값을 받아와서 </a:t>
            </a:r>
            <a:endParaRPr lang="ko-KR" altLang="en-US"/>
          </a:p>
          <a:p>
            <a:pPr>
              <a:defRPr/>
            </a:pPr>
            <a:r>
              <a:rPr lang="ko-KR" altLang="en-US"/>
              <a:t>최신 회차 이후 값이면 이전 회차 번호만 불러온다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최신 회차 이하 값이면 최신 회차 번호와 이전 회차 번호만 불러온다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5897975" y="4535043"/>
            <a:ext cx="4824604" cy="9102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랜덤 값을 불러와서 작은 수부터 정렬한 뒤 출력하고</a:t>
            </a:r>
            <a:r>
              <a:rPr lang="en-US" altLang="ko-KR"/>
              <a:t>,</a:t>
            </a:r>
            <a:r>
              <a:rPr lang="ko-KR" altLang="en-US"/>
              <a:t> 해당 회차 등수와 랜덤 텍스트값을 출력한다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6561486" y="1988820"/>
            <a:ext cx="3497580" cy="4994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700"/>
              <a:t>뽑기 버튼 클릭시 코드</a:t>
            </a:r>
            <a:endParaRPr lang="ko-KR" altLang="en-US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7424" y="1627926"/>
            <a:ext cx="3006375" cy="4825451"/>
          </a:xfrm>
          <a:prstGeom prst="rect">
            <a:avLst/>
          </a:prstGeom>
        </p:spPr>
      </p:pic>
      <p:grpSp>
        <p:nvGrpSpPr>
          <p:cNvPr id="22" name=""/>
          <p:cNvGrpSpPr/>
          <p:nvPr/>
        </p:nvGrpSpPr>
        <p:grpSpPr>
          <a:xfrm rot="0">
            <a:off x="5051870" y="1844802"/>
            <a:ext cx="6516814" cy="4392549"/>
            <a:chOff x="5051870" y="1268730"/>
            <a:chExt cx="6516814" cy="4392549"/>
          </a:xfrm>
        </p:grpSpPr>
        <p:sp>
          <p:nvSpPr>
            <p:cNvPr id="10" name=""/>
            <p:cNvSpPr/>
            <p:nvPr/>
          </p:nvSpPr>
          <p:spPr>
            <a:xfrm>
              <a:off x="5051870" y="1268730"/>
              <a:ext cx="6516814" cy="4392549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"/>
            <p:cNvSpPr txBox="1"/>
            <p:nvPr/>
          </p:nvSpPr>
          <p:spPr>
            <a:xfrm>
              <a:off x="5897975" y="2420874"/>
              <a:ext cx="4824604" cy="909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1.</a:t>
              </a:r>
              <a:r>
                <a:rPr lang="ko-KR" altLang="en-US"/>
                <a:t> </a:t>
              </a:r>
              <a:r>
                <a:rPr lang="en-US" altLang="ko-KR"/>
                <a:t>6</a:t>
              </a:r>
              <a:r>
                <a:rPr lang="ko-KR" altLang="en-US"/>
                <a:t> 크기의 정수 배열을 생성 한 뒤 랜덤 번호를 하나씩 집어넣는다</a:t>
              </a:r>
              <a:r>
                <a:rPr lang="en-US" altLang="ko-KR"/>
                <a:t>.</a:t>
              </a:r>
              <a:r>
                <a:rPr lang="ko-KR" altLang="en-US"/>
                <a:t> 다만</a:t>
              </a:r>
              <a:r>
                <a:rPr lang="en-US" altLang="ko-KR"/>
                <a:t>,</a:t>
              </a:r>
              <a:r>
                <a:rPr lang="ko-KR" altLang="en-US"/>
                <a:t> 중복된 번호가 나올 시 다시 번호를 뽑도록 </a:t>
              </a:r>
              <a:r>
                <a:rPr lang="en-US" altLang="ko-KR"/>
                <a:t>i</a:t>
              </a:r>
              <a:r>
                <a:rPr lang="ko-KR" altLang="en-US"/>
                <a:t>를 하나 감소시킨다</a:t>
              </a:r>
              <a:r>
                <a:rPr lang="en-US" altLang="ko-KR"/>
                <a:t>.</a:t>
              </a:r>
              <a:endParaRPr lang="en-US" altLang="ko-KR"/>
            </a:p>
          </p:txBody>
        </p:sp>
        <p:sp>
          <p:nvSpPr>
            <p:cNvPr id="15" name=""/>
            <p:cNvSpPr txBox="1"/>
            <p:nvPr/>
          </p:nvSpPr>
          <p:spPr>
            <a:xfrm>
              <a:off x="5897975" y="3717036"/>
              <a:ext cx="4824604" cy="1186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2.</a:t>
              </a:r>
              <a:r>
                <a:rPr lang="ko-KR" altLang="en-US"/>
                <a:t> 확률을 높이는 조건들을 하나씩 체크하면서</a:t>
              </a:r>
              <a:r>
                <a:rPr lang="en-US" altLang="ko-KR"/>
                <a:t>,</a:t>
              </a:r>
              <a:r>
                <a:rPr lang="ko-KR" altLang="en-US"/>
                <a:t> 모든 조건이 </a:t>
              </a:r>
              <a:r>
                <a:rPr lang="en-US" altLang="ko-KR"/>
                <a:t>True</a:t>
              </a:r>
              <a:r>
                <a:rPr lang="ko-KR" altLang="en-US"/>
                <a:t>가 될 시에 정수 배열을 반환한다</a:t>
              </a:r>
              <a:r>
                <a:rPr lang="en-US" altLang="ko-KR"/>
                <a:t>.</a:t>
              </a:r>
              <a:r>
                <a:rPr lang="ko-KR" altLang="en-US"/>
                <a:t> 하나라도</a:t>
              </a:r>
              <a:r>
                <a:rPr lang="en-US" altLang="ko-KR"/>
                <a:t> False</a:t>
              </a:r>
              <a:r>
                <a:rPr lang="ko-KR" altLang="en-US"/>
                <a:t>가 될 시 무한루프를 돌면서 다시 번호를 뽑는다</a:t>
              </a:r>
              <a:r>
                <a:rPr lang="en-US" altLang="ko-KR"/>
                <a:t>.</a:t>
              </a:r>
              <a:endParaRPr lang="en-US" altLang="ko-KR"/>
            </a:p>
          </p:txBody>
        </p:sp>
        <p:sp>
          <p:nvSpPr>
            <p:cNvPr id="16" name=""/>
            <p:cNvSpPr txBox="1"/>
            <p:nvPr/>
          </p:nvSpPr>
          <p:spPr>
            <a:xfrm>
              <a:off x="6561486" y="1628775"/>
              <a:ext cx="3497580" cy="500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700"/>
                <a:t>랜덤 번호 생성 코드</a:t>
              </a:r>
              <a:endParaRPr lang="ko-KR" altLang="en-US" sz="2700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8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20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" name=""/>
          <p:cNvGrpSpPr/>
          <p:nvPr/>
        </p:nvGrpSpPr>
        <p:grpSpPr>
          <a:xfrm rot="0">
            <a:off x="5051870" y="2420874"/>
            <a:ext cx="6516814" cy="2664333"/>
            <a:chOff x="5051870" y="1700784"/>
            <a:chExt cx="6516814" cy="2664333"/>
          </a:xfrm>
        </p:grpSpPr>
        <p:sp>
          <p:nvSpPr>
            <p:cNvPr id="5" name=""/>
            <p:cNvSpPr/>
            <p:nvPr/>
          </p:nvSpPr>
          <p:spPr>
            <a:xfrm>
              <a:off x="5051870" y="1700784"/>
              <a:ext cx="6516814" cy="2664333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 txBox="1"/>
            <p:nvPr/>
          </p:nvSpPr>
          <p:spPr>
            <a:xfrm>
              <a:off x="5897975" y="2852928"/>
              <a:ext cx="4824604" cy="910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1.</a:t>
              </a:r>
              <a:r>
                <a:rPr lang="ko-KR" altLang="en-US"/>
                <a:t> 전 회차 배열과 랜덤으로 뽑은 배열을 하나하나씩 대조하며 하나라도 일치하는 값이 있으면 </a:t>
              </a:r>
              <a:r>
                <a:rPr lang="en-US" altLang="ko-KR"/>
                <a:t>False</a:t>
              </a:r>
              <a:r>
                <a:rPr lang="ko-KR" altLang="en-US"/>
                <a:t>를 반환한다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9" name=""/>
            <p:cNvSpPr txBox="1"/>
            <p:nvPr/>
          </p:nvSpPr>
          <p:spPr>
            <a:xfrm>
              <a:off x="6561486" y="2060829"/>
              <a:ext cx="3497580" cy="500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700"/>
                <a:t>전 회차 중복 체크</a:t>
              </a:r>
              <a:endParaRPr lang="ko-KR" altLang="en-US" sz="2700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1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8077" y="2383155"/>
            <a:ext cx="3661760" cy="2774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7244" y="44576"/>
            <a:ext cx="839343" cy="6768846"/>
          </a:xfrm>
          <a:prstGeom prst="rect">
            <a:avLst/>
          </a:prstGeom>
          <a:solidFill>
            <a:srgbClr val="1f801f"/>
          </a:solidFill>
          <a:ln w="127000">
            <a:solidFill>
              <a:srgbClr val="165916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"/>
          <p:cNvGrpSpPr/>
          <p:nvPr/>
        </p:nvGrpSpPr>
        <p:grpSpPr>
          <a:xfrm rot="0">
            <a:off x="1955486" y="291562"/>
            <a:ext cx="9109135" cy="1116136"/>
            <a:chOff x="1955486" y="291562"/>
            <a:chExt cx="9109135" cy="1116136"/>
          </a:xfrm>
        </p:grpSpPr>
        <p:sp>
          <p:nvSpPr>
            <p:cNvPr id="11" name=""/>
            <p:cNvSpPr/>
            <p:nvPr/>
          </p:nvSpPr>
          <p:spPr>
            <a:xfrm>
              <a:off x="2711577" y="363571"/>
              <a:ext cx="8353044" cy="1008126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55486" y="291562"/>
              <a:ext cx="1116136" cy="1116136"/>
            </a:xfrm>
            <a:prstGeom prst="rect">
              <a:avLst/>
            </a:prstGeom>
          </p:spPr>
        </p:pic>
        <p:sp>
          <p:nvSpPr>
            <p:cNvPr id="13" name=""/>
            <p:cNvSpPr txBox="1"/>
            <p:nvPr/>
          </p:nvSpPr>
          <p:spPr>
            <a:xfrm>
              <a:off x="4583811" y="499872"/>
              <a:ext cx="5256657" cy="699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4000"/>
                <a:t>코드 소개</a:t>
              </a:r>
              <a:endParaRPr lang="ko-KR" altLang="en-US" sz="4000"/>
            </a:p>
          </p:txBody>
        </p:sp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5910" y="551307"/>
              <a:ext cx="648081" cy="648081"/>
            </a:xfrm>
            <a:prstGeom prst="rect">
              <a:avLst/>
            </a:prstGeom>
          </p:spPr>
        </p:pic>
      </p:grp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3757" y="2598610"/>
            <a:ext cx="3808089" cy="2486596"/>
          </a:xfrm>
          <a:prstGeom prst="rect">
            <a:avLst/>
          </a:prstGeom>
        </p:spPr>
      </p:pic>
      <p:grpSp>
        <p:nvGrpSpPr>
          <p:cNvPr id="20" name=""/>
          <p:cNvGrpSpPr/>
          <p:nvPr/>
        </p:nvGrpSpPr>
        <p:grpSpPr>
          <a:xfrm rot="0">
            <a:off x="5051870" y="2204847"/>
            <a:ext cx="6516814" cy="3816477"/>
            <a:chOff x="5051870" y="2420874"/>
            <a:chExt cx="6516814" cy="3816477"/>
          </a:xfrm>
        </p:grpSpPr>
        <p:sp>
          <p:nvSpPr>
            <p:cNvPr id="5" name=""/>
            <p:cNvSpPr/>
            <p:nvPr/>
          </p:nvSpPr>
          <p:spPr>
            <a:xfrm>
              <a:off x="5051870" y="2420874"/>
              <a:ext cx="6516814" cy="3816477"/>
            </a:xfrm>
            <a:prstGeom prst="flowChartAlternateProcess">
              <a:avLst/>
            </a:prstGeom>
            <a:solidFill>
              <a:srgbClr val="bcd6be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 txBox="1"/>
            <p:nvPr/>
          </p:nvSpPr>
          <p:spPr>
            <a:xfrm>
              <a:off x="5897975" y="3573018"/>
              <a:ext cx="4824604" cy="641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1.</a:t>
              </a:r>
              <a:r>
                <a:rPr lang="ko-KR" altLang="en-US"/>
                <a:t> 배열을 돌면서 현재 배열값이 다음 배열 값의 </a:t>
              </a:r>
              <a:r>
                <a:rPr lang="en-US" altLang="ko-KR"/>
                <a:t>-1</a:t>
              </a:r>
              <a:r>
                <a:rPr lang="ko-KR" altLang="en-US"/>
                <a:t>인</a:t>
              </a:r>
              <a:r>
                <a:rPr lang="en-US" altLang="ko-KR"/>
                <a:t> </a:t>
              </a:r>
              <a:r>
                <a:rPr lang="ko-KR" altLang="en-US"/>
                <a:t>경우를 </a:t>
              </a:r>
              <a:r>
                <a:rPr lang="en-US" altLang="ko-KR"/>
                <a:t>count</a:t>
              </a:r>
              <a:r>
                <a:rPr lang="ko-KR" altLang="en-US"/>
                <a:t>한다</a:t>
              </a:r>
              <a:r>
                <a:rPr lang="en-US" altLang="ko-KR"/>
                <a:t>.</a:t>
              </a:r>
              <a:r>
                <a:rPr lang="ko-KR" altLang="en-US"/>
                <a:t> </a:t>
              </a:r>
              <a:endParaRPr lang="ko-KR" altLang="en-US"/>
            </a:p>
          </p:txBody>
        </p:sp>
        <p:sp>
          <p:nvSpPr>
            <p:cNvPr id="9" name=""/>
            <p:cNvSpPr txBox="1"/>
            <p:nvPr/>
          </p:nvSpPr>
          <p:spPr>
            <a:xfrm>
              <a:off x="6561486" y="2780919"/>
              <a:ext cx="3497580" cy="500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700"/>
                <a:t>연속된 번호 체크</a:t>
              </a:r>
              <a:endParaRPr lang="ko-KR" altLang="en-US" sz="2700"/>
            </a:p>
          </p:txBody>
        </p:sp>
        <p:sp>
          <p:nvSpPr>
            <p:cNvPr id="19" name=""/>
            <p:cNvSpPr txBox="1"/>
            <p:nvPr/>
          </p:nvSpPr>
          <p:spPr>
            <a:xfrm>
              <a:off x="5897975" y="4607814"/>
              <a:ext cx="4824604" cy="910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2.</a:t>
              </a:r>
              <a:r>
                <a:rPr lang="ko-KR" altLang="en-US"/>
                <a:t> </a:t>
              </a:r>
              <a:r>
                <a:rPr lang="en-US" altLang="ko-KR"/>
                <a:t>count</a:t>
              </a:r>
              <a:r>
                <a:rPr lang="ko-KR" altLang="en-US"/>
                <a:t>값이 </a:t>
              </a:r>
              <a:r>
                <a:rPr lang="en-US" altLang="ko-KR"/>
                <a:t>2</a:t>
              </a:r>
              <a:r>
                <a:rPr lang="ko-KR" altLang="en-US"/>
                <a:t>이상</a:t>
              </a:r>
              <a:r>
                <a:rPr lang="en-US" altLang="ko-KR"/>
                <a:t>(3</a:t>
              </a:r>
              <a:r>
                <a:rPr lang="ko-KR" altLang="en-US"/>
                <a:t>개 번호 연속</a:t>
              </a:r>
              <a:r>
                <a:rPr lang="en-US" altLang="ko-KR"/>
                <a:t>)</a:t>
              </a:r>
              <a:r>
                <a:rPr lang="ko-KR" altLang="en-US"/>
                <a:t>일 경우 </a:t>
              </a:r>
              <a:r>
                <a:rPr lang="en-US" altLang="ko-KR"/>
                <a:t>False</a:t>
              </a:r>
              <a:r>
                <a:rPr lang="ko-KR" altLang="en-US"/>
                <a:t>를 반환하고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en-US" altLang="ko-KR"/>
                <a:t>1</a:t>
              </a:r>
              <a:r>
                <a:rPr lang="ko-KR" altLang="en-US"/>
                <a:t> 이하</a:t>
              </a:r>
              <a:r>
                <a:rPr lang="en-US" altLang="ko-KR"/>
                <a:t>(2</a:t>
              </a:r>
              <a:r>
                <a:rPr lang="ko-KR" altLang="en-US"/>
                <a:t>개 번호 연속</a:t>
              </a:r>
              <a:r>
                <a:rPr lang="en-US" altLang="ko-KR"/>
                <a:t>)</a:t>
              </a:r>
              <a:r>
                <a:rPr lang="ko-KR" altLang="en-US"/>
                <a:t>일 경우 </a:t>
              </a:r>
              <a:r>
                <a:rPr lang="en-US" altLang="ko-KR"/>
                <a:t>True</a:t>
              </a:r>
              <a:r>
                <a:rPr lang="ko-KR" altLang="en-US"/>
                <a:t>를 반환한다</a:t>
              </a:r>
              <a:r>
                <a:rPr lang="en-US" altLang="ko-KR"/>
                <a:t>.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456</ep:Words>
  <ep:PresentationFormat>화면 슬라이드 쇼(4:3)</ep:PresentationFormat>
  <ep:Paragraphs>28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2021-04-10T23:27:35.953</dcterms:created>
  <dc:creator>user</dc:creator>
  <cp:lastModifiedBy>user</cp:lastModifiedBy>
  <dcterms:modified xsi:type="dcterms:W3CDTF">2021-04-11T04:27:44.169</dcterms:modified>
  <cp:revision>44</cp:revision>
  <cp:version>1000.0000.01</cp:version>
</cp:coreProperties>
</file>