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9"/>
  </p:notesMasterIdLst>
  <p:handoutMasterIdLst>
    <p:handoutMasterId r:id="rId10"/>
  </p:handoutMasterIdLst>
  <p:sldIdLst>
    <p:sldId id="312" r:id="rId2"/>
    <p:sldId id="316" r:id="rId3"/>
    <p:sldId id="321" r:id="rId4"/>
    <p:sldId id="323" r:id="rId5"/>
    <p:sldId id="322" r:id="rId6"/>
    <p:sldId id="324" r:id="rId7"/>
    <p:sldId id="25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>
      <p:cViewPr varScale="1">
        <p:scale>
          <a:sx n="106" d="100"/>
          <a:sy n="106" d="100"/>
        </p:scale>
        <p:origin x="172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2015-12-01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smtClean="0">
                <a:latin typeface="HY견고딕" pitchFamily="18" charset="-127"/>
                <a:ea typeface="HY견고딕" pitchFamily="18" charset="-127"/>
              </a:rPr>
              <a:t>C#</a:t>
            </a:r>
            <a:r>
              <a:rPr kumimoji="0" lang="en-US" altLang="ko-KR" sz="1800" baseline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ko-KR" altLang="en-US" sz="1800" baseline="0" smtClean="0">
                <a:latin typeface="HY견고딕" pitchFamily="18" charset="-127"/>
                <a:ea typeface="HY견고딕" pitchFamily="18" charset="-127"/>
              </a:rPr>
              <a:t>프로그래밍</a:t>
            </a:r>
            <a:endParaRPr kumimoji="0" lang="de-DE" altLang="ko-KR" sz="1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smtClean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smtClean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000" u="none" smtClean="0">
                <a:ea typeface="맑은 고딕" pitchFamily="50" charset="-127"/>
              </a:rPr>
              <a:t>.</a:t>
            </a:r>
            <a:r>
              <a:rPr kumimoji="0" lang="ko-KR" altLang="en-US" sz="1000" u="none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 smtClean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smtClean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98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726795" y="960974"/>
            <a:ext cx="3852000" cy="4753532"/>
          </a:xfrm>
          <a:prstGeom prst="rect">
            <a:avLst/>
          </a:prstGeom>
          <a:ln>
            <a:solidFill>
              <a:srgbClr val="415783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2015-12-01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92" r:id="rId3"/>
    <p:sldLayoutId id="2147483681" r:id="rId4"/>
    <p:sldLayoutId id="214748368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hanbit.co.kr/exam/4204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71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4294967295"/>
          </p:nvPr>
        </p:nvSpPr>
        <p:spPr>
          <a:xfrm>
            <a:off x="3379093" y="2008392"/>
            <a:ext cx="5764907" cy="3510391"/>
          </a:xfrm>
        </p:spPr>
        <p:txBody>
          <a:bodyPr>
            <a:normAutofit/>
          </a:bodyPr>
          <a:lstStyle/>
          <a:p>
            <a:pPr marL="179388" lvl="1" indent="-179388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2000" smtClean="0"/>
              <a:t>도서명 </a:t>
            </a:r>
            <a:r>
              <a:rPr lang="en-US" altLang="ko-KR" sz="2000"/>
              <a:t>: </a:t>
            </a:r>
            <a:r>
              <a:rPr lang="en-US" altLang="ko-KR" sz="2000" smtClean="0"/>
              <a:t>C# </a:t>
            </a:r>
            <a:r>
              <a:rPr lang="ko-KR" altLang="en-US" sz="2000" smtClean="0"/>
              <a:t>프로그래밍</a:t>
            </a:r>
            <a:endParaRPr lang="en-US" altLang="ko-KR" sz="2000" smtClean="0"/>
          </a:p>
          <a:p>
            <a:pPr marL="179388" lvl="1" indent="-179388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2000" smtClean="0"/>
              <a:t>ISBN : 979-11-5664-204-6 </a:t>
            </a:r>
            <a:r>
              <a:rPr lang="en-US" altLang="ko-KR" sz="2000"/>
              <a:t>93000</a:t>
            </a:r>
            <a:endParaRPr lang="en-US" altLang="ko-KR" sz="2000" smtClean="0"/>
          </a:p>
          <a:p>
            <a:pPr marL="179388" lvl="1" indent="-179388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2000" smtClean="0"/>
              <a:t>저자 </a:t>
            </a:r>
            <a:r>
              <a:rPr lang="en-US" altLang="ko-KR" sz="2000"/>
              <a:t>: </a:t>
            </a:r>
            <a:r>
              <a:rPr lang="ko-KR" altLang="en-US" sz="2000" smtClean="0"/>
              <a:t>윤인성</a:t>
            </a:r>
            <a:endParaRPr lang="en-US" altLang="ko-KR" sz="2000" smtClean="0"/>
          </a:p>
          <a:p>
            <a:pPr marL="179388" lvl="1" indent="-179388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2000" smtClean="0"/>
              <a:t>출판사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한빛아카데미</a:t>
            </a:r>
            <a:r>
              <a:rPr lang="en-US" altLang="ko-KR" sz="2000" dirty="0"/>
              <a:t>(</a:t>
            </a:r>
            <a:r>
              <a:rPr lang="ko-KR" altLang="en-US" sz="2000" dirty="0"/>
              <a:t>주</a:t>
            </a:r>
            <a:r>
              <a:rPr lang="en-US" altLang="ko-KR" sz="2000" dirty="0"/>
              <a:t>)</a:t>
            </a:r>
          </a:p>
          <a:p>
            <a:pPr marL="179388" lvl="1" indent="-179388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2000" dirty="0" smtClean="0"/>
              <a:t>페이지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정가 </a:t>
            </a:r>
            <a:r>
              <a:rPr lang="en-US" altLang="ko-KR" sz="2000"/>
              <a:t>: </a:t>
            </a:r>
            <a:r>
              <a:rPr lang="en-US" altLang="ko-KR" sz="2000" smtClean="0"/>
              <a:t>560p </a:t>
            </a:r>
            <a:r>
              <a:rPr lang="en-US" altLang="ko-KR" sz="2000" dirty="0" smtClean="0"/>
              <a:t>/ </a:t>
            </a:r>
            <a:r>
              <a:rPr lang="en-US" altLang="ko-KR" sz="2000" smtClean="0"/>
              <a:t>25,000</a:t>
            </a:r>
            <a:r>
              <a:rPr lang="ko-KR" altLang="en-US" sz="2000" smtClean="0"/>
              <a:t>원</a:t>
            </a:r>
            <a:endParaRPr lang="en-US" altLang="ko-KR" sz="2000" smtClean="0"/>
          </a:p>
          <a:p>
            <a:pPr marL="179388" lvl="1" indent="-179388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2000" smtClean="0"/>
              <a:t>예제 소스 </a:t>
            </a:r>
            <a:r>
              <a:rPr lang="en-US" altLang="ko-KR" sz="2000"/>
              <a:t>: </a:t>
            </a:r>
            <a:r>
              <a:rPr lang="en-US" altLang="ko-KR" sz="2000" smtClean="0">
                <a:hlinkClick r:id="rId2"/>
              </a:rPr>
              <a:t>http</a:t>
            </a:r>
            <a:r>
              <a:rPr lang="en-US" altLang="ko-KR" sz="2000">
                <a:hlinkClick r:id="rId2"/>
              </a:rPr>
              <a:t>://www.hanbit.co.kr/exam/4204</a:t>
            </a:r>
            <a:endParaRPr lang="en-US" altLang="ko-KR" sz="200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05" y="1448780"/>
            <a:ext cx="3168000" cy="4047618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82633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교재의 주요 특징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최신 </a:t>
            </a:r>
            <a:r>
              <a:rPr lang="ko-KR" altLang="en-US"/>
              <a:t>실습 환경을 기반으로 하되</a:t>
            </a:r>
            <a:r>
              <a:rPr lang="en-US" altLang="ko-KR"/>
              <a:t>, </a:t>
            </a:r>
            <a:r>
              <a:rPr lang="ko-KR" altLang="en-US"/>
              <a:t>내용은 버전과 무관하게 범용적이다</a:t>
            </a:r>
            <a:r>
              <a:rPr lang="en-US" altLang="ko-KR"/>
              <a:t>.</a:t>
            </a:r>
          </a:p>
          <a:p>
            <a:pPr lvl="1"/>
            <a:r>
              <a:rPr lang="en-US" altLang="ko-KR" smtClean="0"/>
              <a:t>C</a:t>
            </a:r>
            <a:r>
              <a:rPr lang="en-US" altLang="ko-KR"/>
              <a:t># 6.0 + </a:t>
            </a:r>
            <a:r>
              <a:rPr lang="ko-KR" altLang="en-US"/>
              <a:t>비주얼 스튜디오 </a:t>
            </a:r>
            <a:r>
              <a:rPr lang="en-US" altLang="ko-KR"/>
              <a:t>2015 </a:t>
            </a:r>
            <a:r>
              <a:rPr lang="ko-KR" altLang="en-US"/>
              <a:t>익스프레스를 기반으로 한다</a:t>
            </a:r>
            <a:r>
              <a:rPr lang="en-US" altLang="ko-KR"/>
              <a:t>.</a:t>
            </a:r>
          </a:p>
          <a:p>
            <a:pPr lvl="1"/>
            <a:r>
              <a:rPr lang="ko-KR" altLang="en-US" smtClean="0"/>
              <a:t>단</a:t>
            </a:r>
            <a:r>
              <a:rPr lang="en-US" altLang="ko-KR"/>
              <a:t>, C#</a:t>
            </a:r>
            <a:r>
              <a:rPr lang="ko-KR" altLang="en-US"/>
              <a:t>의 가장 기본적인 내용을 다루어 </a:t>
            </a:r>
            <a:r>
              <a:rPr lang="en-US" altLang="ko-KR"/>
              <a:t>C# </a:t>
            </a:r>
            <a:r>
              <a:rPr lang="ko-KR" altLang="en-US"/>
              <a:t>버전과 무관하게 학습 가능하고 비주얼 스튜디오 </a:t>
            </a:r>
            <a:r>
              <a:rPr lang="en-US" altLang="ko-KR"/>
              <a:t>2010 </a:t>
            </a:r>
            <a:r>
              <a:rPr lang="ko-KR" altLang="en-US"/>
              <a:t>이후 버전이면 모두 가능</a:t>
            </a:r>
          </a:p>
          <a:p>
            <a:r>
              <a:rPr lang="ko-KR" altLang="en-US" smtClean="0"/>
              <a:t>강의에 </a:t>
            </a:r>
            <a:r>
              <a:rPr lang="ko-KR" altLang="en-US"/>
              <a:t>적합한 구성을 따르고 이 부분이 목차에도 드러난다</a:t>
            </a:r>
            <a:r>
              <a:rPr lang="en-US" altLang="ko-KR"/>
              <a:t>.</a:t>
            </a:r>
          </a:p>
          <a:p>
            <a:pPr lvl="1"/>
            <a:r>
              <a:rPr lang="ko-KR" altLang="en-US" smtClean="0"/>
              <a:t>기본 </a:t>
            </a:r>
            <a:r>
              <a:rPr lang="ko-KR" altLang="en-US"/>
              <a:t>예제 → 응용 예제</a:t>
            </a:r>
            <a:r>
              <a:rPr lang="en-US" altLang="ko-KR"/>
              <a:t>/</a:t>
            </a:r>
            <a:r>
              <a:rPr lang="ko-KR" altLang="en-US"/>
              <a:t>윈도 폼 → 프로젝트로 구성되어 있다</a:t>
            </a:r>
            <a:r>
              <a:rPr lang="en-US" altLang="ko-KR"/>
              <a:t>.</a:t>
            </a:r>
          </a:p>
          <a:p>
            <a:pPr lvl="1"/>
            <a:r>
              <a:rPr lang="ko-KR" altLang="en-US" smtClean="0"/>
              <a:t>학생들이 </a:t>
            </a:r>
            <a:r>
              <a:rPr lang="ko-KR" altLang="en-US"/>
              <a:t>흥미를 잃지 않도록 비주얼한 결과를 확인할 수 있는 윈도 폼을 각 장에 배치했다</a:t>
            </a:r>
            <a:r>
              <a:rPr lang="en-US" altLang="ko-KR"/>
              <a:t>.</a:t>
            </a:r>
          </a:p>
          <a:p>
            <a:r>
              <a:rPr lang="ko-KR" altLang="en-US" smtClean="0"/>
              <a:t>객체지향 </a:t>
            </a:r>
            <a:r>
              <a:rPr lang="ko-KR" altLang="en-US"/>
              <a:t>언어를 최대한 일반화하여 다룬다</a:t>
            </a:r>
            <a:r>
              <a:rPr lang="en-US" altLang="ko-KR"/>
              <a:t>.</a:t>
            </a:r>
          </a:p>
          <a:p>
            <a:pPr lvl="1"/>
            <a:r>
              <a:rPr lang="ko-KR" altLang="en-US" smtClean="0"/>
              <a:t>언어와 </a:t>
            </a:r>
            <a:r>
              <a:rPr lang="ko-KR" altLang="en-US"/>
              <a:t>상관없이 객체지향 프로그래밍의 기본을 익힐 수 있다</a:t>
            </a:r>
            <a:r>
              <a:rPr lang="en-US" altLang="ko-KR"/>
              <a:t>.</a:t>
            </a:r>
          </a:p>
          <a:p>
            <a:pPr lvl="1"/>
            <a:r>
              <a:rPr lang="ko-KR" altLang="en-US" smtClean="0"/>
              <a:t>프로그래밍 </a:t>
            </a:r>
            <a:r>
              <a:rPr lang="ko-KR" altLang="en-US"/>
              <a:t>기초 지식이 없어도</a:t>
            </a:r>
            <a:r>
              <a:rPr lang="en-US" altLang="ko-KR"/>
              <a:t>(</a:t>
            </a:r>
            <a:r>
              <a:rPr lang="ko-KR" altLang="en-US"/>
              <a:t>프로그래밍 입문자도</a:t>
            </a:r>
            <a:r>
              <a:rPr lang="en-US" altLang="ko-KR"/>
              <a:t>) </a:t>
            </a:r>
            <a:r>
              <a:rPr lang="ko-KR" altLang="en-US"/>
              <a:t>시작 언어로 익힐 수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83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장별 요약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: C# </a:t>
            </a:r>
            <a:r>
              <a:rPr lang="ko-KR" altLang="en-US"/>
              <a:t>프로그래밍 첫걸음</a:t>
            </a:r>
          </a:p>
          <a:p>
            <a:pPr lvl="1"/>
            <a:r>
              <a:rPr lang="en-US" altLang="ko-KR"/>
              <a:t>C#</a:t>
            </a:r>
            <a:r>
              <a:rPr lang="ko-KR" altLang="en-US"/>
              <a:t>의 탄생과 발전</a:t>
            </a:r>
            <a:r>
              <a:rPr lang="en-US" altLang="ko-KR"/>
              <a:t>, C#</a:t>
            </a:r>
            <a:r>
              <a:rPr lang="ko-KR" altLang="en-US"/>
              <a:t>으로 할 수 있는 일을 알아본 후 실습을 위한 환경을 구축해봅니다</a:t>
            </a:r>
            <a:r>
              <a:rPr lang="en-US" altLang="ko-KR"/>
              <a:t>.</a:t>
            </a:r>
          </a:p>
          <a:p>
            <a:r>
              <a:rPr lang="en-US" altLang="ko-KR"/>
              <a:t>1</a:t>
            </a:r>
            <a:r>
              <a:rPr lang="ko-KR" altLang="en-US"/>
              <a:t>부</a:t>
            </a:r>
            <a:r>
              <a:rPr lang="en-US" altLang="ko-KR"/>
              <a:t>(2</a:t>
            </a:r>
            <a:r>
              <a:rPr lang="ko-KR" altLang="en-US"/>
              <a:t>장</a:t>
            </a:r>
            <a:r>
              <a:rPr lang="en-US" altLang="ko-KR"/>
              <a:t>~4</a:t>
            </a:r>
            <a:r>
              <a:rPr lang="ko-KR" altLang="en-US"/>
              <a:t>장</a:t>
            </a:r>
            <a:r>
              <a:rPr lang="en-US" altLang="ko-KR"/>
              <a:t>) : </a:t>
            </a:r>
            <a:r>
              <a:rPr lang="ko-KR" altLang="en-US"/>
              <a:t>프로그래밍 기초</a:t>
            </a:r>
          </a:p>
          <a:p>
            <a:pPr lvl="1"/>
            <a:r>
              <a:rPr lang="ko-KR" altLang="en-US"/>
              <a:t>대부분의 프로그래밍 언어에서 공통적으로 사용되는 용어</a:t>
            </a:r>
            <a:r>
              <a:rPr lang="en-US" altLang="ko-KR" smtClean="0"/>
              <a:t>, </a:t>
            </a:r>
            <a:r>
              <a:rPr lang="ko-KR" altLang="en-US" smtClean="0"/>
              <a:t>기본 </a:t>
            </a:r>
            <a:r>
              <a:rPr lang="ko-KR" altLang="en-US"/>
              <a:t>자료형</a:t>
            </a:r>
            <a:r>
              <a:rPr lang="en-US" altLang="ko-KR"/>
              <a:t>, </a:t>
            </a:r>
            <a:r>
              <a:rPr lang="ko-KR" altLang="en-US"/>
              <a:t>구문 등의 기초 내용을 알아봅니다</a:t>
            </a:r>
            <a:r>
              <a:rPr lang="en-US" altLang="ko-KR"/>
              <a:t>. </a:t>
            </a:r>
            <a:r>
              <a:rPr lang="ko-KR" altLang="en-US"/>
              <a:t>조금 </a:t>
            </a:r>
            <a:r>
              <a:rPr lang="ko-KR" altLang="en-US" smtClean="0"/>
              <a:t>딱딱하고 </a:t>
            </a:r>
            <a:r>
              <a:rPr lang="ko-KR" altLang="en-US"/>
              <a:t>지루할 수 있어 간단한 구문은 그림으로 </a:t>
            </a:r>
            <a:r>
              <a:rPr lang="ko-KR" altLang="en-US" smtClean="0"/>
              <a:t>표현했습니다</a:t>
            </a:r>
            <a:r>
              <a:rPr lang="en-US" altLang="ko-KR"/>
              <a:t>. </a:t>
            </a:r>
            <a:r>
              <a:rPr lang="ko-KR" altLang="en-US"/>
              <a:t>다른 프로그래밍 언어를 공부한 적이 있다면 가볍게 </a:t>
            </a:r>
            <a:r>
              <a:rPr lang="ko-KR" altLang="en-US" smtClean="0"/>
              <a:t>복습해도 </a:t>
            </a:r>
            <a:r>
              <a:rPr lang="ko-KR" altLang="en-US"/>
              <a:t>좋습니다</a:t>
            </a:r>
            <a:r>
              <a:rPr lang="en-US" altLang="ko-KR"/>
              <a:t>.</a:t>
            </a:r>
          </a:p>
          <a:p>
            <a:r>
              <a:rPr lang="en-US" altLang="ko-KR"/>
              <a:t>2</a:t>
            </a:r>
            <a:r>
              <a:rPr lang="ko-KR" altLang="en-US"/>
              <a:t>부</a:t>
            </a:r>
            <a:r>
              <a:rPr lang="en-US" altLang="ko-KR"/>
              <a:t>(5</a:t>
            </a:r>
            <a:r>
              <a:rPr lang="ko-KR" altLang="en-US"/>
              <a:t>장</a:t>
            </a:r>
            <a:r>
              <a:rPr lang="en-US" altLang="ko-KR"/>
              <a:t>~8</a:t>
            </a:r>
            <a:r>
              <a:rPr lang="ko-KR" altLang="en-US"/>
              <a:t>장</a:t>
            </a:r>
            <a:r>
              <a:rPr lang="en-US" altLang="ko-KR"/>
              <a:t>) : </a:t>
            </a:r>
            <a:r>
              <a:rPr lang="ko-KR" altLang="en-US"/>
              <a:t>클래스와 객체 지향</a:t>
            </a:r>
          </a:p>
          <a:p>
            <a:pPr lvl="1"/>
            <a:r>
              <a:rPr lang="en-US" altLang="ko-KR"/>
              <a:t>C#</a:t>
            </a:r>
            <a:r>
              <a:rPr lang="ko-KR" altLang="en-US"/>
              <a:t>은 클래스 기반의 객체 지향 언어입니다</a:t>
            </a:r>
            <a:r>
              <a:rPr lang="en-US" altLang="ko-KR"/>
              <a:t>. </a:t>
            </a:r>
            <a:r>
              <a:rPr lang="ko-KR" altLang="en-US"/>
              <a:t>클래스를 </a:t>
            </a:r>
            <a:r>
              <a:rPr lang="ko-KR" altLang="en-US" smtClean="0"/>
              <a:t>사용자 </a:t>
            </a:r>
            <a:r>
              <a:rPr lang="ko-KR" altLang="en-US"/>
              <a:t>정의 자료형으로 정의하는 방법을 살펴보고</a:t>
            </a:r>
            <a:r>
              <a:rPr lang="en-US" altLang="ko-KR"/>
              <a:t>, </a:t>
            </a:r>
            <a:r>
              <a:rPr lang="ko-KR" altLang="en-US"/>
              <a:t>객체 </a:t>
            </a:r>
            <a:r>
              <a:rPr lang="ko-KR" altLang="en-US" smtClean="0"/>
              <a:t>지향 언어의 </a:t>
            </a:r>
            <a:r>
              <a:rPr lang="ko-KR" altLang="en-US"/>
              <a:t>가장 큰 특징인 상속과 다형성을 알아봅니다</a:t>
            </a:r>
            <a:r>
              <a:rPr lang="en-US" altLang="ko-KR"/>
              <a:t>. </a:t>
            </a:r>
            <a:r>
              <a:rPr lang="ko-KR" altLang="en-US" smtClean="0"/>
              <a:t>클래스를 </a:t>
            </a:r>
            <a:r>
              <a:rPr lang="ko-KR" altLang="en-US"/>
              <a:t>알아야 </a:t>
            </a:r>
            <a:r>
              <a:rPr lang="en-US" altLang="ko-KR"/>
              <a:t>C#</a:t>
            </a:r>
            <a:r>
              <a:rPr lang="ko-KR" altLang="en-US"/>
              <a:t>에서 제공하는 다양한 프레임워크</a:t>
            </a:r>
            <a:r>
              <a:rPr lang="en-US" altLang="ko-KR"/>
              <a:t>(</a:t>
            </a:r>
            <a:r>
              <a:rPr lang="ko-KR" altLang="en-US"/>
              <a:t>윈도 폼</a:t>
            </a:r>
            <a:r>
              <a:rPr lang="en-US" altLang="ko-KR" smtClean="0"/>
              <a:t>, WPF</a:t>
            </a:r>
            <a:r>
              <a:rPr lang="en-US" altLang="ko-KR"/>
              <a:t>, ASP.NET </a:t>
            </a:r>
            <a:r>
              <a:rPr lang="ko-KR" altLang="en-US"/>
              <a:t>등</a:t>
            </a:r>
            <a:r>
              <a:rPr lang="en-US" altLang="ko-KR"/>
              <a:t>)</a:t>
            </a:r>
            <a:r>
              <a:rPr lang="ko-KR" altLang="en-US"/>
              <a:t>를 활용할 수 있습니다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부</a:t>
            </a:r>
            <a:r>
              <a:rPr lang="en-US" altLang="ko-KR"/>
              <a:t>(9</a:t>
            </a:r>
            <a:r>
              <a:rPr lang="ko-KR" altLang="en-US"/>
              <a:t>장</a:t>
            </a:r>
            <a:r>
              <a:rPr lang="en-US" altLang="ko-KR"/>
              <a:t>~12</a:t>
            </a:r>
            <a:r>
              <a:rPr lang="ko-KR" altLang="en-US"/>
              <a:t>장</a:t>
            </a:r>
            <a:r>
              <a:rPr lang="en-US" altLang="ko-KR"/>
              <a:t>) : C# </a:t>
            </a:r>
            <a:r>
              <a:rPr lang="ko-KR" altLang="en-US"/>
              <a:t>프로그래밍 고급</a:t>
            </a:r>
          </a:p>
          <a:p>
            <a:pPr lvl="1"/>
            <a:r>
              <a:rPr lang="en-US" altLang="ko-KR"/>
              <a:t>2</a:t>
            </a:r>
            <a:r>
              <a:rPr lang="ko-KR" altLang="en-US"/>
              <a:t>부까지 배운 내용만으로도 일반적인 응용 프로그램을 </a:t>
            </a:r>
            <a:r>
              <a:rPr lang="ko-KR" altLang="en-US" smtClean="0"/>
              <a:t>만들 </a:t>
            </a:r>
            <a:r>
              <a:rPr lang="ko-KR" altLang="en-US"/>
              <a:t>수 있지만 좀 더 세련되고 안정적인 코드를 작성하기 </a:t>
            </a:r>
            <a:r>
              <a:rPr lang="ko-KR" altLang="en-US" smtClean="0"/>
              <a:t>위한 </a:t>
            </a:r>
            <a:r>
              <a:rPr lang="ko-KR" altLang="en-US"/>
              <a:t>내용을 알아봅니다</a:t>
            </a:r>
            <a:r>
              <a:rPr lang="en-US" altLang="ko-KR"/>
              <a:t>. </a:t>
            </a:r>
            <a:r>
              <a:rPr lang="ko-KR" altLang="en-US"/>
              <a:t>인터페이스</a:t>
            </a:r>
            <a:r>
              <a:rPr lang="en-US" altLang="ko-KR"/>
              <a:t>, </a:t>
            </a:r>
            <a:r>
              <a:rPr lang="ko-KR" altLang="en-US"/>
              <a:t>예외 처리</a:t>
            </a:r>
            <a:r>
              <a:rPr lang="en-US" altLang="ko-KR"/>
              <a:t>, </a:t>
            </a:r>
            <a:r>
              <a:rPr lang="ko-KR" altLang="en-US"/>
              <a:t>델리게이터</a:t>
            </a:r>
            <a:r>
              <a:rPr lang="en-US" altLang="ko-KR" smtClean="0"/>
              <a:t>, </a:t>
            </a:r>
            <a:r>
              <a:rPr lang="ko-KR" altLang="en-US" smtClean="0"/>
              <a:t>람다</a:t>
            </a:r>
            <a:r>
              <a:rPr lang="en-US" altLang="ko-KR"/>
              <a:t>, Linq </a:t>
            </a:r>
            <a:r>
              <a:rPr lang="ko-KR" altLang="en-US"/>
              <a:t>등을 알아봅니다</a:t>
            </a:r>
            <a:r>
              <a:rPr lang="en-US" altLang="ko-KR"/>
              <a:t>.</a:t>
            </a:r>
          </a:p>
          <a:p>
            <a:r>
              <a:rPr lang="en-US" altLang="ko-KR"/>
              <a:t>4</a:t>
            </a:r>
            <a:r>
              <a:rPr lang="ko-KR" altLang="en-US"/>
              <a:t>부</a:t>
            </a:r>
            <a:r>
              <a:rPr lang="en-US" altLang="ko-KR"/>
              <a:t>(13</a:t>
            </a:r>
            <a:r>
              <a:rPr lang="ko-KR" altLang="en-US"/>
              <a:t>장</a:t>
            </a:r>
            <a:r>
              <a:rPr lang="en-US" altLang="ko-KR"/>
              <a:t>) : </a:t>
            </a:r>
            <a:r>
              <a:rPr lang="ko-KR" altLang="en-US"/>
              <a:t>프로젝트</a:t>
            </a:r>
          </a:p>
          <a:p>
            <a:pPr lvl="1"/>
            <a:r>
              <a:rPr lang="ko-KR" altLang="en-US"/>
              <a:t>배운 내용을 모두 종합해서 도서 관리 프로그램을 </a:t>
            </a:r>
            <a:r>
              <a:rPr lang="ko-KR" altLang="en-US" smtClean="0"/>
              <a:t>만들어 봅니다</a:t>
            </a:r>
            <a:r>
              <a:rPr lang="en-US" altLang="ko-KR"/>
              <a:t>. </a:t>
            </a:r>
            <a:r>
              <a:rPr lang="ko-KR" altLang="en-US"/>
              <a:t>코드가 굉장히 길지만 지금까지 배운 내용을 </a:t>
            </a:r>
            <a:r>
              <a:rPr lang="ko-KR" altLang="en-US" smtClean="0"/>
              <a:t>합쳐 놓은 </a:t>
            </a:r>
            <a:r>
              <a:rPr lang="ko-KR" altLang="en-US"/>
              <a:t>것뿐입니다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64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강의 계획표</a:t>
            </a:r>
            <a:endParaRPr lang="ko-KR" altLang="en-US"/>
          </a:p>
        </p:txBody>
      </p:sp>
      <p:graphicFrame>
        <p:nvGraphicFramePr>
          <p:cNvPr id="4" name="내용 개체 틀 1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163139941"/>
              </p:ext>
            </p:extLst>
          </p:nvPr>
        </p:nvGraphicFramePr>
        <p:xfrm>
          <a:off x="656565" y="998730"/>
          <a:ext cx="7785865" cy="55356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5085"/>
                <a:gridCol w="1260140"/>
                <a:gridCol w="5760640"/>
              </a:tblGrid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해당 장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주제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주제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latin typeface="+mn-lt"/>
                        </a:rPr>
                        <a:t>1</a:t>
                      </a:r>
                      <a:r>
                        <a:rPr lang="ko-KR" altLang="en-US" sz="1400" smtClean="0">
                          <a:latin typeface="+mn-lt"/>
                        </a:rPr>
                        <a:t>장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C# </a:t>
                      </a:r>
                      <a:r>
                        <a:rPr lang="ko-KR" altLang="ko-KR" sz="1400" smtClean="0">
                          <a:effectLst/>
                          <a:latin typeface="+mn-lt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프로그래밍 언어 개요와 실습 환경 구축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latin typeface="+mn-lt"/>
                        </a:rPr>
                        <a:t>2</a:t>
                      </a:r>
                      <a:r>
                        <a:rPr lang="ko-KR" altLang="en-US" sz="1400" smtClean="0">
                          <a:latin typeface="+mn-lt"/>
                        </a:rPr>
                        <a:t>장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smtClean="0">
                          <a:effectLst/>
                          <a:latin typeface="+mn-lt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자료형</a:t>
                      </a:r>
                      <a:r>
                        <a:rPr lang="en-US" altLang="ko-KR" sz="1400" smtClean="0">
                          <a:effectLst/>
                          <a:latin typeface="+mn-lt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ko-KR" sz="1400" smtClean="0">
                          <a:effectLst/>
                          <a:latin typeface="+mn-lt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변수</a:t>
                      </a:r>
                      <a:r>
                        <a:rPr lang="en-US" altLang="ko-KR" sz="1400" smtClean="0">
                          <a:effectLst/>
                          <a:latin typeface="+mn-lt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ko-KR" sz="1400" smtClean="0">
                          <a:effectLst/>
                          <a:latin typeface="+mn-lt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연산자</a:t>
                      </a:r>
                      <a:r>
                        <a:rPr lang="en-US" altLang="ko-KR" sz="1400" smtClean="0">
                          <a:effectLst/>
                          <a:latin typeface="+mn-lt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ko-KR" sz="1400" smtClean="0">
                          <a:effectLst/>
                          <a:latin typeface="+mn-lt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자료형 변환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latin typeface="+mn-lt"/>
                        </a:rPr>
                        <a:t>3</a:t>
                      </a:r>
                      <a:r>
                        <a:rPr lang="ko-KR" altLang="en-US" sz="1400" smtClean="0">
                          <a:latin typeface="+mn-lt"/>
                        </a:rPr>
                        <a:t>장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lang="ko-KR" altLang="ko-KR" sz="1400" smtClean="0">
                          <a:effectLst/>
                          <a:latin typeface="+mn-lt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조건문과 </a:t>
                      </a:r>
                      <a:r>
                        <a:rPr lang="en-US" altLang="ko-KR" sz="1400" smtClean="0">
                          <a:effectLst/>
                          <a:latin typeface="+mn-lt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switch </a:t>
                      </a:r>
                      <a:r>
                        <a:rPr lang="ko-KR" altLang="ko-KR" sz="1400" smtClean="0">
                          <a:effectLst/>
                          <a:latin typeface="+mn-lt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조건문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latin typeface="+mn-lt"/>
                        </a:rPr>
                        <a:t>4</a:t>
                      </a:r>
                      <a:r>
                        <a:rPr lang="ko-KR" altLang="en-US" sz="1400" smtClean="0">
                          <a:latin typeface="+mn-lt"/>
                        </a:rPr>
                        <a:t>장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smtClean="0">
                          <a:effectLst/>
                          <a:latin typeface="+mn-lt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배열</a:t>
                      </a:r>
                      <a:r>
                        <a:rPr lang="en-US" altLang="ko-KR" sz="1400" smtClean="0">
                          <a:effectLst/>
                          <a:latin typeface="+mn-lt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, while </a:t>
                      </a:r>
                      <a:r>
                        <a:rPr lang="ko-KR" altLang="ko-KR" sz="1400" smtClean="0">
                          <a:effectLst/>
                          <a:latin typeface="+mn-lt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조건문과 </a:t>
                      </a:r>
                      <a:r>
                        <a:rPr lang="en-US" altLang="ko-KR" sz="1400" smtClean="0">
                          <a:effectLst/>
                          <a:latin typeface="+mn-lt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for </a:t>
                      </a:r>
                      <a:r>
                        <a:rPr lang="ko-KR" altLang="ko-KR" sz="1400" smtClean="0">
                          <a:effectLst/>
                          <a:latin typeface="+mn-lt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조건문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latin typeface="+mn-lt"/>
                        </a:rPr>
                        <a:t>5</a:t>
                      </a:r>
                      <a:r>
                        <a:rPr lang="ko-KR" altLang="en-US" sz="1400" smtClean="0">
                          <a:latin typeface="+mn-lt"/>
                        </a:rPr>
                        <a:t>장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smtClean="0">
                          <a:effectLst/>
                          <a:latin typeface="+mn-lt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클래스 생성 방법과 클래스의 변수</a:t>
                      </a:r>
                      <a:r>
                        <a:rPr lang="en-US" altLang="ko-KR" sz="1400" smtClean="0">
                          <a:effectLst/>
                          <a:latin typeface="+mn-lt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ko-KR" sz="1400" smtClean="0">
                          <a:effectLst/>
                          <a:latin typeface="+mn-lt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인스턴스 변수와 클래스 변수</a:t>
                      </a:r>
                      <a:r>
                        <a:rPr lang="en-US" altLang="ko-KR" sz="1400" smtClean="0">
                          <a:effectLst/>
                          <a:latin typeface="+mn-lt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latin typeface="+mn-lt"/>
                        </a:rPr>
                        <a:t>5</a:t>
                      </a:r>
                      <a:r>
                        <a:rPr lang="ko-KR" altLang="en-US" sz="1400" smtClean="0">
                          <a:latin typeface="+mn-lt"/>
                        </a:rPr>
                        <a:t>장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smtClean="0">
                          <a:effectLst/>
                          <a:latin typeface="+mn-lt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윈도 폼 프로젝트 생성과 기본적인 요소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latin typeface="+mn-lt"/>
                        </a:rPr>
                        <a:t>6</a:t>
                      </a:r>
                      <a:r>
                        <a:rPr lang="ko-KR" altLang="en-US" sz="1400" smtClean="0">
                          <a:latin typeface="+mn-lt"/>
                        </a:rPr>
                        <a:t>장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smtClean="0">
                          <a:effectLst/>
                          <a:latin typeface="+mn-lt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메서드의 </a:t>
                      </a:r>
                      <a:r>
                        <a:rPr lang="ko-KR" altLang="ko-KR" sz="1400" smtClean="0">
                          <a:effectLst/>
                          <a:latin typeface="+mn-lt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매개변수와 </a:t>
                      </a:r>
                      <a:r>
                        <a:rPr lang="ko-KR" altLang="ko-KR" sz="1400" smtClean="0">
                          <a:effectLst/>
                          <a:latin typeface="+mn-lt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리턴</a:t>
                      </a:r>
                      <a:r>
                        <a:rPr lang="en-US" altLang="ko-KR" sz="1400" smtClean="0">
                          <a:effectLst/>
                          <a:latin typeface="+mn-lt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ko-KR" sz="1400" smtClean="0">
                          <a:effectLst/>
                          <a:latin typeface="+mn-lt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오버로드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lt"/>
                        </a:rPr>
                        <a:t>필기</a:t>
                      </a:r>
                      <a:r>
                        <a:rPr lang="en-US" altLang="ko-KR" sz="1400" dirty="0" smtClean="0">
                          <a:latin typeface="+mn-lt"/>
                        </a:rPr>
                        <a:t>/</a:t>
                      </a:r>
                      <a:r>
                        <a:rPr lang="ko-KR" altLang="en-US" sz="1400" dirty="0" smtClean="0">
                          <a:latin typeface="+mn-lt"/>
                        </a:rPr>
                        <a:t>실기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+mn-lt"/>
                        </a:rPr>
                        <a:t>중간고사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latin typeface="+mn-lt"/>
                        </a:rPr>
                        <a:t>6</a:t>
                      </a:r>
                      <a:r>
                        <a:rPr lang="ko-KR" altLang="en-US" sz="1400" smtClean="0">
                          <a:latin typeface="+mn-lt"/>
                        </a:rPr>
                        <a:t>장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smtClean="0">
                          <a:effectLst/>
                          <a:latin typeface="+mn-lt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생성자와 소멸자</a:t>
                      </a:r>
                      <a:r>
                        <a:rPr lang="en-US" altLang="ko-KR" sz="1400" smtClean="0">
                          <a:effectLst/>
                          <a:latin typeface="+mn-lt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ko-KR" sz="1400" smtClean="0">
                          <a:effectLst/>
                          <a:latin typeface="+mn-lt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latin typeface="+mn-lt"/>
                        </a:rPr>
                        <a:t>7</a:t>
                      </a:r>
                      <a:r>
                        <a:rPr lang="ko-KR" altLang="en-US" sz="1400" smtClean="0">
                          <a:latin typeface="+mn-lt"/>
                        </a:rPr>
                        <a:t>장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smtClean="0">
                          <a:effectLst/>
                          <a:latin typeface="+mn-lt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상속과 다형성 개요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latin typeface="+mn-lt"/>
                        </a:rPr>
                        <a:t>7</a:t>
                      </a:r>
                      <a:r>
                        <a:rPr lang="ko-KR" altLang="en-US" sz="1400" smtClean="0">
                          <a:latin typeface="+mn-lt"/>
                        </a:rPr>
                        <a:t>장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smtClean="0">
                          <a:effectLst/>
                          <a:latin typeface="+mn-lt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오버라이드와 제한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latin typeface="+mn-lt"/>
                        </a:rPr>
                        <a:t>8</a:t>
                      </a:r>
                      <a:r>
                        <a:rPr lang="ko-KR" altLang="en-US" sz="1400" smtClean="0">
                          <a:latin typeface="+mn-lt"/>
                        </a:rPr>
                        <a:t>장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smtClean="0">
                          <a:effectLst/>
                          <a:latin typeface="+mn-lt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클래스와 관련된 추가적인 내용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latin typeface="+mn-lt"/>
                        </a:rPr>
                        <a:t>9, 10</a:t>
                      </a:r>
                      <a:r>
                        <a:rPr lang="ko-KR" altLang="en-US" sz="1400" smtClean="0">
                          <a:latin typeface="+mn-lt"/>
                        </a:rPr>
                        <a:t>장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smtClean="0">
                          <a:effectLst/>
                          <a:latin typeface="+mn-lt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인터페이스와 구조체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latin typeface="+mn-lt"/>
                        </a:rPr>
                        <a:t>11, 12</a:t>
                      </a:r>
                      <a:r>
                        <a:rPr lang="ko-KR" altLang="en-US" sz="1400" smtClean="0">
                          <a:latin typeface="+mn-lt"/>
                        </a:rPr>
                        <a:t>장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smtClean="0">
                          <a:effectLst/>
                          <a:latin typeface="+mn-lt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예외처리</a:t>
                      </a:r>
                      <a:r>
                        <a:rPr lang="en-US" altLang="ko-KR" sz="1400" smtClean="0">
                          <a:effectLst/>
                          <a:latin typeface="+mn-lt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400" smtClean="0">
                          <a:effectLst/>
                          <a:latin typeface="+mn-lt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델</a:t>
                      </a:r>
                      <a:r>
                        <a:rPr lang="ko-KR" altLang="ko-KR" sz="1400" smtClean="0">
                          <a:effectLst/>
                          <a:latin typeface="+mn-lt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리게이트</a:t>
                      </a:r>
                      <a:r>
                        <a:rPr lang="en-US" altLang="ko-KR" sz="1400" smtClean="0">
                          <a:effectLst/>
                          <a:latin typeface="+mn-lt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ko-KR" sz="1400" smtClean="0">
                          <a:effectLst/>
                          <a:latin typeface="+mn-lt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람다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latin typeface="+mn-lt"/>
                        </a:rPr>
                        <a:t>13,</a:t>
                      </a:r>
                      <a:r>
                        <a:rPr lang="en-US" altLang="ko-KR" sz="1400" baseline="0" smtClean="0">
                          <a:latin typeface="+mn-lt"/>
                        </a:rPr>
                        <a:t> 14</a:t>
                      </a:r>
                      <a:r>
                        <a:rPr lang="ko-KR" altLang="en-US" sz="1400" smtClean="0">
                          <a:latin typeface="+mn-lt"/>
                        </a:rPr>
                        <a:t>장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smtClean="0">
                          <a:effectLst/>
                          <a:latin typeface="+mn-lt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프로젝트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lt"/>
                        </a:rPr>
                        <a:t>필기</a:t>
                      </a:r>
                      <a:r>
                        <a:rPr lang="en-US" altLang="ko-KR" sz="1400" dirty="0" smtClean="0">
                          <a:latin typeface="+mn-lt"/>
                        </a:rPr>
                        <a:t>/</a:t>
                      </a:r>
                      <a:r>
                        <a:rPr lang="ko-KR" altLang="en-US" sz="1400" dirty="0" smtClean="0">
                          <a:latin typeface="+mn-lt"/>
                        </a:rPr>
                        <a:t>실기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lt"/>
                        </a:rPr>
                        <a:t>기말고사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86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학습 로드맵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795337"/>
            <a:ext cx="80391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92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817</TotalTime>
  <Words>496</Words>
  <Application>Microsoft Office PowerPoint</Application>
  <PresentationFormat>화면 슬라이드 쇼(4:3)</PresentationFormat>
  <Paragraphs>80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HY견고딕</vt:lpstr>
      <vt:lpstr>HY견명조</vt:lpstr>
      <vt:lpstr>HY헤드라인M</vt:lpstr>
      <vt:lpstr>나눔고딕</vt:lpstr>
      <vt:lpstr>맑은 고딕</vt:lpstr>
      <vt:lpstr>Arial</vt:lpstr>
      <vt:lpstr>Times New Roman</vt:lpstr>
      <vt:lpstr>Verdana</vt:lpstr>
      <vt:lpstr>Wingdings</vt:lpstr>
      <vt:lpstr>Office 테마</vt:lpstr>
      <vt:lpstr>PowerPoint 프레젠테이션</vt:lpstr>
      <vt:lpstr>PowerPoint 프레젠테이션</vt:lpstr>
      <vt:lpstr>교재의 주요 특징</vt:lpstr>
      <vt:lpstr>장별 요약</vt:lpstr>
      <vt:lpstr>강의 계획표</vt:lpstr>
      <vt:lpstr>학습 로드맵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amiga</cp:lastModifiedBy>
  <cp:revision>115</cp:revision>
  <dcterms:created xsi:type="dcterms:W3CDTF">2012-07-23T02:34:37Z</dcterms:created>
  <dcterms:modified xsi:type="dcterms:W3CDTF">2015-12-01T02:52:20Z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