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2"/>
  </p:notesMasterIdLst>
  <p:handoutMasterIdLst>
    <p:handoutMasterId r:id="rId23"/>
  </p:handoutMasterIdLst>
  <p:sldIdLst>
    <p:sldId id="328" r:id="rId2"/>
    <p:sldId id="329" r:id="rId3"/>
    <p:sldId id="330" r:id="rId4"/>
    <p:sldId id="326" r:id="rId5"/>
    <p:sldId id="350" r:id="rId6"/>
    <p:sldId id="333" r:id="rId7"/>
    <p:sldId id="335" r:id="rId8"/>
    <p:sldId id="336" r:id="rId9"/>
    <p:sldId id="338" r:id="rId10"/>
    <p:sldId id="339" r:id="rId11"/>
    <p:sldId id="340" r:id="rId12"/>
    <p:sldId id="341" r:id="rId13"/>
    <p:sldId id="343" r:id="rId14"/>
    <p:sldId id="344" r:id="rId15"/>
    <p:sldId id="346" r:id="rId16"/>
    <p:sldId id="345" r:id="rId17"/>
    <p:sldId id="351" r:id="rId18"/>
    <p:sldId id="348" r:id="rId19"/>
    <p:sldId id="349" r:id="rId20"/>
    <p:sldId id="25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0899" autoAdjust="0"/>
  </p:normalViewPr>
  <p:slideViewPr>
    <p:cSldViewPr>
      <p:cViewPr varScale="1">
        <p:scale>
          <a:sx n="101" d="100"/>
          <a:sy n="101" d="100"/>
        </p:scale>
        <p:origin x="186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CookBook, C# </a:t>
            </a:r>
            <a:r>
              <a:rPr lang="ko-KR" altLang="en-US" sz="1600" b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프로그래밍</a:t>
            </a:r>
            <a:endParaRPr lang="en-US" altLang="ko-KR" sz="1600" b="1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</a:t>
            </a:r>
            <a:r>
              <a:rPr lang="ko-KR" altLang="en-US" sz="1400" spc="-100" smtClean="0">
                <a:solidFill>
                  <a:prstClr val="black"/>
                </a:solidFill>
              </a:rPr>
              <a:t>저작권은 </a:t>
            </a:r>
            <a:r>
              <a:rPr lang="ko-KR" altLang="en-US" sz="1400" b="1" spc="-100" smtClean="0">
                <a:solidFill>
                  <a:prstClr val="black"/>
                </a:solidFill>
              </a:rPr>
              <a:t>윤인성</a:t>
            </a:r>
            <a:r>
              <a:rPr lang="ko-KR" altLang="en-US" sz="1400" spc="-10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/20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1" r:id="rId7"/>
    <p:sldLayoutId id="2147483712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03 C#</a:t>
            </a:r>
            <a:r>
              <a:rPr lang="ko-KR" altLang="en-US"/>
              <a:t>으로 할 수 있는 </a:t>
            </a:r>
            <a:r>
              <a:rPr lang="ko-KR" altLang="en-US" smtClean="0"/>
              <a:t>일</a:t>
            </a:r>
            <a:r>
              <a:rPr lang="en-US" altLang="ko-KR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 개발</a:t>
            </a:r>
            <a:endParaRPr lang="en-US" altLang="ko-KR" dirty="0" smtClean="0"/>
          </a:p>
          <a:p>
            <a:pPr lvl="1"/>
            <a:r>
              <a:rPr lang="en-US" altLang="ko-KR" dirty="0"/>
              <a:t>C#</a:t>
            </a:r>
            <a:r>
              <a:rPr lang="ko-KR" altLang="en-US" dirty="0"/>
              <a:t>이 가장 대표적으로 사용되는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pPr lvl="1"/>
            <a:r>
              <a:rPr lang="ko-KR" altLang="en-US" dirty="0"/>
              <a:t>마이크로소프트 사는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프레임워크 지원</a:t>
            </a:r>
            <a:r>
              <a:rPr lang="en-US" altLang="ko-KR" dirty="0" smtClean="0"/>
              <a:t>(ASP.NET </a:t>
            </a:r>
            <a:r>
              <a:rPr lang="ko-KR" altLang="en-US" dirty="0"/>
              <a:t>프레임워크와 </a:t>
            </a:r>
            <a:r>
              <a:rPr lang="en-US" altLang="ko-KR"/>
              <a:t>ASP.NET </a:t>
            </a:r>
            <a:r>
              <a:rPr lang="en-US" altLang="ko-KR" smtClean="0"/>
              <a:t>MVC)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</p:txBody>
      </p:sp>
      <p:grpSp>
        <p:nvGrpSpPr>
          <p:cNvPr id="3" name="그룹 2"/>
          <p:cNvGrpSpPr/>
          <p:nvPr/>
        </p:nvGrpSpPr>
        <p:grpSpPr>
          <a:xfrm>
            <a:off x="656564" y="2123854"/>
            <a:ext cx="6255695" cy="4459187"/>
            <a:chOff x="656564" y="2123854"/>
            <a:chExt cx="6255695" cy="445918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64" y="2123854"/>
              <a:ext cx="6255695" cy="4459187"/>
            </a:xfrm>
            <a:prstGeom prst="rect">
              <a:avLst/>
            </a:prstGeom>
          </p:spPr>
        </p:pic>
        <p:pic>
          <p:nvPicPr>
            <p:cNvPr id="5" name="그림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570" y="2168860"/>
              <a:ext cx="6210689" cy="4178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490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03 C#</a:t>
            </a:r>
            <a:r>
              <a:rPr lang="ko-KR" altLang="en-US"/>
              <a:t>으로 할 수 있는 </a:t>
            </a:r>
            <a:r>
              <a:rPr lang="ko-KR" altLang="en-US" smtClean="0"/>
              <a:t>일</a:t>
            </a:r>
            <a:r>
              <a:rPr lang="en-US" altLang="ko-KR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게임 개발</a:t>
            </a:r>
            <a:endParaRPr lang="en-US" altLang="ko-KR" smtClean="0"/>
          </a:p>
          <a:p>
            <a:pPr lvl="1"/>
            <a:r>
              <a:rPr lang="en-US" altLang="ko-KR" smtClean="0"/>
              <a:t>C#</a:t>
            </a:r>
            <a:r>
              <a:rPr lang="ko-KR" altLang="en-US" smtClean="0"/>
              <a:t>을 이용해 게임 클라이언트와 게임 서버 개발 가능</a:t>
            </a:r>
            <a:endParaRPr lang="en-US" altLang="ko-KR" smtClean="0"/>
          </a:p>
          <a:p>
            <a:pPr lvl="1"/>
            <a:r>
              <a:rPr lang="ko-KR" altLang="en-US" smtClean="0"/>
              <a:t>게임 </a:t>
            </a:r>
            <a:r>
              <a:rPr lang="ko-KR" altLang="en-US"/>
              <a:t>클라이언트 개발</a:t>
            </a:r>
            <a:endParaRPr lang="en-US" altLang="ko-KR"/>
          </a:p>
          <a:p>
            <a:pPr lvl="2"/>
            <a:r>
              <a:rPr lang="ko-KR" altLang="en-US"/>
              <a:t>유니티 엔진 개발로 </a:t>
            </a:r>
            <a:r>
              <a:rPr lang="en-US" altLang="ko-KR"/>
              <a:t>C#</a:t>
            </a:r>
            <a:r>
              <a:rPr lang="ko-KR" altLang="en-US"/>
              <a:t>으로 게임 클라이언트 개발 활성화</a:t>
            </a:r>
            <a:endParaRPr lang="en-US" altLang="ko-KR"/>
          </a:p>
          <a:p>
            <a:pPr lvl="2"/>
            <a:r>
              <a:rPr lang="ko-KR" altLang="en-US" smtClean="0"/>
              <a:t>유니티는 모노 플랫폼을 사용해 </a:t>
            </a:r>
            <a:r>
              <a:rPr lang="ko-KR" altLang="en-US"/>
              <a:t>다양한 </a:t>
            </a:r>
            <a:r>
              <a:rPr lang="ko-KR" altLang="en-US" smtClean="0"/>
              <a:t>플랫폼에서 </a:t>
            </a:r>
            <a:r>
              <a:rPr lang="ko-KR" altLang="en-US"/>
              <a:t>작동하는 </a:t>
            </a:r>
            <a:r>
              <a:rPr lang="ko-KR" altLang="en-US" smtClean="0"/>
              <a:t>게임 개발 가능</a:t>
            </a:r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1"/>
            <a:endParaRPr lang="en-US" altLang="ko-KR" sz="1200" smtClean="0"/>
          </a:p>
          <a:p>
            <a:pPr lvl="1"/>
            <a:r>
              <a:rPr lang="ko-KR" altLang="en-US" smtClean="0"/>
              <a:t>게임 서버 </a:t>
            </a:r>
            <a:r>
              <a:rPr lang="ko-KR" altLang="en-US" spc="-150" smtClean="0"/>
              <a:t>개발</a:t>
            </a:r>
            <a:endParaRPr lang="en-US" altLang="ko-KR" spc="-150" smtClean="0"/>
          </a:p>
          <a:p>
            <a:pPr lvl="2"/>
            <a:r>
              <a:rPr lang="ko-KR" altLang="en-US" smtClean="0"/>
              <a:t>간단한 </a:t>
            </a:r>
            <a:r>
              <a:rPr lang="ko-KR" altLang="en-US"/>
              <a:t>모바일 게임 서버는 웹 서버처럼 </a:t>
            </a:r>
            <a:r>
              <a:rPr lang="ko-KR" altLang="en-US" smtClean="0"/>
              <a:t>개발</a:t>
            </a:r>
            <a:endParaRPr lang="en-US" altLang="ko-KR"/>
          </a:p>
          <a:p>
            <a:pPr lvl="2"/>
            <a:r>
              <a:rPr lang="ko-KR" altLang="en-US"/>
              <a:t>대규모 </a:t>
            </a:r>
            <a:r>
              <a:rPr lang="en-US" altLang="ko-KR" smtClean="0"/>
              <a:t>MMORPG </a:t>
            </a:r>
            <a:r>
              <a:rPr lang="ko-KR" altLang="en-US" smtClean="0"/>
              <a:t>게임 서버도 </a:t>
            </a:r>
            <a:r>
              <a:rPr lang="ko-KR" altLang="en-US"/>
              <a:t>개발</a:t>
            </a:r>
            <a:endParaRPr lang="en-US" altLang="ko-KR"/>
          </a:p>
          <a:p>
            <a:pPr lvl="1"/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565" y="2753925"/>
            <a:ext cx="7785865" cy="212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5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03 C#</a:t>
            </a:r>
            <a:r>
              <a:rPr lang="ko-KR" altLang="en-US"/>
              <a:t>으로 할 수 있는 </a:t>
            </a:r>
            <a:r>
              <a:rPr lang="ko-KR" altLang="en-US" smtClean="0"/>
              <a:t>일</a:t>
            </a:r>
            <a:r>
              <a:rPr lang="en-US" altLang="ko-KR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사물 </a:t>
            </a:r>
            <a:r>
              <a:rPr lang="ko-KR" altLang="en-US" dirty="0"/>
              <a:t>인터넷</a:t>
            </a:r>
            <a:r>
              <a:rPr lang="en-US" altLang="ko-KR" baseline="30000" dirty="0"/>
              <a:t>Internet of Things: </a:t>
            </a:r>
            <a:r>
              <a:rPr lang="en-US" altLang="ko-KR" baseline="30000" dirty="0" err="1" smtClean="0"/>
              <a:t>IoT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en-US" altLang="ko-KR" smtClean="0"/>
              <a:t>C#</a:t>
            </a:r>
            <a:r>
              <a:rPr lang="ko-KR" altLang="en-US" smtClean="0"/>
              <a:t>을 사용해 다양한 </a:t>
            </a:r>
            <a:r>
              <a:rPr lang="en-US" altLang="ko-KR" smtClean="0"/>
              <a:t>IoT </a:t>
            </a:r>
            <a:r>
              <a:rPr lang="ko-KR" altLang="en-US" smtClean="0"/>
              <a:t>개발 가능</a:t>
            </a:r>
            <a:endParaRPr lang="en-US" altLang="ko-KR" smtClean="0"/>
          </a:p>
          <a:p>
            <a:pPr lvl="2"/>
            <a:r>
              <a:rPr lang="en-US" altLang="ko-KR"/>
              <a:t>IoT</a:t>
            </a:r>
            <a:r>
              <a:rPr lang="ko-KR" altLang="en-US"/>
              <a:t>는 다양한 사물에 센서와 통신 기능을 내장하고 인터넷과 연결하는 기술</a:t>
            </a:r>
            <a:endParaRPr lang="en-US" altLang="ko-KR" b="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</p:txBody>
      </p:sp>
      <p:grpSp>
        <p:nvGrpSpPr>
          <p:cNvPr id="4" name="그룹 3"/>
          <p:cNvGrpSpPr/>
          <p:nvPr/>
        </p:nvGrpSpPr>
        <p:grpSpPr>
          <a:xfrm>
            <a:off x="476545" y="1746801"/>
            <a:ext cx="6563875" cy="4708120"/>
            <a:chOff x="566555" y="1763815"/>
            <a:chExt cx="6563875" cy="470812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555" y="1763815"/>
              <a:ext cx="6563875" cy="470812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81" y="1763815"/>
              <a:ext cx="6507313" cy="4398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087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</a:t>
            </a:r>
            <a:r>
              <a:rPr lang="en-US" altLang="ko-KR" smtClean="0"/>
              <a:t>04 </a:t>
            </a:r>
            <a:r>
              <a:rPr lang="ko-KR" altLang="en-US" smtClean="0"/>
              <a:t>실습 </a:t>
            </a:r>
            <a:r>
              <a:rPr lang="ko-KR" altLang="en-US" dirty="0" smtClean="0"/>
              <a:t>환경 구축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개발 환경 설치</a:t>
            </a:r>
            <a:endParaRPr lang="en-US" altLang="ko-KR" dirty="0" smtClean="0"/>
          </a:p>
          <a:p>
            <a:pPr lvl="1"/>
            <a:r>
              <a:rPr lang="ko-KR" altLang="en-US" dirty="0" err="1"/>
              <a:t>비주얼</a:t>
            </a:r>
            <a:r>
              <a:rPr lang="ko-KR" altLang="en-US" dirty="0"/>
              <a:t> </a:t>
            </a:r>
            <a:r>
              <a:rPr lang="ko-KR" altLang="en-US" dirty="0" smtClean="0"/>
              <a:t>스튜디오 사용</a:t>
            </a:r>
            <a:r>
              <a:rPr lang="en-US" altLang="ko-KR" dirty="0" smtClean="0"/>
              <a:t>(C</a:t>
            </a:r>
            <a:r>
              <a:rPr lang="en-US" altLang="ko-KR" dirty="0"/>
              <a:t>#</a:t>
            </a:r>
            <a:r>
              <a:rPr lang="ko-KR" altLang="en-US" dirty="0"/>
              <a:t>이라는 프로그래밍 언어와 윈도 </a:t>
            </a:r>
            <a:r>
              <a:rPr lang="ko-KR" altLang="en-US" dirty="0" smtClean="0"/>
              <a:t>폼 사용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마이크로소프트 사의 </a:t>
            </a:r>
            <a:r>
              <a:rPr lang="ko-KR" altLang="en-US" dirty="0" err="1"/>
              <a:t>비주얼</a:t>
            </a:r>
            <a:r>
              <a:rPr lang="ko-KR" altLang="en-US" dirty="0"/>
              <a:t> 스튜디오 </a:t>
            </a:r>
            <a:r>
              <a:rPr lang="ko-KR" altLang="en-US" dirty="0" smtClean="0"/>
              <a:t>사이트에 </a:t>
            </a:r>
            <a:r>
              <a:rPr lang="ko-KR" altLang="en-US" dirty="0"/>
              <a:t>들어가서 설치 </a:t>
            </a:r>
            <a:r>
              <a:rPr lang="ko-KR" altLang="en-US" dirty="0" smtClean="0"/>
              <a:t>파일 </a:t>
            </a:r>
            <a:r>
              <a:rPr lang="ko-KR" altLang="en-US" dirty="0"/>
              <a:t>다운</a:t>
            </a:r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</p:txBody>
      </p:sp>
      <p:grpSp>
        <p:nvGrpSpPr>
          <p:cNvPr id="4" name="그룹 3"/>
          <p:cNvGrpSpPr/>
          <p:nvPr/>
        </p:nvGrpSpPr>
        <p:grpSpPr>
          <a:xfrm>
            <a:off x="701570" y="2026980"/>
            <a:ext cx="6525725" cy="4543226"/>
            <a:chOff x="701570" y="2026980"/>
            <a:chExt cx="6525725" cy="454322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70" y="2026980"/>
              <a:ext cx="6525725" cy="454322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575" y="2078850"/>
              <a:ext cx="6438663" cy="41854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613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04 </a:t>
            </a:r>
            <a:r>
              <a:rPr lang="ko-KR" altLang="en-US" smtClean="0"/>
              <a:t>실습 </a:t>
            </a:r>
            <a:r>
              <a:rPr lang="ko-KR" altLang="en-US" dirty="0" smtClean="0"/>
              <a:t>환경 구축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mtClean="0">
                <a:latin typeface="+mn-ea"/>
                <a:ea typeface="+mn-ea"/>
              </a:rPr>
              <a:t>① [</a:t>
            </a:r>
            <a:r>
              <a:rPr lang="ko-KR" altLang="en-US" dirty="0">
                <a:latin typeface="+mn-ea"/>
                <a:ea typeface="+mn-ea"/>
              </a:rPr>
              <a:t>파일</a:t>
            </a:r>
            <a:r>
              <a:rPr lang="en-US" altLang="ko-KR" dirty="0">
                <a:latin typeface="+mn-ea"/>
                <a:ea typeface="+mn-ea"/>
              </a:rPr>
              <a:t>] - [</a:t>
            </a:r>
            <a:r>
              <a:rPr lang="ko-KR" altLang="en-US" dirty="0">
                <a:latin typeface="+mn-ea"/>
                <a:ea typeface="+mn-ea"/>
              </a:rPr>
              <a:t>새 프로젝트</a:t>
            </a:r>
            <a:r>
              <a:rPr lang="en-US" altLang="ko-KR" dirty="0">
                <a:latin typeface="+mn-ea"/>
                <a:ea typeface="+mn-ea"/>
              </a:rPr>
              <a:t>] </a:t>
            </a:r>
            <a:r>
              <a:rPr lang="ko-KR" altLang="en-US" dirty="0" smtClean="0">
                <a:latin typeface="+mn-ea"/>
                <a:ea typeface="+mn-ea"/>
              </a:rPr>
              <a:t>메뉴 선택</a:t>
            </a:r>
            <a:endParaRPr lang="ko-KR" altLang="en-US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ko-KR" smtClean="0">
                <a:latin typeface="+mn-ea"/>
                <a:ea typeface="+mn-ea"/>
              </a:rPr>
              <a:t>② </a:t>
            </a:r>
            <a:r>
              <a:rPr lang="en-US" altLang="ko-KR" smtClean="0"/>
              <a:t>[</a:t>
            </a:r>
            <a:r>
              <a:rPr lang="ko-KR" altLang="en-US" dirty="0" smtClean="0"/>
              <a:t>새 </a:t>
            </a:r>
            <a:r>
              <a:rPr lang="ko-KR" altLang="en-US" dirty="0"/>
              <a:t>프로젝트</a:t>
            </a:r>
            <a:r>
              <a:rPr lang="en-US" altLang="ko-KR" dirty="0"/>
              <a:t>] </a:t>
            </a:r>
            <a:r>
              <a:rPr lang="ko-KR" altLang="en-US" dirty="0"/>
              <a:t>대화상자가 실행되면 </a:t>
            </a:r>
            <a:r>
              <a:rPr lang="en-US" altLang="ko-KR" dirty="0"/>
              <a:t>[Visual C#] - [</a:t>
            </a:r>
            <a:r>
              <a:rPr lang="ko-KR" altLang="en-US" dirty="0"/>
              <a:t>콘솔 응용 프로그램</a:t>
            </a:r>
            <a:r>
              <a:rPr lang="en-US" altLang="ko-KR" dirty="0" smtClean="0"/>
              <a:t>]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smtClean="0"/>
              <a:t>③ 프로젝트 </a:t>
            </a:r>
            <a:r>
              <a:rPr lang="ko-KR" altLang="en-US" dirty="0"/>
              <a:t>이름에 </a:t>
            </a:r>
            <a:r>
              <a:rPr lang="en-US" altLang="ko-KR" dirty="0" err="1"/>
              <a:t>FirstProgram</a:t>
            </a:r>
            <a:r>
              <a:rPr lang="ko-KR" altLang="en-US" dirty="0"/>
              <a:t>을 입력한 후 </a:t>
            </a:r>
            <a:r>
              <a:rPr lang="en-US" altLang="ko-KR" dirty="0"/>
              <a:t>[</a:t>
            </a:r>
            <a:r>
              <a:rPr lang="ko-KR" altLang="en-US" dirty="0"/>
              <a:t>확인</a:t>
            </a:r>
            <a:r>
              <a:rPr lang="en-US" altLang="ko-KR" dirty="0"/>
              <a:t>]</a:t>
            </a:r>
            <a:r>
              <a:rPr lang="ko-KR" altLang="en-US" dirty="0"/>
              <a:t>을 </a:t>
            </a:r>
            <a:r>
              <a:rPr lang="ko-KR" altLang="en-US" dirty="0" smtClean="0"/>
              <a:t>누름</a:t>
            </a:r>
            <a:endParaRPr lang="en-US" altLang="ko-KR" b="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</p:txBody>
      </p:sp>
      <p:grpSp>
        <p:nvGrpSpPr>
          <p:cNvPr id="10" name="그룹 9"/>
          <p:cNvGrpSpPr/>
          <p:nvPr/>
        </p:nvGrpSpPr>
        <p:grpSpPr>
          <a:xfrm>
            <a:off x="611560" y="2604545"/>
            <a:ext cx="7229475" cy="4229100"/>
            <a:chOff x="611560" y="2604545"/>
            <a:chExt cx="7229475" cy="42291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2604545"/>
              <a:ext cx="7229475" cy="42291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66" y="2663915"/>
              <a:ext cx="7110790" cy="3790224"/>
            </a:xfrm>
            <a:prstGeom prst="rect">
              <a:avLst/>
            </a:prstGeom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2591780" y="3834045"/>
              <a:ext cx="2835315" cy="315035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789751" y="5300738"/>
              <a:ext cx="855095" cy="225025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327195" y="6132254"/>
              <a:ext cx="585065" cy="225025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6903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04 </a:t>
            </a:r>
            <a:r>
              <a:rPr lang="ko-KR" altLang="en-US" smtClean="0"/>
              <a:t>실습 </a:t>
            </a:r>
            <a:r>
              <a:rPr lang="ko-KR" altLang="en-US" dirty="0" smtClean="0"/>
              <a:t>환경 구축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방법</a:t>
            </a:r>
            <a:r>
              <a:rPr lang="en-US" altLang="ko-KR" dirty="0" smtClean="0"/>
              <a:t>1 : [</a:t>
            </a:r>
            <a:r>
              <a:rPr lang="ko-KR" altLang="en-US" dirty="0"/>
              <a:t>시작</a:t>
            </a:r>
            <a:r>
              <a:rPr lang="en-US" altLang="ko-KR" dirty="0"/>
              <a:t>] </a:t>
            </a:r>
            <a:r>
              <a:rPr lang="ko-KR" altLang="en-US" dirty="0" smtClean="0"/>
              <a:t>버튼 </a:t>
            </a:r>
            <a:r>
              <a:rPr lang="ko-KR" altLang="en-US" dirty="0"/>
              <a:t>또는 </a:t>
            </a:r>
            <a:r>
              <a:rPr lang="en-US" altLang="ko-KR" dirty="0"/>
              <a:t>[</a:t>
            </a:r>
            <a:r>
              <a:rPr lang="ko-KR" altLang="en-US" dirty="0"/>
              <a:t>디버그</a:t>
            </a:r>
            <a:r>
              <a:rPr lang="en-US" altLang="ko-KR" dirty="0"/>
              <a:t>] </a:t>
            </a:r>
            <a:r>
              <a:rPr lang="en-US" altLang="ko-KR" dirty="0" smtClean="0"/>
              <a:t>– </a:t>
            </a:r>
            <a:r>
              <a:rPr lang="en-US" altLang="ko-KR" dirty="0"/>
              <a:t>[</a:t>
            </a:r>
            <a:r>
              <a:rPr lang="ko-KR" altLang="en-US" dirty="0"/>
              <a:t>디버깅 시작</a:t>
            </a:r>
            <a:r>
              <a:rPr lang="en-US" altLang="ko-KR" dirty="0"/>
              <a:t>] </a:t>
            </a:r>
            <a:r>
              <a:rPr lang="ko-KR" altLang="en-US" dirty="0" smtClean="0"/>
              <a:t>메뉴 또는 단축키</a:t>
            </a:r>
            <a:r>
              <a:rPr lang="en-US" altLang="ko-KR" dirty="0" smtClean="0"/>
              <a:t>(F5) </a:t>
            </a:r>
            <a:r>
              <a:rPr lang="ko-KR" altLang="en-US" dirty="0" smtClean="0"/>
              <a:t>누름</a:t>
            </a:r>
            <a:endParaRPr lang="en-US" altLang="ko-KR" dirty="0" smtClean="0"/>
          </a:p>
          <a:p>
            <a:pPr lvl="2"/>
            <a:r>
              <a:rPr lang="ko-KR" altLang="en-US" dirty="0"/>
              <a:t>프로그램이 한 번 실행되었다가 바로 종료되어 아무것도 </a:t>
            </a:r>
            <a:r>
              <a:rPr lang="ko-KR" altLang="en-US" dirty="0" smtClean="0"/>
              <a:t>안보임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디버그 모드 실행</a:t>
            </a:r>
            <a:r>
              <a:rPr lang="en-US" altLang="ko-KR" dirty="0"/>
              <a:t>(</a:t>
            </a:r>
            <a:r>
              <a:rPr lang="ko-KR" altLang="en-US" dirty="0" smtClean="0"/>
              <a:t>오류 </a:t>
            </a:r>
            <a:r>
              <a:rPr lang="ko-KR" altLang="en-US" dirty="0"/>
              <a:t>등을 자세히 확인하기 </a:t>
            </a:r>
            <a:r>
              <a:rPr lang="ko-KR" altLang="en-US" dirty="0" smtClean="0"/>
              <a:t>위해 사용되는 모드</a:t>
            </a:r>
            <a:r>
              <a:rPr lang="en-US" altLang="ko-KR" dirty="0" smtClean="0"/>
              <a:t>)</a:t>
            </a:r>
          </a:p>
          <a:p>
            <a:pPr marL="627063" lvl="2" indent="0">
              <a:buNone/>
            </a:pPr>
            <a:r>
              <a:rPr lang="ko-KR" altLang="en-US" dirty="0" smtClean="0"/>
              <a:t>   오류 </a:t>
            </a:r>
            <a:r>
              <a:rPr lang="ko-KR" altLang="en-US" dirty="0"/>
              <a:t>없이 정상적으로 프로그램이 끝났다고 확인되면 </a:t>
            </a:r>
            <a:r>
              <a:rPr lang="ko-KR" altLang="en-US" dirty="0" smtClean="0"/>
              <a:t>실행된 화면 </a:t>
            </a:r>
            <a:r>
              <a:rPr lang="ko-KR" altLang="en-US" dirty="0"/>
              <a:t>꺼버려 실행 </a:t>
            </a:r>
            <a:r>
              <a:rPr lang="ko-KR" altLang="en-US" dirty="0" smtClean="0"/>
              <a:t>결과 </a:t>
            </a:r>
            <a:r>
              <a:rPr lang="ko-KR" altLang="en-US" dirty="0"/>
              <a:t>보기 </a:t>
            </a:r>
            <a:r>
              <a:rPr lang="ko-KR" altLang="en-US" dirty="0" smtClean="0"/>
              <a:t>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방법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콘솔 응용 프로그램 </a:t>
            </a:r>
            <a:r>
              <a:rPr lang="ko-KR" altLang="en-US" dirty="0"/>
              <a:t>예제를 </a:t>
            </a:r>
            <a:r>
              <a:rPr lang="ko-KR" altLang="en-US" dirty="0" smtClean="0"/>
              <a:t>진행 시 </a:t>
            </a:r>
            <a:r>
              <a:rPr lang="en-US" altLang="ko-KR" dirty="0"/>
              <a:t>[</a:t>
            </a:r>
            <a:r>
              <a:rPr lang="ko-KR" altLang="en-US" dirty="0"/>
              <a:t>디버그</a:t>
            </a:r>
            <a:r>
              <a:rPr lang="en-US" altLang="ko-KR" dirty="0"/>
              <a:t>] </a:t>
            </a:r>
            <a:r>
              <a:rPr lang="en-US" altLang="ko-KR" dirty="0" smtClean="0"/>
              <a:t>– </a:t>
            </a:r>
            <a:r>
              <a:rPr lang="en-US" altLang="ko-KR" dirty="0"/>
              <a:t>[</a:t>
            </a:r>
            <a:r>
              <a:rPr lang="ko-KR" altLang="en-US" dirty="0" err="1"/>
              <a:t>디버그하지</a:t>
            </a:r>
            <a:r>
              <a:rPr lang="ko-KR" altLang="en-US" dirty="0"/>
              <a:t> 않고 시작</a:t>
            </a:r>
            <a:r>
              <a:rPr lang="en-US" altLang="ko-KR" dirty="0"/>
              <a:t>] </a:t>
            </a:r>
            <a:r>
              <a:rPr lang="ko-KR" altLang="en-US" dirty="0"/>
              <a:t>메뉴 또는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Ctrl </a:t>
            </a:r>
            <a:r>
              <a:rPr lang="en-US" altLang="ko-KR" dirty="0"/>
              <a:t>+ </a:t>
            </a:r>
            <a:r>
              <a:rPr lang="ko-KR" altLang="en-US" dirty="0"/>
              <a:t>단축키</a:t>
            </a:r>
            <a:r>
              <a:rPr lang="en-US" altLang="ko-KR" dirty="0"/>
              <a:t>(F5)</a:t>
            </a:r>
            <a:r>
              <a:rPr lang="ko-KR" altLang="en-US" dirty="0" smtClean="0"/>
              <a:t> 누름</a:t>
            </a:r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09877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995" y="1313765"/>
            <a:ext cx="8254893" cy="5393197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04 </a:t>
            </a:r>
            <a:r>
              <a:rPr lang="ko-KR" altLang="en-US" smtClean="0"/>
              <a:t>실습 </a:t>
            </a:r>
            <a:r>
              <a:rPr lang="ko-KR" altLang="en-US" dirty="0" smtClean="0"/>
              <a:t>환경 구축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프로젝트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</p:txBody>
      </p:sp>
      <p:sp>
        <p:nvSpPr>
          <p:cNvPr id="3" name="직사각형 2"/>
          <p:cNvSpPr/>
          <p:nvPr/>
        </p:nvSpPr>
        <p:spPr>
          <a:xfrm>
            <a:off x="476545" y="1313765"/>
            <a:ext cx="2790310" cy="304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97" y="5752031"/>
            <a:ext cx="4081622" cy="8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19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04 </a:t>
            </a:r>
            <a:r>
              <a:rPr lang="ko-KR" altLang="en-US" smtClean="0"/>
              <a:t>실습 </a:t>
            </a:r>
            <a:r>
              <a:rPr lang="ko-KR" altLang="en-US" dirty="0" smtClean="0"/>
              <a:t>환경 구축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오류 확인 </a:t>
            </a:r>
            <a:r>
              <a:rPr lang="ko-KR" altLang="en-US" smtClean="0"/>
              <a:t>방법 </a:t>
            </a:r>
            <a:endParaRPr lang="en-US" altLang="ko-KR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246878" y="3263876"/>
            <a:ext cx="4648200" cy="2095500"/>
            <a:chOff x="4545498" y="2237261"/>
            <a:chExt cx="4648200" cy="20955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498" y="2237261"/>
              <a:ext cx="4648200" cy="20955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004" y="2330380"/>
              <a:ext cx="4526996" cy="1695131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2081843" y="5153025"/>
            <a:ext cx="6717651" cy="1704975"/>
            <a:chOff x="521550" y="5014655"/>
            <a:chExt cx="6717651" cy="170497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50" y="5014655"/>
              <a:ext cx="6286500" cy="17049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126" y="5049180"/>
              <a:ext cx="6696075" cy="1352550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4485" y="1270663"/>
            <a:ext cx="8582025" cy="20669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29" y="1868965"/>
            <a:ext cx="4273766" cy="11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9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04 </a:t>
            </a:r>
            <a:r>
              <a:rPr lang="ko-KR" altLang="en-US" smtClean="0"/>
              <a:t>실습 </a:t>
            </a:r>
            <a:r>
              <a:rPr lang="ko-KR" altLang="en-US" dirty="0" smtClean="0"/>
              <a:t>환경 구축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자동 </a:t>
            </a:r>
            <a:r>
              <a:rPr lang="ko-KR" altLang="en-US" smtClean="0"/>
              <a:t>완성 기능</a:t>
            </a:r>
            <a:r>
              <a:rPr lang="en-US" altLang="ko-KR" smtClean="0"/>
              <a:t>(</a:t>
            </a:r>
            <a:r>
              <a:rPr lang="ko-KR" altLang="en-US"/>
              <a:t>인텔리센스</a:t>
            </a:r>
            <a:r>
              <a:rPr lang="en-US" altLang="ko-KR" baseline="30000"/>
              <a:t>Intellisense</a:t>
            </a:r>
            <a:r>
              <a:rPr lang="en-US" altLang="ko-KR" smtClean="0"/>
              <a:t>)</a:t>
            </a:r>
            <a:r>
              <a:rPr lang="ko-KR" altLang="en-US" smtClean="0"/>
              <a:t>과 </a:t>
            </a:r>
            <a:r>
              <a:rPr lang="ko-KR" altLang="en-US" dirty="0" smtClean="0"/>
              <a:t>보조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입력 시 </a:t>
            </a:r>
            <a:r>
              <a:rPr lang="en-US" altLang="ko-KR" dirty="0"/>
              <a:t>Ctrl + Space </a:t>
            </a:r>
            <a:r>
              <a:rPr lang="ko-KR" altLang="en-US" smtClean="0"/>
              <a:t>단축키 누르면 </a:t>
            </a:r>
            <a:r>
              <a:rPr lang="en-US" altLang="ko-KR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1-24]</a:t>
            </a:r>
            <a:r>
              <a:rPr lang="ko-KR" altLang="en-US" dirty="0" smtClean="0"/>
              <a:t>처럼 자동 </a:t>
            </a:r>
            <a:r>
              <a:rPr lang="ko-KR" altLang="en-US" smtClean="0"/>
              <a:t>완성 기능이 실행</a:t>
            </a:r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그림 </a:t>
            </a:r>
            <a:r>
              <a:rPr lang="en-US" altLang="ko-KR" smtClean="0"/>
              <a:t>1-25]</a:t>
            </a:r>
            <a:r>
              <a:rPr lang="ko-KR" altLang="en-US" smtClean="0"/>
              <a:t>와 같이 현재 </a:t>
            </a:r>
            <a:r>
              <a:rPr lang="ko-KR" altLang="en-US" dirty="0" smtClean="0"/>
              <a:t>위치에서 사용할 수 있는 코드가 뜨고 </a:t>
            </a:r>
            <a:r>
              <a:rPr lang="ko-KR" altLang="en-US" dirty="0" err="1"/>
              <a:t>메서드를</a:t>
            </a:r>
            <a:r>
              <a:rPr lang="ko-KR" altLang="en-US" dirty="0"/>
              <a:t> 사용할 </a:t>
            </a:r>
            <a:r>
              <a:rPr lang="ko-KR" altLang="en-US"/>
              <a:t>때는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해당 </a:t>
            </a:r>
            <a:r>
              <a:rPr lang="ko-KR" altLang="en-US" dirty="0" err="1"/>
              <a:t>메서드와</a:t>
            </a:r>
            <a:r>
              <a:rPr lang="ko-KR" altLang="en-US" dirty="0"/>
              <a:t> 관련된 </a:t>
            </a:r>
            <a:r>
              <a:rPr lang="ko-KR" altLang="en-US" dirty="0" smtClean="0"/>
              <a:t>설명이 뜸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</p:txBody>
      </p:sp>
      <p:grpSp>
        <p:nvGrpSpPr>
          <p:cNvPr id="5" name="그룹 4"/>
          <p:cNvGrpSpPr/>
          <p:nvPr/>
        </p:nvGrpSpPr>
        <p:grpSpPr>
          <a:xfrm>
            <a:off x="570840" y="2575300"/>
            <a:ext cx="6096000" cy="1514475"/>
            <a:chOff x="656565" y="2978950"/>
            <a:chExt cx="6096000" cy="15144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65" y="2978950"/>
              <a:ext cx="6096000" cy="151447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575" y="3103608"/>
              <a:ext cx="5940660" cy="1109794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656565" y="4358410"/>
            <a:ext cx="3075508" cy="914400"/>
            <a:chOff x="656565" y="4628440"/>
            <a:chExt cx="3075508" cy="9144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65" y="4628440"/>
              <a:ext cx="2962275" cy="9144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154" y="4703547"/>
              <a:ext cx="3062919" cy="570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72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04 </a:t>
            </a:r>
            <a:r>
              <a:rPr lang="ko-KR" altLang="en-US" smtClean="0"/>
              <a:t>실습 </a:t>
            </a:r>
            <a:r>
              <a:rPr lang="ko-KR" altLang="en-US" dirty="0" smtClean="0"/>
              <a:t>환경 구축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프로그래밍을 잘 하는 습관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 </a:t>
            </a:r>
            <a:r>
              <a:rPr lang="ko-KR" altLang="en-US" dirty="0" err="1" smtClean="0"/>
              <a:t>완정</a:t>
            </a:r>
            <a:r>
              <a:rPr lang="ko-KR" altLang="en-US" dirty="0" smtClean="0"/>
              <a:t> 기능 등을 적극 활용해 많이 연습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134" y="1808820"/>
            <a:ext cx="8553450" cy="41052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50" y="4662095"/>
            <a:ext cx="4766547" cy="15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1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4859022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</a:p>
          <a:p>
            <a:r>
              <a:rPr lang="en-US" altLang="ko-KR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C# </a:t>
            </a:r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프로그래밍 첫걸음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플랫폼과 프로그래밍 언어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라이브러리와 프레임워크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C#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으로 할 수 있는 일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실습 환경 구축</a:t>
            </a: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플랫폼과 프로그래밍 언어의 관계를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라이브러리와 </a:t>
            </a:r>
            <a:r>
              <a:rPr lang="ko-KR" altLang="en-US" dirty="0"/>
              <a:t>프레임워크의 차이를 이해한다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C</a:t>
            </a:r>
            <a:r>
              <a:rPr lang="en-US" altLang="ko-KR" dirty="0"/>
              <a:t>#</a:t>
            </a:r>
            <a:r>
              <a:rPr lang="ko-KR" altLang="en-US" dirty="0"/>
              <a:t>을 사용해 무엇을 할 수 있는지 살펴본다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C</a:t>
            </a:r>
            <a:r>
              <a:rPr lang="en-US" altLang="ko-KR" dirty="0"/>
              <a:t># </a:t>
            </a:r>
            <a:r>
              <a:rPr lang="ko-KR" altLang="en-US" dirty="0"/>
              <a:t>프로그래밍을 위한 실습 </a:t>
            </a:r>
            <a:r>
              <a:rPr lang="ko-KR" altLang="en-US"/>
              <a:t>환경을 </a:t>
            </a:r>
            <a:r>
              <a:rPr lang="ko-KR" altLang="en-US" smtClean="0"/>
              <a:t>구축한다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 smtClean="0"/>
              <a:t>플랫폼과 프로그래밍 언어</a:t>
            </a:r>
            <a:r>
              <a:rPr lang="en-US" altLang="ko-KR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의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/>
              <a:t>형식 안정</a:t>
            </a:r>
            <a:r>
              <a:rPr lang="en-US" altLang="ko-KR" baseline="30000" dirty="0" smtClean="0"/>
              <a:t>Type-Safe</a:t>
            </a:r>
            <a:r>
              <a:rPr lang="ko-KR" altLang="en-US" dirty="0" smtClean="0"/>
              <a:t>적인 </a:t>
            </a:r>
            <a:r>
              <a:rPr lang="ko-KR" altLang="en-US" dirty="0"/>
              <a:t>객체 지향</a:t>
            </a:r>
            <a:r>
              <a:rPr lang="en-US" altLang="ko-KR" baseline="30000" dirty="0"/>
              <a:t>Object-Oriented</a:t>
            </a:r>
            <a:r>
              <a:rPr lang="en-US" altLang="ko-KR" dirty="0"/>
              <a:t>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/>
            <a:r>
              <a:rPr lang="ko-KR" altLang="en-US" smtClean="0"/>
              <a:t>기존 </a:t>
            </a:r>
            <a:r>
              <a:rPr lang="ko-KR" altLang="en-US" dirty="0"/>
              <a:t>프로그래밍 </a:t>
            </a:r>
            <a:r>
              <a:rPr lang="ko-KR" altLang="en-US"/>
              <a:t>언어의 </a:t>
            </a:r>
            <a:r>
              <a:rPr lang="ko-KR" altLang="en-US" smtClean="0"/>
              <a:t>생산성을 </a:t>
            </a:r>
            <a:r>
              <a:rPr lang="ko-KR" altLang="en-US" dirty="0" smtClean="0"/>
              <a:t>개선하여 성능이 </a:t>
            </a:r>
            <a:r>
              <a:rPr lang="ko-KR" altLang="en-US" dirty="0"/>
              <a:t>굉장히 </a:t>
            </a:r>
            <a:r>
              <a:rPr lang="ko-KR" altLang="en-US" dirty="0" smtClean="0"/>
              <a:t>높음</a:t>
            </a:r>
            <a:endParaRPr lang="en-US" altLang="ko-KR" dirty="0" smtClean="0"/>
          </a:p>
          <a:p>
            <a:pPr lvl="1"/>
            <a:r>
              <a:rPr lang="ko-KR" altLang="en-US" smtClean="0"/>
              <a:t>현재 </a:t>
            </a:r>
            <a:r>
              <a:rPr lang="ko-KR" altLang="en-US" dirty="0"/>
              <a:t>윈도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리눅스</a:t>
            </a:r>
            <a:r>
              <a:rPr lang="en-US" altLang="ko-KR" dirty="0"/>
              <a:t>, </a:t>
            </a:r>
            <a:r>
              <a:rPr lang="ko-KR" altLang="en-US" dirty="0" err="1"/>
              <a:t>안드로이드</a:t>
            </a:r>
            <a:r>
              <a:rPr lang="en-US" altLang="ko-KR" dirty="0"/>
              <a:t>, </a:t>
            </a:r>
            <a:r>
              <a:rPr lang="ko-KR" altLang="en-US" dirty="0" err="1"/>
              <a:t>아이폰</a:t>
            </a:r>
            <a:r>
              <a:rPr lang="ko-KR" altLang="en-US" dirty="0"/>
              <a:t> </a:t>
            </a:r>
            <a:r>
              <a:rPr lang="ko-KR" altLang="en-US"/>
              <a:t>등의 </a:t>
            </a:r>
            <a:r>
              <a:rPr lang="ko-KR" altLang="en-US" smtClean="0"/>
              <a:t>다양한 </a:t>
            </a:r>
            <a:r>
              <a:rPr lang="ko-KR" altLang="en-US" dirty="0"/>
              <a:t>운영체제나 </a:t>
            </a:r>
            <a:r>
              <a:rPr lang="ko-KR" altLang="en-US"/>
              <a:t>플랫폼에서 </a:t>
            </a:r>
            <a:r>
              <a:rPr lang="ko-KR" altLang="en-US" smtClean="0"/>
              <a:t>동작</a:t>
            </a:r>
            <a:endParaRPr lang="en-US" altLang="ko-KR" smtClean="0"/>
          </a:p>
          <a:p>
            <a:pPr lvl="1"/>
            <a:r>
              <a:rPr lang="ko-KR" altLang="en-US" smtClean="0"/>
              <a:t>윈도에서 </a:t>
            </a:r>
            <a:r>
              <a:rPr lang="ko-KR" altLang="en-US" dirty="0"/>
              <a:t>동작하는 </a:t>
            </a:r>
            <a:r>
              <a:rPr lang="ko-KR" altLang="en-US" dirty="0" err="1"/>
              <a:t>닷넷</a:t>
            </a:r>
            <a:r>
              <a:rPr lang="ko-KR" altLang="en-US" dirty="0"/>
              <a:t> 플랫폼과 대부분의 운영체제에서 동작하는 </a:t>
            </a:r>
            <a:r>
              <a:rPr lang="ko-KR" altLang="en-US" dirty="0" err="1"/>
              <a:t>모노</a:t>
            </a:r>
            <a:r>
              <a:rPr lang="ko-KR" altLang="en-US" dirty="0"/>
              <a:t> </a:t>
            </a:r>
            <a:r>
              <a:rPr lang="ko-KR" altLang="en-US" smtClean="0"/>
              <a:t>플랫폼에서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작동하는 </a:t>
            </a:r>
            <a:r>
              <a:rPr lang="ko-KR" altLang="en-US" dirty="0"/>
              <a:t>프로그램을 만들 </a:t>
            </a:r>
            <a:r>
              <a:rPr lang="ko-KR" altLang="en-US"/>
              <a:t>수 </a:t>
            </a:r>
            <a:r>
              <a:rPr lang="ko-KR" altLang="en-US" smtClean="0"/>
              <a:t>있음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/>
              <a:t>플랫폼과 프로그래밍 </a:t>
            </a:r>
            <a:r>
              <a:rPr lang="ko-KR" altLang="en-US" smtClean="0"/>
              <a:t>언어</a:t>
            </a:r>
            <a:r>
              <a:rPr lang="en-US" altLang="ko-KR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플랫폼과 소프트웨어 플랫폼</a:t>
            </a:r>
            <a:endParaRPr lang="en-US" altLang="ko-KR" smtClean="0"/>
          </a:p>
          <a:p>
            <a:pPr lvl="1"/>
            <a:r>
              <a:rPr lang="ko-KR" altLang="en-US" smtClean="0"/>
              <a:t>플랫폼</a:t>
            </a:r>
            <a:r>
              <a:rPr lang="en-US" altLang="ko-KR" baseline="30000"/>
              <a:t>Platform</a:t>
            </a:r>
            <a:r>
              <a:rPr lang="en-US" altLang="ko-KR" smtClean="0"/>
              <a:t> </a:t>
            </a:r>
            <a:r>
              <a:rPr lang="en-US" altLang="ko-KR"/>
              <a:t>: </a:t>
            </a:r>
            <a:r>
              <a:rPr lang="ko-KR" altLang="en-US"/>
              <a:t> </a:t>
            </a:r>
            <a:r>
              <a:rPr lang="ko-KR" altLang="en-US" spc="-150"/>
              <a:t>소프트웨어 응용 프로그램의 실행에 사용되는 하드웨어와 </a:t>
            </a:r>
            <a:r>
              <a:rPr lang="ko-KR" altLang="en-US" spc="-150" smtClean="0"/>
              <a:t>소프트웨어의 집합</a:t>
            </a:r>
            <a:endParaRPr lang="en-US" altLang="ko-KR" spc="-150" smtClean="0"/>
          </a:p>
          <a:p>
            <a:pPr lvl="1"/>
            <a:endParaRPr lang="en-US" altLang="ko-KR" spc="-150"/>
          </a:p>
          <a:p>
            <a:pPr lvl="1"/>
            <a:endParaRPr lang="en-US" altLang="ko-KR" spc="-150" smtClean="0"/>
          </a:p>
          <a:p>
            <a:pPr lvl="1"/>
            <a:endParaRPr lang="en-US" altLang="ko-KR" spc="-150"/>
          </a:p>
          <a:p>
            <a:pPr lvl="1"/>
            <a:endParaRPr lang="en-US" altLang="ko-KR" spc="-150" smtClean="0"/>
          </a:p>
          <a:p>
            <a:pPr lvl="1"/>
            <a:endParaRPr lang="en-US" altLang="ko-KR" spc="-150"/>
          </a:p>
          <a:p>
            <a:r>
              <a:rPr lang="ko-KR" altLang="en-US"/>
              <a:t>소프트웨어 플랫폼</a:t>
            </a:r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그림 </a:t>
            </a:r>
            <a:r>
              <a:rPr lang="en-US" altLang="ko-KR"/>
              <a:t>1-2]</a:t>
            </a:r>
            <a:r>
              <a:rPr lang="ko-KR" altLang="en-US"/>
              <a:t>와 같이 중간 레고 블록 역할을 함</a:t>
            </a:r>
            <a:endParaRPr lang="en-US" altLang="ko-KR"/>
          </a:p>
          <a:p>
            <a:pPr lvl="1"/>
            <a:r>
              <a:rPr lang="ko-KR" altLang="en-US"/>
              <a:t>예 </a:t>
            </a:r>
            <a:r>
              <a:rPr lang="en-US" altLang="ko-KR"/>
              <a:t>: </a:t>
            </a:r>
            <a:r>
              <a:rPr lang="ko-KR" altLang="en-US"/>
              <a:t>자바 가상 머신</a:t>
            </a:r>
            <a:r>
              <a:rPr lang="en-US" altLang="ko-KR"/>
              <a:t>, </a:t>
            </a:r>
            <a:r>
              <a:rPr lang="ko-KR" altLang="en-US"/>
              <a:t>액션스크립트</a:t>
            </a:r>
            <a:r>
              <a:rPr lang="en-US" altLang="ko-KR"/>
              <a:t>, </a:t>
            </a:r>
            <a:r>
              <a:rPr lang="ko-KR" altLang="en-US"/>
              <a:t>닷넷 플랫폼</a:t>
            </a:r>
            <a:endParaRPr lang="en-US" altLang="ko-KR"/>
          </a:p>
          <a:p>
            <a:pPr lvl="1"/>
            <a:endParaRPr lang="en-US" altLang="ko-KR" spc="-15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63479"/>
            <a:ext cx="3609480" cy="1845205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202070" y="1898830"/>
            <a:ext cx="3375375" cy="4679848"/>
            <a:chOff x="5202070" y="1898830"/>
            <a:chExt cx="3375375" cy="467984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063" b="5294"/>
            <a:stretch/>
          </p:blipFill>
          <p:spPr>
            <a:xfrm>
              <a:off x="5202070" y="1898830"/>
              <a:ext cx="3285365" cy="445549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10" t="89294" b="4966"/>
            <a:stretch/>
          </p:blipFill>
          <p:spPr>
            <a:xfrm>
              <a:off x="6179714" y="6308648"/>
              <a:ext cx="2352726" cy="27003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10" t="40179" b="55450"/>
            <a:stretch/>
          </p:blipFill>
          <p:spPr>
            <a:xfrm>
              <a:off x="6224719" y="3988467"/>
              <a:ext cx="2352726" cy="205618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63" r="62125" b="510"/>
          <a:stretch/>
        </p:blipFill>
        <p:spPr>
          <a:xfrm>
            <a:off x="5150832" y="6616952"/>
            <a:ext cx="2147774" cy="18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/>
              <a:t>플랫폼과 프로그래밍 </a:t>
            </a:r>
            <a:r>
              <a:rPr lang="ko-KR" altLang="en-US" smtClean="0"/>
              <a:t>언어</a:t>
            </a:r>
            <a:r>
              <a:rPr lang="en-US" altLang="ko-KR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닷넷</a:t>
            </a:r>
            <a:r>
              <a:rPr lang="ko-KR" altLang="en-US" dirty="0" smtClean="0"/>
              <a:t> 플랫폼</a:t>
            </a:r>
            <a:endParaRPr lang="en-US" altLang="ko-KR" dirty="0" smtClean="0"/>
          </a:p>
          <a:p>
            <a:pPr lvl="1"/>
            <a:r>
              <a:rPr lang="ko-KR" altLang="en-US" dirty="0"/>
              <a:t>마이크로소프트 사가 만든 중간 </a:t>
            </a:r>
            <a:r>
              <a:rPr lang="ko-KR" altLang="en-US" dirty="0" err="1"/>
              <a:t>레고</a:t>
            </a:r>
            <a:r>
              <a:rPr lang="ko-KR" altLang="en-US" dirty="0"/>
              <a:t> 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,</a:t>
            </a:r>
            <a:r>
              <a:rPr lang="ko-KR" altLang="en-US" dirty="0"/>
              <a:t> 플랫폼의 기본적인 발전 형태</a:t>
            </a:r>
            <a:endParaRPr lang="en-US" altLang="ko-KR" dirty="0"/>
          </a:p>
          <a:p>
            <a:pPr lvl="1"/>
            <a:r>
              <a:rPr lang="ko-KR" altLang="en-US" smtClean="0"/>
              <a:t>초기에는 </a:t>
            </a:r>
            <a:r>
              <a:rPr lang="ko-KR" altLang="en-US"/>
              <a:t>윈도에서만 </a:t>
            </a:r>
            <a:r>
              <a:rPr lang="ko-KR" altLang="en-US" smtClean="0"/>
              <a:t>동작했지만 현재는 </a:t>
            </a:r>
            <a:r>
              <a:rPr lang="ko-KR" altLang="en-US" dirty="0"/>
              <a:t>마이크로소프트 사가 </a:t>
            </a:r>
            <a:r>
              <a:rPr lang="ko-KR" altLang="en-US"/>
              <a:t>활용할 </a:t>
            </a:r>
            <a:r>
              <a:rPr lang="ko-KR" altLang="en-US" smtClean="0"/>
              <a:t>수 있는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모든 </a:t>
            </a:r>
            <a:r>
              <a:rPr lang="ko-KR" altLang="en-US" dirty="0"/>
              <a:t>프로그래밍 언어</a:t>
            </a:r>
            <a:r>
              <a:rPr lang="en-US" altLang="ko-KR" dirty="0"/>
              <a:t>(20</a:t>
            </a:r>
            <a:r>
              <a:rPr lang="ko-KR" altLang="en-US" dirty="0"/>
              <a:t>개 이상</a:t>
            </a:r>
            <a:r>
              <a:rPr lang="en-US" altLang="ko-KR" dirty="0"/>
              <a:t>)</a:t>
            </a:r>
            <a:r>
              <a:rPr lang="ko-KR" altLang="en-US"/>
              <a:t>를 </a:t>
            </a:r>
            <a:r>
              <a:rPr lang="ko-KR" altLang="en-US" smtClean="0"/>
              <a:t>연결 가능</a:t>
            </a:r>
            <a:endParaRPr lang="en-US" altLang="ko-KR" dirty="0"/>
          </a:p>
          <a:p>
            <a:pPr lvl="1"/>
            <a:r>
              <a:rPr lang="en-US" altLang="ko-KR" smtClean="0"/>
              <a:t>C</a:t>
            </a:r>
            <a:r>
              <a:rPr lang="en-US" altLang="ko-KR" dirty="0"/>
              <a:t>#</a:t>
            </a:r>
            <a:r>
              <a:rPr lang="ko-KR" altLang="en-US" dirty="0"/>
              <a:t>은 </a:t>
            </a:r>
            <a:r>
              <a:rPr lang="ko-KR" altLang="en-US" dirty="0" err="1" smtClean="0"/>
              <a:t>모노</a:t>
            </a:r>
            <a:r>
              <a:rPr lang="ko-KR" altLang="en-US" dirty="0" smtClean="0"/>
              <a:t> </a:t>
            </a:r>
            <a:r>
              <a:rPr lang="ko-KR" altLang="en-US" dirty="0"/>
              <a:t>플랫폼이라는 소프트웨어 플랫폼 </a:t>
            </a:r>
            <a:r>
              <a:rPr lang="ko-KR" altLang="en-US"/>
              <a:t>위에서도 </a:t>
            </a:r>
            <a:r>
              <a:rPr lang="ko-KR" altLang="en-US" smtClean="0"/>
              <a:t>동작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b="0" smtClean="0"/>
              <a:t>C</a:t>
            </a:r>
            <a:r>
              <a:rPr lang="en-US" altLang="ko-KR" b="0" dirty="0" smtClean="0"/>
              <a:t>#</a:t>
            </a:r>
            <a:r>
              <a:rPr lang="ko-KR" altLang="en-US" b="0" smtClean="0"/>
              <a:t>의 기타 활용</a:t>
            </a:r>
            <a:endParaRPr lang="en-US" altLang="ko-KR" b="0" dirty="0"/>
          </a:p>
          <a:p>
            <a:pPr lvl="2"/>
            <a:r>
              <a:rPr lang="ko-KR" altLang="en-US" b="0" dirty="0" smtClean="0"/>
              <a:t>게임 </a:t>
            </a:r>
            <a:r>
              <a:rPr lang="ko-KR" altLang="en-US" b="0" dirty="0"/>
              <a:t>프레임워크</a:t>
            </a:r>
            <a:r>
              <a:rPr lang="en-US" altLang="ko-KR" b="0" dirty="0"/>
              <a:t>(</a:t>
            </a:r>
            <a:r>
              <a:rPr lang="ko-KR" altLang="en-US" b="0" dirty="0"/>
              <a:t>게임 엔진</a:t>
            </a:r>
            <a:r>
              <a:rPr lang="en-US" altLang="ko-KR" b="0" dirty="0"/>
              <a:t>): </a:t>
            </a:r>
            <a:r>
              <a:rPr lang="ko-KR" altLang="en-US" b="0" dirty="0" err="1"/>
              <a:t>유니티</a:t>
            </a:r>
            <a:endParaRPr lang="ko-KR" altLang="en-US" b="0" dirty="0"/>
          </a:p>
          <a:p>
            <a:pPr lvl="2"/>
            <a:r>
              <a:rPr lang="ko-KR" altLang="en-US" b="0" dirty="0" err="1" smtClean="0"/>
              <a:t>모바일</a:t>
            </a:r>
            <a:r>
              <a:rPr lang="ko-KR" altLang="en-US" b="0" dirty="0" smtClean="0"/>
              <a:t> </a:t>
            </a:r>
            <a:r>
              <a:rPr lang="ko-KR" altLang="en-US" b="0" dirty="0"/>
              <a:t>응용 프로그램 프레임워크</a:t>
            </a:r>
            <a:r>
              <a:rPr lang="en-US" altLang="ko-KR" b="0" dirty="0"/>
              <a:t>(</a:t>
            </a:r>
            <a:r>
              <a:rPr lang="ko-KR" altLang="en-US" b="0" dirty="0" err="1"/>
              <a:t>안드로이드와</a:t>
            </a:r>
            <a:r>
              <a:rPr lang="ko-KR" altLang="en-US" b="0" dirty="0"/>
              <a:t> </a:t>
            </a:r>
            <a:r>
              <a:rPr lang="ko-KR" altLang="en-US" b="0" dirty="0" err="1"/>
              <a:t>아이폰</a:t>
            </a:r>
            <a:r>
              <a:rPr lang="en-US" altLang="ko-KR" b="0" dirty="0"/>
              <a:t>): </a:t>
            </a:r>
            <a:r>
              <a:rPr lang="en-US" altLang="ko-KR" b="0" dirty="0" err="1" smtClean="0"/>
              <a:t>Xamarin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4" y="2978214"/>
            <a:ext cx="3651736" cy="14408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75" y="2978214"/>
            <a:ext cx="4500500" cy="144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7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</a:t>
            </a:r>
            <a:r>
              <a:rPr lang="en-US" altLang="ko-KR" smtClean="0"/>
              <a:t>02 </a:t>
            </a:r>
            <a:r>
              <a:rPr lang="ko-KR" altLang="en-US" smtClean="0"/>
              <a:t>라이브러리와 프레임워크</a:t>
            </a:r>
            <a:r>
              <a:rPr lang="en-US" altLang="ko-KR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/>
            <a:r>
              <a:rPr lang="ko-KR" altLang="en-US" b="0" smtClean="0"/>
              <a:t>코드를 </a:t>
            </a:r>
            <a:r>
              <a:rPr lang="ko-KR" altLang="en-US" b="0" dirty="0" smtClean="0"/>
              <a:t>쉽게 사용할 </a:t>
            </a:r>
            <a:r>
              <a:rPr lang="ko-KR" altLang="en-US" b="0" dirty="0"/>
              <a:t>수 있게 미리 만들어준 </a:t>
            </a:r>
            <a:r>
              <a:rPr lang="ko-KR" altLang="en-US" b="0" dirty="0" smtClean="0"/>
              <a:t>코드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프로그램</a:t>
            </a:r>
            <a:r>
              <a:rPr lang="ko-KR" altLang="en-US" dirty="0" smtClean="0"/>
              <a:t> </a:t>
            </a:r>
            <a:r>
              <a:rPr lang="ko-KR" altLang="en-US" b="0" dirty="0" smtClean="0"/>
              <a:t>소프트웨어를 </a:t>
            </a:r>
            <a:r>
              <a:rPr lang="ko-KR" altLang="en-US" b="0" dirty="0"/>
              <a:t>만들 때 사용하는 클래스 또는 서브루틴의 </a:t>
            </a:r>
            <a:r>
              <a:rPr lang="ko-KR" altLang="en-US" b="0" dirty="0" smtClean="0"/>
              <a:t>집합</a:t>
            </a:r>
            <a:endParaRPr lang="en-US" altLang="ko-KR" b="0" dirty="0" smtClean="0"/>
          </a:p>
          <a:p>
            <a:pPr lvl="1"/>
            <a:r>
              <a:rPr lang="ko-KR" altLang="en-US" smtClean="0"/>
              <a:t>개발자가 </a:t>
            </a:r>
            <a:r>
              <a:rPr lang="ko-KR" altLang="en-US" dirty="0"/>
              <a:t>사용해줘야만 하며</a:t>
            </a:r>
            <a:r>
              <a:rPr lang="en-US" altLang="ko-KR" dirty="0"/>
              <a:t>, </a:t>
            </a:r>
            <a:r>
              <a:rPr lang="ko-KR" altLang="en-US" dirty="0"/>
              <a:t>스스로는 </a:t>
            </a:r>
            <a:r>
              <a:rPr lang="ko-KR" altLang="en-US" dirty="0" smtClean="0"/>
              <a:t>아무것도 </a:t>
            </a:r>
            <a:r>
              <a:rPr lang="ko-KR" altLang="en-US"/>
              <a:t>하지 </a:t>
            </a:r>
            <a:r>
              <a:rPr lang="ko-KR" altLang="en-US" smtClean="0"/>
              <a:t>못함</a:t>
            </a:r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2663915"/>
            <a:ext cx="71723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9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02 </a:t>
            </a:r>
            <a:r>
              <a:rPr lang="ko-KR" altLang="en-US"/>
              <a:t>라이브러리와 </a:t>
            </a:r>
            <a:r>
              <a:rPr lang="ko-KR" altLang="en-US" smtClean="0"/>
              <a:t>프레임워크</a:t>
            </a:r>
            <a:r>
              <a:rPr lang="en-US" altLang="ko-KR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프레임워크</a:t>
            </a:r>
            <a:endParaRPr lang="en-US" altLang="ko-KR" dirty="0" smtClean="0"/>
          </a:p>
          <a:p>
            <a:pPr lvl="1"/>
            <a:r>
              <a:rPr lang="ko-KR" altLang="en-US" dirty="0"/>
              <a:t>제어 역전</a:t>
            </a:r>
            <a:r>
              <a:rPr lang="en-US" altLang="ko-KR" baseline="30000" dirty="0"/>
              <a:t>Inversion of Control: </a:t>
            </a:r>
            <a:r>
              <a:rPr lang="en-US" altLang="ko-KR" baseline="30000" dirty="0" err="1"/>
              <a:t>IoC</a:t>
            </a:r>
            <a:r>
              <a:rPr lang="ko-KR" altLang="en-US" dirty="0"/>
              <a:t>이 있는 </a:t>
            </a:r>
            <a:r>
              <a:rPr lang="ko-KR" altLang="en-US"/>
              <a:t>대규모의 </a:t>
            </a:r>
            <a:r>
              <a:rPr lang="ko-KR" altLang="en-US" smtClean="0"/>
              <a:t>라이브러리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제어역전 </a:t>
            </a:r>
            <a:r>
              <a:rPr lang="en-US" altLang="ko-KR" dirty="0" smtClean="0"/>
              <a:t>: </a:t>
            </a:r>
            <a:r>
              <a:rPr lang="ko-KR" altLang="en-US" dirty="0"/>
              <a:t>원래 개발자가 제어하던 코드를 프레임워크가 </a:t>
            </a:r>
            <a:r>
              <a:rPr lang="ko-KR" altLang="en-US" dirty="0" smtClean="0"/>
              <a:t>제어하는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프로그램의 </a:t>
            </a:r>
            <a:r>
              <a:rPr lang="ko-KR" altLang="en-US" dirty="0"/>
              <a:t>초기화부터 종료까지의 흐름을 </a:t>
            </a:r>
            <a:r>
              <a:rPr lang="ko-KR" altLang="en-US" dirty="0" smtClean="0"/>
              <a:t>직접 관리</a:t>
            </a:r>
            <a:endParaRPr lang="en-US" altLang="ko-KR" dirty="0" smtClean="0"/>
          </a:p>
          <a:p>
            <a:pPr lvl="1"/>
            <a:r>
              <a:rPr lang="ko-KR" altLang="en-US" smtClean="0"/>
              <a:t>기본 </a:t>
            </a:r>
            <a:r>
              <a:rPr lang="ko-KR" altLang="en-US" dirty="0"/>
              <a:t>틀</a:t>
            </a:r>
            <a:r>
              <a:rPr lang="en-US" altLang="ko-KR" baseline="30000" dirty="0"/>
              <a:t>Framework</a:t>
            </a:r>
            <a:r>
              <a:rPr lang="ko-KR" altLang="en-US" dirty="0"/>
              <a:t>을 </a:t>
            </a:r>
            <a:r>
              <a:rPr lang="ko-KR" altLang="en-US"/>
              <a:t>모두 </a:t>
            </a:r>
            <a:r>
              <a:rPr lang="ko-KR" altLang="en-US" smtClean="0"/>
              <a:t>제공해주어 개발자는 개발에 집중 가능</a:t>
            </a:r>
            <a:endParaRPr lang="en-US" altLang="ko-KR" dirty="0" smtClean="0"/>
          </a:p>
          <a:p>
            <a:pPr lvl="1"/>
            <a:r>
              <a:rPr lang="ko-KR" altLang="en-US"/>
              <a:t>현재는 </a:t>
            </a:r>
            <a:r>
              <a:rPr lang="ko-KR" altLang="en-US" smtClean="0"/>
              <a:t>“</a:t>
            </a:r>
            <a:r>
              <a:rPr lang="ko-KR" altLang="en-US" dirty="0"/>
              <a:t>대규모의 라이브러리 </a:t>
            </a:r>
            <a:r>
              <a:rPr lang="en-US" altLang="ko-KR" dirty="0"/>
              <a:t>= </a:t>
            </a:r>
            <a:r>
              <a:rPr lang="ko-KR" altLang="en-US"/>
              <a:t>프레임워크</a:t>
            </a:r>
            <a:r>
              <a:rPr lang="ko-KR" altLang="en-US" smtClean="0"/>
              <a:t>”로 많이 혼용</a:t>
            </a:r>
            <a:endParaRPr lang="en-US" altLang="ko-KR" dirty="0" smtClean="0"/>
          </a:p>
          <a:p>
            <a:pPr lvl="2"/>
            <a:r>
              <a:rPr lang="ko-KR" altLang="en-US" b="0" dirty="0" err="1"/>
              <a:t>닷넷</a:t>
            </a:r>
            <a:r>
              <a:rPr lang="ko-KR" altLang="en-US" b="0" dirty="0"/>
              <a:t> 프레임워크는 </a:t>
            </a:r>
            <a:r>
              <a:rPr lang="ko-KR" altLang="en-US" b="0" dirty="0" err="1"/>
              <a:t>닷넷</a:t>
            </a:r>
            <a:r>
              <a:rPr lang="ko-KR" altLang="en-US" b="0" dirty="0"/>
              <a:t> 플랫폼과 클래스 라이브러리가 합쳐진 하나의 제품 이름</a:t>
            </a:r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3789039"/>
            <a:ext cx="6750750" cy="27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6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</a:t>
            </a:r>
            <a:r>
              <a:rPr lang="en-US" altLang="ko-KR" smtClean="0"/>
              <a:t>03 </a:t>
            </a:r>
            <a:r>
              <a:rPr lang="en-US" altLang="ko-KR"/>
              <a:t>C</a:t>
            </a:r>
            <a:r>
              <a:rPr lang="en-US" altLang="ko-KR" smtClean="0"/>
              <a:t>#</a:t>
            </a:r>
            <a:r>
              <a:rPr lang="ko-KR" altLang="en-US" smtClean="0"/>
              <a:t>으로 할 수 있는 일</a:t>
            </a:r>
            <a:r>
              <a:rPr lang="en-US" altLang="ko-KR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GUI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ko-KR" altLang="en-US" smtClean="0"/>
              <a:t>윈도에서 </a:t>
            </a:r>
            <a:r>
              <a:rPr lang="ko-KR" altLang="en-US" dirty="0"/>
              <a:t>작동하는 </a:t>
            </a:r>
            <a:r>
              <a:rPr lang="en-US" altLang="ko-KR" dirty="0" err="1"/>
              <a:t>GUI</a:t>
            </a:r>
            <a:r>
              <a:rPr lang="en-US" altLang="ko-KR" baseline="30000" dirty="0" err="1"/>
              <a:t>Graphical</a:t>
            </a:r>
            <a:r>
              <a:rPr lang="en-US" altLang="ko-KR" baseline="30000" dirty="0"/>
              <a:t> User Interface </a:t>
            </a:r>
            <a:r>
              <a:rPr lang="ko-KR" altLang="en-US" smtClean="0"/>
              <a:t>프로그램 개발을 위한 윈도 폼과 </a:t>
            </a:r>
            <a:r>
              <a:rPr lang="en-US" altLang="ko-KR" smtClean="0"/>
              <a:t>MPF</a:t>
            </a:r>
            <a:r>
              <a:rPr lang="ko-KR" altLang="en-US" smtClean="0"/>
              <a:t>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 </a:t>
            </a:r>
            <a:r>
              <a:rPr lang="ko-KR" altLang="en-US" dirty="0"/>
              <a:t>폼</a:t>
            </a:r>
            <a:r>
              <a:rPr lang="en-US" altLang="ko-KR" baseline="30000"/>
              <a:t>Windows </a:t>
            </a:r>
            <a:r>
              <a:rPr lang="en-US" altLang="ko-KR" baseline="30000" smtClean="0"/>
              <a:t>Form</a:t>
            </a:r>
          </a:p>
          <a:p>
            <a:pPr lvl="2"/>
            <a:r>
              <a:rPr lang="en-US" altLang="ko-KR"/>
              <a:t>C#</a:t>
            </a:r>
            <a:r>
              <a:rPr lang="ko-KR" altLang="en-US"/>
              <a:t>의 가장 기초 </a:t>
            </a:r>
            <a:r>
              <a:rPr lang="ko-KR" altLang="en-US" smtClean="0"/>
              <a:t>프레임워크로</a:t>
            </a:r>
            <a:r>
              <a:rPr lang="en-US" altLang="ko-KR" smtClean="0"/>
              <a:t>, C</a:t>
            </a:r>
            <a:r>
              <a:rPr lang="en-US" altLang="ko-KR" dirty="0"/>
              <a:t>++</a:t>
            </a:r>
            <a:r>
              <a:rPr lang="ko-KR" altLang="en-US" dirty="0"/>
              <a:t>를 사용한 윈도 개발</a:t>
            </a:r>
            <a:r>
              <a:rPr lang="en-US" altLang="ko-KR" dirty="0"/>
              <a:t>(Win32 API </a:t>
            </a:r>
            <a:r>
              <a:rPr lang="ko-KR" altLang="en-US" dirty="0"/>
              <a:t>또는 </a:t>
            </a:r>
            <a:r>
              <a:rPr lang="en-US" altLang="ko-KR" dirty="0"/>
              <a:t>MFC)</a:t>
            </a:r>
            <a:r>
              <a:rPr lang="ko-KR" altLang="en-US" dirty="0"/>
              <a:t>을 </a:t>
            </a:r>
            <a:r>
              <a:rPr lang="en-US" altLang="ko-KR" dirty="0"/>
              <a:t>C#</a:t>
            </a:r>
            <a:r>
              <a:rPr lang="ko-KR" altLang="en-US" dirty="0"/>
              <a:t>으로 옮겨 놓은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개발자가 </a:t>
            </a:r>
            <a:r>
              <a:rPr lang="ko-KR" altLang="en-US" dirty="0"/>
              <a:t>폼 </a:t>
            </a:r>
            <a:r>
              <a:rPr lang="ko-KR" altLang="en-US" dirty="0" smtClean="0"/>
              <a:t>디자이너 이용해 </a:t>
            </a:r>
            <a:r>
              <a:rPr lang="ko-KR" altLang="en-US" dirty="0"/>
              <a:t>도구 상자에서 버튼이나 </a:t>
            </a:r>
            <a:r>
              <a:rPr lang="ko-KR" altLang="en-US" dirty="0" err="1"/>
              <a:t>콤보</a:t>
            </a:r>
            <a:r>
              <a:rPr lang="ko-KR" altLang="en-US" dirty="0"/>
              <a:t> 박스 등의 </a:t>
            </a:r>
            <a:r>
              <a:rPr lang="ko-KR" altLang="en-US" smtClean="0"/>
              <a:t>컨트롤을 윈도에 </a:t>
            </a:r>
            <a:r>
              <a:rPr lang="ko-KR" altLang="en-US" dirty="0"/>
              <a:t>배치할 때마다 폼 </a:t>
            </a:r>
            <a:r>
              <a:rPr lang="ko-KR" altLang="en-US" dirty="0" smtClean="0"/>
              <a:t>디자이너가 </a:t>
            </a:r>
            <a:r>
              <a:rPr lang="ko-KR" altLang="en-US" dirty="0"/>
              <a:t>프로그램의 </a:t>
            </a:r>
            <a:r>
              <a:rPr lang="en-US" altLang="ko-KR" dirty="0"/>
              <a:t>UI</a:t>
            </a:r>
            <a:r>
              <a:rPr lang="ko-KR" altLang="en-US" dirty="0"/>
              <a:t>를 표시하면서 뒤로는 </a:t>
            </a:r>
            <a:r>
              <a:rPr lang="en-US" altLang="ko-KR" dirty="0"/>
              <a:t>C# </a:t>
            </a:r>
            <a:r>
              <a:rPr lang="ko-KR" altLang="en-US" dirty="0"/>
              <a:t>코드를 자동으로 </a:t>
            </a:r>
            <a:r>
              <a:rPr lang="ko-KR" altLang="en-US" dirty="0" smtClean="0"/>
              <a:t>만들어 줌</a:t>
            </a:r>
            <a:endParaRPr lang="en-US" altLang="ko-KR" dirty="0" smtClean="0"/>
          </a:p>
          <a:p>
            <a:pPr lvl="1"/>
            <a:r>
              <a:rPr lang="en-US" altLang="ko-KR" smtClean="0"/>
              <a:t>WPF</a:t>
            </a:r>
            <a:r>
              <a:rPr lang="en-US" altLang="ko-KR" baseline="30000" smtClean="0"/>
              <a:t>Windows </a:t>
            </a:r>
            <a:r>
              <a:rPr lang="en-US" altLang="ko-KR" baseline="30000" dirty="0"/>
              <a:t>Presentation Foundation </a:t>
            </a:r>
            <a:endParaRPr lang="en-US" altLang="ko-KR" dirty="0" smtClean="0"/>
          </a:p>
          <a:p>
            <a:pPr lvl="2"/>
            <a:r>
              <a:rPr lang="ko-KR" altLang="en-US" dirty="0"/>
              <a:t>현대적인 개발 패턴 중에 </a:t>
            </a:r>
            <a:r>
              <a:rPr lang="en-US" altLang="ko-KR" dirty="0"/>
              <a:t>MVC </a:t>
            </a:r>
            <a:r>
              <a:rPr lang="ko-KR" altLang="en-US" dirty="0"/>
              <a:t>패턴과 </a:t>
            </a:r>
            <a:r>
              <a:rPr lang="en-US" altLang="ko-KR" dirty="0"/>
              <a:t>MVVM </a:t>
            </a:r>
            <a:r>
              <a:rPr lang="ko-KR" altLang="en-US" dirty="0" smtClean="0"/>
              <a:t>패턴을 적용해 </a:t>
            </a:r>
            <a:r>
              <a:rPr lang="ko-KR" altLang="en-US" dirty="0"/>
              <a:t>개발 생산성을 </a:t>
            </a:r>
            <a:r>
              <a:rPr lang="ko-KR" altLang="en-US"/>
              <a:t>향상시킨 </a:t>
            </a:r>
            <a:r>
              <a:rPr lang="ko-KR" altLang="en-US" smtClean="0"/>
              <a:t>프레임워크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DirectX </a:t>
            </a:r>
            <a:r>
              <a:rPr lang="ko-KR" altLang="en-US" dirty="0"/>
              <a:t>등의 기능도 추가로 내장하여 </a:t>
            </a:r>
            <a:r>
              <a:rPr lang="en-US" altLang="ko-KR" dirty="0"/>
              <a:t>3D </a:t>
            </a:r>
            <a:r>
              <a:rPr lang="ko-KR" altLang="en-US" dirty="0" smtClean="0"/>
              <a:t>그래픽까지 </a:t>
            </a:r>
            <a:r>
              <a:rPr lang="ko-KR" altLang="en-US"/>
              <a:t>자체적으로 </a:t>
            </a:r>
            <a:r>
              <a:rPr lang="ko-KR" altLang="en-US" smtClean="0"/>
              <a:t>처리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372937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</TotalTime>
  <Words>787</Words>
  <Application>Microsoft Office PowerPoint</Application>
  <PresentationFormat>화면 슬라이드 쇼(4:3)</PresentationFormat>
  <Paragraphs>153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플랫폼과 프로그래밍 언어(1)</vt:lpstr>
      <vt:lpstr>Section 01 플랫폼과 프로그래밍 언어(2)</vt:lpstr>
      <vt:lpstr>Section 01 플랫폼과 프로그래밍 언어(3)</vt:lpstr>
      <vt:lpstr>Section 02 라이브러리와 프레임워크(1)</vt:lpstr>
      <vt:lpstr>Section 02 라이브러리와 프레임워크(2)</vt:lpstr>
      <vt:lpstr>Section 03 C#으로 할 수 있는 일(1)</vt:lpstr>
      <vt:lpstr>Section 03 C#으로 할 수 있는 일(2)</vt:lpstr>
      <vt:lpstr>Section 03 C#으로 할 수 있는 일(3)</vt:lpstr>
      <vt:lpstr>Section 03 C#으로 할 수 있는 일(4)</vt:lpstr>
      <vt:lpstr>Section 04 실습 환경 구축(1)</vt:lpstr>
      <vt:lpstr>Section 04 실습 환경 구축(2)</vt:lpstr>
      <vt:lpstr>Section 04 실습 환경 구축(3)</vt:lpstr>
      <vt:lpstr>Section 04 실습 환경 구축(4)</vt:lpstr>
      <vt:lpstr>Section 04 실습 환경 구축(5)</vt:lpstr>
      <vt:lpstr>Section 04 실습 환경 구축(6)</vt:lpstr>
      <vt:lpstr>Section 04 실습 환경 구축(7)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amiga</cp:lastModifiedBy>
  <cp:revision>142</cp:revision>
  <dcterms:created xsi:type="dcterms:W3CDTF">2012-07-23T02:34:37Z</dcterms:created>
  <dcterms:modified xsi:type="dcterms:W3CDTF">2016-01-04T01:53:53Z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