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9"/>
  </p:notesMasterIdLst>
  <p:handoutMasterIdLst>
    <p:handoutMasterId r:id="rId70"/>
  </p:handoutMasterIdLst>
  <p:sldIdLst>
    <p:sldId id="328" r:id="rId2"/>
    <p:sldId id="329" r:id="rId3"/>
    <p:sldId id="330" r:id="rId4"/>
    <p:sldId id="326" r:id="rId5"/>
    <p:sldId id="364" r:id="rId6"/>
    <p:sldId id="365" r:id="rId7"/>
    <p:sldId id="332" r:id="rId8"/>
    <p:sldId id="366" r:id="rId9"/>
    <p:sldId id="333" r:id="rId10"/>
    <p:sldId id="335" r:id="rId11"/>
    <p:sldId id="337" r:id="rId12"/>
    <p:sldId id="368" r:id="rId13"/>
    <p:sldId id="367" r:id="rId14"/>
    <p:sldId id="369" r:id="rId15"/>
    <p:sldId id="370" r:id="rId16"/>
    <p:sldId id="371" r:id="rId17"/>
    <p:sldId id="339" r:id="rId18"/>
    <p:sldId id="372" r:id="rId19"/>
    <p:sldId id="338" r:id="rId20"/>
    <p:sldId id="340" r:id="rId21"/>
    <p:sldId id="373" r:id="rId22"/>
    <p:sldId id="382" r:id="rId23"/>
    <p:sldId id="383" r:id="rId24"/>
    <p:sldId id="376" r:id="rId25"/>
    <p:sldId id="375" r:id="rId26"/>
    <p:sldId id="377" r:id="rId27"/>
    <p:sldId id="341" r:id="rId28"/>
    <p:sldId id="378" r:id="rId29"/>
    <p:sldId id="380" r:id="rId30"/>
    <p:sldId id="379" r:id="rId31"/>
    <p:sldId id="381" r:id="rId32"/>
    <p:sldId id="343" r:id="rId33"/>
    <p:sldId id="345" r:id="rId34"/>
    <p:sldId id="384" r:id="rId35"/>
    <p:sldId id="385" r:id="rId36"/>
    <p:sldId id="386" r:id="rId37"/>
    <p:sldId id="387" r:id="rId38"/>
    <p:sldId id="388" r:id="rId39"/>
    <p:sldId id="344" r:id="rId40"/>
    <p:sldId id="389" r:id="rId41"/>
    <p:sldId id="390" r:id="rId42"/>
    <p:sldId id="391" r:id="rId43"/>
    <p:sldId id="346" r:id="rId44"/>
    <p:sldId id="393" r:id="rId45"/>
    <p:sldId id="347" r:id="rId46"/>
    <p:sldId id="349" r:id="rId47"/>
    <p:sldId id="394" r:id="rId48"/>
    <p:sldId id="351" r:id="rId49"/>
    <p:sldId id="395" r:id="rId50"/>
    <p:sldId id="353" r:id="rId51"/>
    <p:sldId id="396" r:id="rId52"/>
    <p:sldId id="355" r:id="rId53"/>
    <p:sldId id="397" r:id="rId54"/>
    <p:sldId id="399" r:id="rId55"/>
    <p:sldId id="357" r:id="rId56"/>
    <p:sldId id="400" r:id="rId57"/>
    <p:sldId id="359" r:id="rId58"/>
    <p:sldId id="401" r:id="rId59"/>
    <p:sldId id="360" r:id="rId60"/>
    <p:sldId id="361" r:id="rId61"/>
    <p:sldId id="403" r:id="rId62"/>
    <p:sldId id="404" r:id="rId63"/>
    <p:sldId id="362" r:id="rId64"/>
    <p:sldId id="405" r:id="rId65"/>
    <p:sldId id="407" r:id="rId66"/>
    <p:sldId id="406" r:id="rId67"/>
    <p:sldId id="258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5" d="100"/>
          <a:sy n="105" d="100"/>
        </p:scale>
        <p:origin x="17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 smtClean="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 smtClean="0">
                <a:solidFill>
                  <a:prstClr val="black"/>
                </a:solidFill>
              </a:rPr>
              <a:t>윤인성</a:t>
            </a:r>
            <a:r>
              <a:rPr lang="ko-KR" altLang="en-US" sz="1400" spc="-10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/67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9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e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5.png"/><Relationship Id="rId4" Type="http://schemas.openxmlformats.org/officeDocument/2006/relationships/image" Target="../media/image124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02 </a:t>
            </a:r>
            <a:r>
              <a:rPr lang="ko-KR" altLang="en-US" smtClean="0"/>
              <a:t>출력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출력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sz="1800" dirty="0" smtClean="0"/>
              <a:t>Console </a:t>
            </a:r>
            <a:r>
              <a:rPr lang="ko-KR" altLang="en-US" dirty="0" smtClean="0"/>
              <a:t>클래스의 </a:t>
            </a:r>
            <a:r>
              <a:rPr lang="en-US" altLang="ko-KR" sz="1800" dirty="0" err="1" smtClean="0"/>
              <a:t>WriteLine</a:t>
            </a:r>
            <a:r>
              <a:rPr lang="en-US" altLang="ko-KR" sz="1800" dirty="0" smtClean="0"/>
              <a:t> 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2 : Write ( 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WriteLine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사용하면 출력 후 </a:t>
            </a:r>
            <a:r>
              <a:rPr lang="ko-KR" altLang="en-US" dirty="0" err="1" smtClean="0"/>
              <a:t>개행</a:t>
            </a:r>
            <a:r>
              <a:rPr lang="en-US" altLang="ko-KR" dirty="0" smtClean="0"/>
              <a:t>, Write ( 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출력 후 </a:t>
            </a:r>
            <a:r>
              <a:rPr lang="ko-KR" altLang="en-US" dirty="0" err="1" smtClean="0"/>
              <a:t>개행되지</a:t>
            </a:r>
            <a:r>
              <a:rPr lang="ko-KR" altLang="en-US" dirty="0" smtClean="0"/>
              <a:t> 않음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2-1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기본 출력 익히기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56p)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/Output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5" name="그림 4" descr="출력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808820"/>
            <a:ext cx="5286375" cy="9334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644135"/>
            <a:ext cx="430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 smtClean="0"/>
              <a:t>(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정수</a:t>
            </a:r>
            <a:r>
              <a:rPr lang="en-US" altLang="ko-KR" smtClean="0"/>
              <a:t>(1)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기본적인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sz="1400" dirty="0" smtClean="0"/>
              <a:t>273</a:t>
            </a:r>
            <a:r>
              <a:rPr lang="en-US" altLang="ko-KR" dirty="0" smtClean="0"/>
              <a:t>, </a:t>
            </a:r>
            <a:r>
              <a:rPr lang="en-US" altLang="ko-KR" sz="1400" dirty="0" smtClean="0"/>
              <a:t>52</a:t>
            </a:r>
            <a:r>
              <a:rPr lang="en-US" altLang="ko-KR" dirty="0" smtClean="0"/>
              <a:t>, -</a:t>
            </a:r>
            <a:r>
              <a:rPr lang="en-US" altLang="ko-KR" sz="1400" dirty="0" smtClean="0"/>
              <a:t>103</a:t>
            </a:r>
            <a:r>
              <a:rPr lang="en-US" altLang="ko-KR" dirty="0" smtClean="0"/>
              <a:t>, </a:t>
            </a:r>
            <a:r>
              <a:rPr lang="en-US" altLang="ko-KR" sz="1400" dirty="0" smtClean="0"/>
              <a:t>0</a:t>
            </a:r>
            <a:r>
              <a:rPr lang="ko-KR" altLang="en-US" dirty="0" smtClean="0"/>
              <a:t>처럼 하나하나 셀 수 있는 숫자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mtClean="0"/>
              <a:t>정수 생성 예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168860"/>
            <a:ext cx="8201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 smtClean="0"/>
              <a:t>(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정수</a:t>
            </a:r>
            <a:r>
              <a:rPr lang="en-US" altLang="ko-KR" smtClean="0"/>
              <a:t>(2)</a:t>
            </a:r>
            <a:endParaRPr lang="en-US" altLang="ko-KR" dirty="0" smtClean="0"/>
          </a:p>
          <a:p>
            <a:pPr lvl="1"/>
            <a:r>
              <a:rPr lang="ko-KR" altLang="en-US" smtClean="0"/>
              <a:t>사칙 연산자와 나머지 연산자로 연산 가능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예 </a:t>
            </a:r>
            <a:r>
              <a:rPr lang="en-US" altLang="ko-KR" smtClean="0"/>
              <a:t>1</a:t>
            </a:r>
            <a:endParaRPr lang="en-US" altLang="ko-KR" dirty="0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880" y="1763815"/>
            <a:ext cx="2619375" cy="2181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300" y="4657725"/>
            <a:ext cx="8010525" cy="2200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2810039"/>
            <a:ext cx="3286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정수</a:t>
            </a:r>
            <a:r>
              <a:rPr lang="en-US" altLang="ko-KR" smtClean="0"/>
              <a:t>(3)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2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1200"/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3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28800"/>
            <a:ext cx="8124825" cy="2228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235" y="4464115"/>
            <a:ext cx="8058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정수</a:t>
            </a:r>
            <a:r>
              <a:rPr lang="en-US" altLang="ko-KR" dirty="0" smtClean="0"/>
              <a:t>(4)</a:t>
            </a:r>
          </a:p>
          <a:p>
            <a:pPr lvl="1"/>
            <a:r>
              <a:rPr lang="ko-KR" altLang="en-US" dirty="0" smtClean="0"/>
              <a:t>정수 연산 주의 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 연산 결과는 정수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 </a:t>
            </a:r>
            <a:r>
              <a:rPr lang="en-US" altLang="ko-KR" dirty="0" smtClean="0"/>
              <a:t>10/4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2.5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2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2-2 </a:t>
            </a:r>
            <a:r>
              <a:rPr lang="ko-KR" altLang="en-US" dirty="0" smtClean="0"/>
              <a:t>정수와 연산자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59p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/2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IntegerBasic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6955" y="1313766"/>
            <a:ext cx="2886999" cy="26102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779150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정수</a:t>
            </a:r>
            <a:r>
              <a:rPr lang="en-US" altLang="ko-KR" smtClean="0"/>
              <a:t>(5)</a:t>
            </a:r>
          </a:p>
          <a:p>
            <a:pPr lvl="1"/>
            <a:r>
              <a:rPr lang="ko-KR" altLang="en-US" smtClean="0"/>
              <a:t>정수 연산 주의 사항</a:t>
            </a:r>
            <a:endParaRPr lang="en-US" altLang="ko-KR" smtClean="0"/>
          </a:p>
          <a:p>
            <a:pPr lvl="2"/>
            <a:r>
              <a:rPr lang="ko-KR" altLang="en-US" smtClean="0"/>
              <a:t>정수 연산 결과는 정수</a:t>
            </a:r>
            <a:endParaRPr lang="en-US" altLang="ko-KR" smtClean="0"/>
          </a:p>
          <a:p>
            <a:pPr lvl="2"/>
            <a:r>
              <a:rPr lang="ko-KR" altLang="en-US" smtClean="0"/>
              <a:t>예를 들어 </a:t>
            </a:r>
            <a:r>
              <a:rPr lang="en-US" altLang="ko-KR" smtClean="0"/>
              <a:t>10/4</a:t>
            </a:r>
            <a:r>
              <a:rPr lang="ko-KR" altLang="en-US" smtClean="0"/>
              <a:t>는 </a:t>
            </a:r>
            <a:r>
              <a:rPr lang="en-US" altLang="ko-KR" smtClean="0"/>
              <a:t>2.5</a:t>
            </a:r>
            <a:r>
              <a:rPr lang="ko-KR" altLang="en-US" smtClean="0"/>
              <a:t>가 아니라 </a:t>
            </a:r>
            <a:r>
              <a:rPr lang="en-US" altLang="ko-KR" smtClean="0"/>
              <a:t>2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618910"/>
            <a:ext cx="2981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NOTE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나머지 연산자와 부호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나머지 연산자의 부호는 왼쪽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부호를 따름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8" y="2276695"/>
            <a:ext cx="7572375" cy="2457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0" y="4734145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실수를 만들려면 다음과 같이 소수점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연산자</a:t>
            </a:r>
            <a:r>
              <a:rPr lang="en-US" altLang="ko-KR" dirty="0" smtClean="0"/>
              <a:t>(+, -, *, /)</a:t>
            </a:r>
            <a:r>
              <a:rPr lang="ko-KR" altLang="en-US" dirty="0" smtClean="0"/>
              <a:t>로 사칙연산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 %(</a:t>
            </a:r>
            <a:r>
              <a:rPr lang="ko-KR" altLang="en-US" dirty="0" smtClean="0"/>
              <a:t>나머지 연산자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사용은 가능하나 결과 예측이 어려워 </a:t>
            </a:r>
            <a:r>
              <a:rPr lang="ko-KR" altLang="en-US" dirty="0" err="1" smtClean="0"/>
              <a:t>비추천</a:t>
            </a:r>
            <a:r>
              <a:rPr lang="en-US" altLang="ko-KR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7" y="2033845"/>
            <a:ext cx="6999405" cy="16629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7" y="3696824"/>
            <a:ext cx="6999405" cy="190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2-3 </a:t>
            </a:r>
            <a:r>
              <a:rPr lang="ko-KR" altLang="en-US" dirty="0"/>
              <a:t>실</a:t>
            </a:r>
            <a:r>
              <a:rPr lang="ko-KR" altLang="en-US" dirty="0" smtClean="0"/>
              <a:t>수와 사칙 연산자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61p</a:t>
            </a:r>
            <a:r>
              <a:rPr lang="en-US" altLang="ko-KR" dirty="0">
                <a:solidFill>
                  <a:srgbClr val="C00000"/>
                </a:solidFill>
              </a:rPr>
              <a:t>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RealNumberBasic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358770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알파벳뿐만 아니라 모든 문자 표현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 </a:t>
            </a:r>
            <a:r>
              <a:rPr lang="en-US" altLang="ko-KR" dirty="0" smtClean="0"/>
              <a:t>2-5 </a:t>
            </a:r>
            <a:r>
              <a:rPr lang="ko-KR" altLang="en-US" dirty="0" smtClean="0"/>
              <a:t>문자 표현</a:t>
            </a:r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2-4 </a:t>
            </a:r>
            <a:r>
              <a:rPr lang="ko-KR" altLang="en-US" dirty="0" smtClean="0"/>
              <a:t>문자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63p</a:t>
            </a:r>
            <a:r>
              <a:rPr lang="en-US" altLang="ko-KR" dirty="0">
                <a:solidFill>
                  <a:srgbClr val="C00000"/>
                </a:solidFill>
              </a:rPr>
              <a:t>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CharacterBasic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3879050"/>
            <a:ext cx="4305300" cy="1333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7" y="2170230"/>
            <a:ext cx="823898" cy="8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4" y="1088740"/>
            <a:ext cx="6255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sz="40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C# </a:t>
            </a:r>
            <a:r>
              <a:rPr lang="ko-KR" altLang="en-US" sz="40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기본</a:t>
            </a:r>
            <a:endParaRPr lang="ko-KR" altLang="en-US" sz="60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62003" y="2663915"/>
            <a:ext cx="5420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기본 용어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증감 연산자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출력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자료형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검사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기본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자료형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var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변수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입력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복합 대입 연산자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자료형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변환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문자의 집합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" y="2213865"/>
            <a:ext cx="8086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2-5 </a:t>
            </a:r>
            <a:r>
              <a:rPr lang="ko-KR" altLang="en-US" dirty="0"/>
              <a:t>이스케이프 문자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64p)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EscapeCharacter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3" y="1403775"/>
            <a:ext cx="4305300" cy="1524000"/>
          </a:xfrm>
          <a:prstGeom prst="rect">
            <a:avLst/>
          </a:prstGeom>
        </p:spPr>
      </p:pic>
      <p:pic>
        <p:nvPicPr>
          <p:cNvPr id="10" name="그림 9" descr="2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623" y="3203975"/>
            <a:ext cx="4782478" cy="148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2-6 </a:t>
            </a:r>
            <a:r>
              <a:rPr lang="ko-KR" altLang="en-US" dirty="0"/>
              <a:t>문자열 연결 연산자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65p)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StringConnection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marL="627063" lvl="2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4" y="1403775"/>
            <a:ext cx="4305300" cy="1143000"/>
          </a:xfrm>
          <a:prstGeom prst="rect">
            <a:avLst/>
          </a:prstGeom>
        </p:spPr>
      </p:pic>
      <p:pic>
        <p:nvPicPr>
          <p:cNvPr id="8" name="그림 7" descr="2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475" y="2773681"/>
            <a:ext cx="4305300" cy="13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2-7 </a:t>
            </a:r>
            <a:r>
              <a:rPr lang="ko-KR" altLang="en-US" dirty="0"/>
              <a:t>문자 선택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65p)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StringSelector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7" y="1313765"/>
            <a:ext cx="4305300" cy="1333500"/>
          </a:xfrm>
          <a:prstGeom prst="rect">
            <a:avLst/>
          </a:prstGeom>
        </p:spPr>
      </p:pic>
      <p:pic>
        <p:nvPicPr>
          <p:cNvPr id="9" name="그림 8" descr="2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107" y="2933945"/>
            <a:ext cx="4032908" cy="11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예외</a:t>
            </a:r>
            <a:endParaRPr lang="en-US" altLang="ko-KR" dirty="0" smtClean="0"/>
          </a:p>
          <a:p>
            <a:pPr lvl="1"/>
            <a:r>
              <a:rPr lang="ko-KR" altLang="en-US" dirty="0"/>
              <a:t>코드 실행 중 발생하는 오류</a:t>
            </a:r>
            <a:r>
              <a:rPr lang="en-US" altLang="ko-KR" dirty="0"/>
              <a:t>(</a:t>
            </a:r>
            <a:r>
              <a:rPr lang="ko-KR" altLang="en-US" dirty="0"/>
              <a:t>예외</a:t>
            </a:r>
            <a:r>
              <a:rPr lang="en-US" altLang="ko-KR" dirty="0"/>
              <a:t>Exception ,</a:t>
            </a:r>
            <a:r>
              <a:rPr lang="ko-KR" altLang="en-US" dirty="0"/>
              <a:t>런타임 에러</a:t>
            </a:r>
            <a:r>
              <a:rPr lang="en-US" altLang="ko-KR" dirty="0"/>
              <a:t>Runtime </a:t>
            </a:r>
            <a:r>
              <a:rPr lang="en-US" altLang="ko-KR" dirty="0" smtClean="0"/>
              <a:t>Error)</a:t>
            </a:r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그림 </a:t>
            </a:r>
            <a:r>
              <a:rPr lang="en-US" altLang="ko-KR" dirty="0" smtClean="0"/>
              <a:t>2-6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예외발생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디버그 모드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123855"/>
            <a:ext cx="7543800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70" y="3203975"/>
            <a:ext cx="4275475" cy="34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예외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 </a:t>
            </a:r>
            <a:r>
              <a:rPr lang="en-US" altLang="ko-KR" dirty="0" smtClean="0"/>
              <a:t>2-7 </a:t>
            </a:r>
            <a:r>
              <a:rPr lang="ko-KR" altLang="en-US" dirty="0" smtClean="0"/>
              <a:t>예외 발생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릴리즈</a:t>
            </a:r>
            <a:r>
              <a:rPr lang="ko-KR" altLang="en-US" dirty="0" smtClean="0"/>
              <a:t> 모드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9" y="1898830"/>
            <a:ext cx="7705157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 덧셈 연산</a:t>
            </a:r>
            <a:endParaRPr lang="en-US" altLang="ko-KR" dirty="0" smtClean="0"/>
          </a:p>
          <a:p>
            <a:pPr lvl="1"/>
            <a:r>
              <a:rPr lang="ko-KR" altLang="en-US" dirty="0"/>
              <a:t>문자열은 </a:t>
            </a:r>
            <a:r>
              <a:rPr lang="en-US" altLang="ko-KR" dirty="0"/>
              <a:t>+ </a:t>
            </a:r>
            <a:r>
              <a:rPr lang="ko-KR" altLang="en-US" dirty="0"/>
              <a:t>연산자로 </a:t>
            </a:r>
            <a:r>
              <a:rPr lang="ko-KR" altLang="en-US" dirty="0" smtClean="0"/>
              <a:t>연결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문자는 불가능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1" y="1853825"/>
            <a:ext cx="775335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1" y="3924055"/>
            <a:ext cx="430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참과 거짓의 표현</a:t>
            </a:r>
            <a:r>
              <a:rPr lang="en-US" altLang="ko-KR" dirty="0" smtClean="0"/>
              <a:t>(true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 두 가지 값만 존재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6" y="2224994"/>
            <a:ext cx="8096190" cy="21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2-8 </a:t>
            </a:r>
            <a:r>
              <a:rPr lang="ko-KR" altLang="en-US" dirty="0" smtClean="0"/>
              <a:t>불과 비교 연산자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68p</a:t>
            </a:r>
            <a:r>
              <a:rPr lang="en-US" altLang="ko-KR" dirty="0">
                <a:solidFill>
                  <a:srgbClr val="C00000"/>
                </a:solidFill>
              </a:rPr>
              <a:t>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BoolBasic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</a:p>
        </p:txBody>
      </p:sp>
      <p:pic>
        <p:nvPicPr>
          <p:cNvPr id="10" name="그림 9" descr="2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48" y="2708920"/>
            <a:ext cx="4305300" cy="3129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8" y="1403775"/>
            <a:ext cx="430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2-9 </a:t>
            </a:r>
            <a:r>
              <a:rPr lang="ko-KR" altLang="en-US" dirty="0" smtClean="0"/>
              <a:t>논리 부정 연산자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69p</a:t>
            </a:r>
            <a:r>
              <a:rPr lang="en-US" altLang="ko-KR" dirty="0">
                <a:solidFill>
                  <a:srgbClr val="C00000"/>
                </a:solidFill>
              </a:rPr>
              <a:t>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LogicalNot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논리 부정 연산자는 숫자의 부호를 반대로 만드는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연산자와 같은 형태로 사용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논리 부정 연산자는 </a:t>
            </a:r>
            <a:r>
              <a:rPr lang="ko-KR" altLang="en-US" b="0" dirty="0" err="1" smtClean="0"/>
              <a:t>피연산자를</a:t>
            </a:r>
            <a:r>
              <a:rPr lang="ko-KR" altLang="en-US" b="0" dirty="0" smtClean="0"/>
              <a:t> </a:t>
            </a:r>
            <a:r>
              <a:rPr lang="ko-KR" altLang="en-US" b="0" dirty="0"/>
              <a:t>하나만 </a:t>
            </a:r>
            <a:r>
              <a:rPr lang="ko-KR" altLang="en-US" b="0" dirty="0" smtClean="0"/>
              <a:t>갖는 </a:t>
            </a:r>
            <a:r>
              <a:rPr lang="ko-KR" altLang="en-US" b="0" dirty="0" err="1" smtClean="0"/>
              <a:t>단항</a:t>
            </a:r>
            <a:r>
              <a:rPr lang="ko-KR" altLang="en-US" b="0" dirty="0" smtClean="0"/>
              <a:t> 연산자</a:t>
            </a:r>
            <a:endParaRPr lang="ko-KR" altLang="en-US" b="0" dirty="0"/>
          </a:p>
          <a:p>
            <a:pPr lvl="1"/>
            <a:r>
              <a:rPr lang="ko-KR" altLang="en-US" b="0" dirty="0" err="1" smtClean="0"/>
              <a:t>피연산자의</a:t>
            </a:r>
            <a:r>
              <a:rPr lang="ko-KR" altLang="en-US" b="0" dirty="0" smtClean="0"/>
              <a:t> 개수에 따라 </a:t>
            </a:r>
            <a:r>
              <a:rPr lang="ko-KR" altLang="en-US" b="0" dirty="0" err="1"/>
              <a:t>단항</a:t>
            </a:r>
            <a:r>
              <a:rPr lang="ko-KR" altLang="en-US" b="0" dirty="0"/>
              <a:t> </a:t>
            </a:r>
            <a:r>
              <a:rPr lang="ko-KR" altLang="en-US" b="0" dirty="0" smtClean="0"/>
              <a:t>연산자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이항 </a:t>
            </a:r>
            <a:r>
              <a:rPr lang="ko-KR" altLang="en-US" b="0" dirty="0"/>
              <a:t>연산자</a:t>
            </a:r>
            <a:r>
              <a:rPr lang="en-US" altLang="ko-KR" b="0" dirty="0"/>
              <a:t>, </a:t>
            </a:r>
            <a:r>
              <a:rPr lang="ko-KR" altLang="en-US" b="0" dirty="0" err="1" smtClean="0"/>
              <a:t>삼</a:t>
            </a:r>
            <a:r>
              <a:rPr lang="ko-KR" altLang="en-US" b="0" dirty="0" err="1"/>
              <a:t>항</a:t>
            </a:r>
            <a:r>
              <a:rPr lang="ko-KR" altLang="en-US" b="0" dirty="0" smtClean="0"/>
              <a:t> </a:t>
            </a:r>
            <a:r>
              <a:rPr lang="ko-KR" altLang="en-US" b="0" dirty="0"/>
              <a:t>연산자라고 </a:t>
            </a:r>
            <a:r>
              <a:rPr lang="ko-KR" altLang="en-US" b="0" dirty="0" smtClean="0"/>
              <a:t>함</a:t>
            </a:r>
            <a:r>
              <a:rPr lang="en-US" altLang="ko-KR" dirty="0" smtClean="0"/>
              <a:t> </a:t>
            </a:r>
          </a:p>
        </p:txBody>
      </p:sp>
      <p:pic>
        <p:nvPicPr>
          <p:cNvPr id="8" name="그림 7" descr="2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3203974"/>
            <a:ext cx="3384145" cy="19352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358770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에서 사용하는 기본 용어를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 출력 방법을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이와 관련된 연산자의 사용법을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변환 방법을 익힌다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논리합 연산자</a:t>
            </a:r>
            <a:r>
              <a:rPr lang="en-US" altLang="ko-KR" dirty="0" smtClean="0"/>
              <a:t>(or)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논리곱 연산자</a:t>
            </a:r>
            <a:r>
              <a:rPr lang="en-US" altLang="ko-KR" dirty="0" smtClean="0"/>
              <a:t>(and)</a:t>
            </a:r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</a:p>
        </p:txBody>
      </p:sp>
      <p:pic>
        <p:nvPicPr>
          <p:cNvPr id="8" name="그림 7" descr="2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874" y="1268759"/>
            <a:ext cx="4864370" cy="2288553"/>
          </a:xfrm>
          <a:prstGeom prst="rect">
            <a:avLst/>
          </a:prstGeom>
        </p:spPr>
      </p:pic>
      <p:pic>
        <p:nvPicPr>
          <p:cNvPr id="9" name="그림 8" descr="2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873" y="4149080"/>
            <a:ext cx="4864371" cy="22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2-10 </a:t>
            </a:r>
            <a:r>
              <a:rPr lang="ko-KR" altLang="en-US" dirty="0" smtClean="0"/>
              <a:t>불과 논리 연산자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72p</a:t>
            </a:r>
            <a:r>
              <a:rPr lang="en-US" altLang="ko-KR" dirty="0">
                <a:solidFill>
                  <a:srgbClr val="C00000"/>
                </a:solidFill>
              </a:rPr>
              <a:t>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LogicalOperator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5" y="1333797"/>
            <a:ext cx="5135507" cy="12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 smtClean="0"/>
              <a:t>변수</a:t>
            </a:r>
            <a:r>
              <a:rPr lang="en-US" altLang="ko-KR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저장할 때 사용하는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숫자뿐만 아니라 모든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저장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사용 단계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000000"/>
                </a:solidFill>
                <a:latin typeface="YDVYMjOStd12"/>
              </a:rPr>
              <a:t>변수 선언</a:t>
            </a:r>
            <a:r>
              <a:rPr lang="en-US" altLang="ko-KR" dirty="0" smtClean="0">
                <a:solidFill>
                  <a:srgbClr val="000000"/>
                </a:solidFill>
                <a:latin typeface="YDVYMjOStd12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YDVYMjOStd12"/>
              </a:rPr>
              <a:t>변수를 만드는 것</a:t>
            </a:r>
            <a:r>
              <a:rPr lang="en-US" altLang="ko-KR" dirty="0" smtClean="0">
                <a:solidFill>
                  <a:srgbClr val="000000"/>
                </a:solidFill>
                <a:latin typeface="YDVYMjOStd12"/>
              </a:rPr>
              <a:t>)</a:t>
            </a:r>
          </a:p>
          <a:p>
            <a:pPr lvl="2"/>
            <a:r>
              <a:rPr lang="ko-KR" altLang="en-US" dirty="0" smtClean="0">
                <a:solidFill>
                  <a:srgbClr val="000000"/>
                </a:solidFill>
                <a:latin typeface="YDVYMjOStd12"/>
              </a:rPr>
              <a:t>변수에 값 할당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4" name="그림 3" descr="20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3474005"/>
            <a:ext cx="4489249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/>
              <a:t>변수</a:t>
            </a:r>
            <a:r>
              <a:rPr lang="en-US" altLang="ko-KR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2-11 </a:t>
            </a:r>
            <a:r>
              <a:rPr lang="ko-KR" altLang="en-US" dirty="0" smtClean="0"/>
              <a:t>정수 변수 생성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74p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IntegerVariable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68760"/>
            <a:ext cx="3285365" cy="1485165"/>
          </a:xfrm>
          <a:prstGeom prst="rect">
            <a:avLst/>
          </a:prstGeom>
        </p:spPr>
      </p:pic>
      <p:pic>
        <p:nvPicPr>
          <p:cNvPr id="8" name="그림 7" descr="2-13.JPG"/>
          <p:cNvPicPr>
            <a:picLocks noChangeAspect="1"/>
          </p:cNvPicPr>
          <p:nvPr/>
        </p:nvPicPr>
        <p:blipFill rotWithShape="1">
          <a:blip r:embed="rId3" cstate="print"/>
          <a:srcRect t="79929"/>
          <a:stretch/>
        </p:blipFill>
        <p:spPr>
          <a:xfrm>
            <a:off x="4526995" y="2852254"/>
            <a:ext cx="2400300" cy="2963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4" y="4644135"/>
            <a:ext cx="4057650" cy="1714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81" y="1583795"/>
            <a:ext cx="2342756" cy="12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rgbClr val="4BACC6">
                  <a:lumMod val="50000"/>
                </a:srgbClr>
              </a:buClr>
            </a:pPr>
            <a:r>
              <a:rPr lang="en-US" altLang="ko-KR" dirty="0" err="1">
                <a:solidFill>
                  <a:prstClr val="black"/>
                </a:solidFill>
              </a:rPr>
              <a:t>int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자료형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일반적으로 정수를 만들 때 사용</a:t>
            </a:r>
            <a:r>
              <a:rPr lang="en-US" altLang="ko-KR" dirty="0">
                <a:solidFill>
                  <a:prstClr val="black"/>
                </a:solidFill>
              </a:rPr>
              <a:t>	</a:t>
            </a:r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크기 </a:t>
            </a:r>
            <a:r>
              <a:rPr lang="en-US" altLang="ko-KR" dirty="0" smtClean="0">
                <a:solidFill>
                  <a:prstClr val="black"/>
                </a:solidFill>
              </a:rPr>
              <a:t>: 4</a:t>
            </a:r>
            <a:r>
              <a:rPr lang="ko-KR" altLang="en-US" dirty="0">
                <a:solidFill>
                  <a:prstClr val="black"/>
                </a:solidFill>
              </a:rPr>
              <a:t>바이트</a:t>
            </a:r>
            <a:r>
              <a:rPr lang="en-US" altLang="ko-KR" dirty="0">
                <a:solidFill>
                  <a:prstClr val="black"/>
                </a:solidFill>
              </a:rPr>
              <a:t>(32</a:t>
            </a:r>
            <a:r>
              <a:rPr lang="ko-KR" altLang="en-US" dirty="0">
                <a:solidFill>
                  <a:prstClr val="black"/>
                </a:solidFill>
              </a:rPr>
              <a:t>비트</a:t>
            </a:r>
            <a:r>
              <a:rPr lang="en-US" altLang="ko-KR" dirty="0">
                <a:solidFill>
                  <a:prstClr val="black"/>
                </a:solidFill>
              </a:rPr>
              <a:t>),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범위 </a:t>
            </a:r>
            <a:r>
              <a:rPr lang="en-US" altLang="ko-KR" dirty="0" smtClean="0">
                <a:solidFill>
                  <a:prstClr val="black"/>
                </a:solidFill>
              </a:rPr>
              <a:t>: 2</a:t>
            </a:r>
            <a:r>
              <a:rPr lang="en-US" altLang="ko-KR" baseline="30000" dirty="0" smtClean="0">
                <a:solidFill>
                  <a:prstClr val="black"/>
                </a:solidFill>
              </a:rPr>
              <a:t>32</a:t>
            </a:r>
            <a:r>
              <a:rPr lang="ko-KR" altLang="en-US" dirty="0">
                <a:solidFill>
                  <a:prstClr val="black"/>
                </a:solidFill>
              </a:rPr>
              <a:t>개의 숫자</a:t>
            </a:r>
            <a:r>
              <a:rPr lang="en-US" altLang="ko-KR" dirty="0">
                <a:solidFill>
                  <a:prstClr val="black"/>
                </a:solidFill>
              </a:rPr>
              <a:t>(-2,147,483,648~2,147,483,647)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나타냄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오버플로우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범위를 넘는 현상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9" name="그림 8" descr="2-17.JPG"/>
          <p:cNvPicPr>
            <a:picLocks noChangeAspect="1"/>
          </p:cNvPicPr>
          <p:nvPr/>
        </p:nvPicPr>
        <p:blipFill rotWithShape="1">
          <a:blip r:embed="rId2" cstate="print"/>
          <a:srcRect t="91039"/>
          <a:stretch/>
        </p:blipFill>
        <p:spPr>
          <a:xfrm>
            <a:off x="4932039" y="5994285"/>
            <a:ext cx="3735415" cy="2463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663915"/>
            <a:ext cx="7335815" cy="24625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527099"/>
            <a:ext cx="3735415" cy="246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2-12 </a:t>
            </a:r>
            <a:r>
              <a:rPr lang="ko-KR" altLang="en-US" dirty="0" err="1" smtClean="0"/>
              <a:t>오버플로우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76p</a:t>
            </a:r>
            <a:r>
              <a:rPr lang="en-US" altLang="ko-KR" dirty="0">
                <a:solidFill>
                  <a:srgbClr val="C00000"/>
                </a:solidFill>
              </a:rPr>
              <a:t>) 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smtClean="0">
                <a:solidFill>
                  <a:srgbClr val="0070C0"/>
                </a:solidFill>
              </a:rPr>
              <a:t>Overflow</a:t>
            </a: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/>
              <a:t>오버플로우</a:t>
            </a:r>
            <a:r>
              <a:rPr lang="ko-KR" altLang="en-US" dirty="0" smtClean="0"/>
              <a:t> 문제 해결 방법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335806"/>
            <a:ext cx="4305300" cy="95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383995"/>
            <a:ext cx="8077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unsigned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부호가 없는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음수 사용을 위한 </a:t>
            </a:r>
            <a:r>
              <a:rPr lang="ko-KR" altLang="en-US" dirty="0" err="1" smtClean="0"/>
              <a:t>자료형</a:t>
            </a:r>
            <a:endParaRPr lang="ko-KR" altLang="en-US" dirty="0"/>
          </a:p>
          <a:p>
            <a:pPr lvl="1"/>
            <a:r>
              <a:rPr lang="en-US" altLang="ko-KR" dirty="0" err="1" smtClean="0"/>
              <a:t>uint</a:t>
            </a:r>
            <a:r>
              <a:rPr lang="ko-KR" altLang="en-US" dirty="0"/>
              <a:t>와 </a:t>
            </a:r>
            <a:r>
              <a:rPr lang="en-US" altLang="ko-KR" dirty="0" err="1"/>
              <a:t>ulong</a:t>
            </a:r>
            <a:r>
              <a:rPr lang="en-US" altLang="ko-KR" dirty="0"/>
              <a:t>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573905"/>
            <a:ext cx="8100900" cy="29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MaxValue</a:t>
            </a:r>
            <a:r>
              <a:rPr lang="ko-KR" altLang="en-US" b="0" dirty="0"/>
              <a:t>와 </a:t>
            </a:r>
            <a:r>
              <a:rPr lang="en-US" altLang="ko-KR" dirty="0" err="1" smtClean="0"/>
              <a:t>MinValue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66"/>
          <a:stretch/>
        </p:blipFill>
        <p:spPr>
          <a:xfrm>
            <a:off x="611558" y="1808820"/>
            <a:ext cx="7534275" cy="2028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6"/>
          <a:stretch/>
        </p:blipFill>
        <p:spPr>
          <a:xfrm>
            <a:off x="623363" y="3924055"/>
            <a:ext cx="7534275" cy="20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L</a:t>
            </a:r>
          </a:p>
          <a:p>
            <a:pPr lvl="1"/>
            <a:r>
              <a:rPr lang="ko-KR" altLang="en-US" dirty="0"/>
              <a:t>폰트에 따라 </a:t>
            </a:r>
            <a:r>
              <a:rPr lang="en-US" altLang="ko-KR" dirty="0"/>
              <a:t>1</a:t>
            </a:r>
            <a:r>
              <a:rPr lang="ko-KR" altLang="en-US" dirty="0"/>
              <a:t>과 소문자 </a:t>
            </a:r>
            <a:r>
              <a:rPr lang="en-US" altLang="ko-KR" dirty="0" smtClean="0"/>
              <a:t>l</a:t>
            </a:r>
            <a:r>
              <a:rPr lang="ko-KR" altLang="en-US" dirty="0" smtClean="0"/>
              <a:t> 혼동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작성 시 </a:t>
            </a:r>
            <a:r>
              <a:rPr lang="en-US" altLang="ko-KR" dirty="0"/>
              <a:t>long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나타내는 대문자 </a:t>
            </a:r>
            <a:r>
              <a:rPr lang="en-US" altLang="ko-KR" dirty="0" smtClean="0"/>
              <a:t>L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5" y="2168860"/>
            <a:ext cx="7543800" cy="1743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5" y="4194085"/>
            <a:ext cx="75342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2-13 </a:t>
            </a:r>
            <a:r>
              <a:rPr lang="ko-KR" altLang="en-US" dirty="0" smtClean="0"/>
              <a:t>실수 변수 생성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80p</a:t>
            </a:r>
            <a:r>
              <a:rPr lang="en-US" altLang="ko-KR" dirty="0">
                <a:solidFill>
                  <a:srgbClr val="C00000"/>
                </a:solidFill>
              </a:rPr>
              <a:t>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RealNumberVariable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0" name="그림 9" descr="2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60"/>
            <a:ext cx="3552825" cy="1552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42900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 smtClean="0"/>
              <a:t>(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만들어 내는 간단한 코드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표현식의</a:t>
            </a:r>
            <a:r>
              <a:rPr lang="ko-KR" altLang="en-US" dirty="0" smtClean="0"/>
              <a:t> 모임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마지막에는 종결의 의미로 세미콜론</a:t>
            </a:r>
            <a:r>
              <a:rPr lang="en-US" altLang="ko-KR" dirty="0" smtClean="0"/>
              <a:t>(;)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574" y="2123855"/>
            <a:ext cx="8048625" cy="1304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048" y="5094185"/>
            <a:ext cx="8067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2-14 </a:t>
            </a:r>
            <a:r>
              <a:rPr lang="ko-KR" altLang="en-US" dirty="0" smtClean="0"/>
              <a:t>문자 변수 </a:t>
            </a:r>
            <a:r>
              <a:rPr lang="ko-KR" altLang="en-US" dirty="0"/>
              <a:t>생성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81p</a:t>
            </a:r>
            <a:r>
              <a:rPr lang="en-US" altLang="ko-KR" dirty="0">
                <a:solidFill>
                  <a:srgbClr val="C00000"/>
                </a:solidFill>
              </a:rPr>
              <a:t>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CharacterVariable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2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13765"/>
            <a:ext cx="2925325" cy="13601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17936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연산자와 </a:t>
            </a:r>
            <a:r>
              <a:rPr lang="en-US" altLang="ko-KR" dirty="0"/>
              <a:t>char </a:t>
            </a:r>
            <a:r>
              <a:rPr lang="ko-KR" altLang="en-US" dirty="0" err="1"/>
              <a:t>자료형의</a:t>
            </a:r>
            <a:r>
              <a:rPr lang="ko-KR" altLang="en-US" dirty="0"/>
              <a:t>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898830"/>
            <a:ext cx="794088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자료형과</a:t>
            </a:r>
            <a:r>
              <a:rPr lang="ko-KR" altLang="en-US" dirty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</a:t>
            </a:r>
            <a:r>
              <a:rPr lang="ko-KR" altLang="en-US" dirty="0" err="1"/>
              <a:t>자료형은</a:t>
            </a:r>
            <a:r>
              <a:rPr lang="ko-KR" altLang="en-US" dirty="0"/>
              <a:t> 문자열 </a:t>
            </a:r>
            <a:r>
              <a:rPr lang="ko-KR" altLang="en-US" dirty="0" err="1"/>
              <a:t>자료형보다</a:t>
            </a:r>
            <a:r>
              <a:rPr lang="ko-KR" altLang="en-US" dirty="0"/>
              <a:t> </a:t>
            </a:r>
            <a:r>
              <a:rPr lang="ko-KR" altLang="en-US" dirty="0" smtClean="0"/>
              <a:t>정수에 </a:t>
            </a:r>
            <a:r>
              <a:rPr lang="ko-KR" altLang="en-US" dirty="0"/>
              <a:t>가까움</a:t>
            </a:r>
            <a:r>
              <a:rPr lang="en-US" altLang="ko-KR" dirty="0"/>
              <a:t>(</a:t>
            </a:r>
            <a:r>
              <a:rPr lang="ko-KR" altLang="en-US" dirty="0"/>
              <a:t>연산가능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1" y="2168860"/>
            <a:ext cx="787525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2-15 </a:t>
            </a:r>
            <a:r>
              <a:rPr lang="ko-KR" altLang="en-US" dirty="0" smtClean="0"/>
              <a:t>문자열 </a:t>
            </a:r>
            <a:r>
              <a:rPr lang="ko-KR" altLang="en-US" dirty="0"/>
              <a:t>변수 생성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83p</a:t>
            </a:r>
            <a:r>
              <a:rPr lang="en-US" altLang="ko-KR" dirty="0">
                <a:solidFill>
                  <a:srgbClr val="C00000"/>
                </a:solidFill>
              </a:rPr>
              <a:t>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StringVariable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313765"/>
            <a:ext cx="3977584" cy="13051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33899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연산자와 </a:t>
            </a:r>
            <a:r>
              <a:rPr lang="en-US" altLang="ko-KR" dirty="0"/>
              <a:t>string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en-US" altLang="ko-KR" dirty="0"/>
              <a:t>string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연산자로 </a:t>
            </a:r>
            <a:r>
              <a:rPr lang="ko-KR" altLang="en-US" dirty="0" err="1"/>
              <a:t>자료형의</a:t>
            </a:r>
            <a:r>
              <a:rPr lang="ko-KR" altLang="en-US" dirty="0"/>
              <a:t> 크기를 구할 수 없음</a:t>
            </a:r>
            <a:endParaRPr lang="en-US" altLang="ko-KR" dirty="0"/>
          </a:p>
          <a:p>
            <a:pPr lvl="2"/>
            <a:r>
              <a:rPr lang="en-US" altLang="ko-KR" dirty="0"/>
              <a:t>string </a:t>
            </a:r>
            <a:r>
              <a:rPr lang="ko-KR" altLang="en-US" dirty="0" err="1"/>
              <a:t>자료형만</a:t>
            </a:r>
            <a:r>
              <a:rPr lang="ko-KR" altLang="en-US" dirty="0"/>
              <a:t> </a:t>
            </a:r>
            <a:r>
              <a:rPr lang="en-US" altLang="ko-KR" dirty="0" err="1"/>
              <a:t>struct</a:t>
            </a:r>
            <a:r>
              <a:rPr lang="ko-KR" altLang="en-US" dirty="0"/>
              <a:t>로 시작하지 않고 </a:t>
            </a:r>
            <a:r>
              <a:rPr lang="en-US" altLang="ko-KR" dirty="0"/>
              <a:t>class</a:t>
            </a:r>
            <a:r>
              <a:rPr lang="ko-KR" altLang="en-US" dirty="0"/>
              <a:t>로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6" name="그림 5" descr="2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102" y="4304239"/>
            <a:ext cx="7505700" cy="2209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4" y="2517940"/>
            <a:ext cx="7553325" cy="177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53" y="3113965"/>
            <a:ext cx="3121740" cy="10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불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2-16 </a:t>
            </a:r>
            <a:r>
              <a:rPr lang="ko-KR" altLang="en-US" dirty="0" smtClean="0"/>
              <a:t>불 </a:t>
            </a:r>
            <a:r>
              <a:rPr lang="ko-KR" altLang="en-US" dirty="0"/>
              <a:t>변수 생성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84p</a:t>
            </a:r>
            <a:r>
              <a:rPr lang="en-US" altLang="ko-KR" dirty="0">
                <a:solidFill>
                  <a:srgbClr val="C00000"/>
                </a:solidFill>
              </a:rPr>
              <a:t>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BoolVariable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" name="그림 9" descr="2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448780"/>
            <a:ext cx="3409950" cy="11811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3429000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복합 대입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복합 대입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자료형에</a:t>
            </a:r>
            <a:r>
              <a:rPr lang="ko-KR" altLang="en-US" dirty="0" smtClean="0"/>
              <a:t> 적용하는 기본 연산자와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연산자를 함께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a+=10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a=a+10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뜻함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2-17 </a:t>
            </a:r>
            <a:r>
              <a:rPr lang="ko-KR" altLang="en-US" dirty="0"/>
              <a:t>숫자와 관련된 복합 대입 </a:t>
            </a:r>
            <a:r>
              <a:rPr lang="ko-KR" altLang="en-US" dirty="0" smtClean="0"/>
              <a:t>연산자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86p)       </a:t>
            </a:r>
            <a:r>
              <a:rPr lang="en-US" altLang="ko-KR" dirty="0" smtClean="0">
                <a:solidFill>
                  <a:srgbClr val="0070C0"/>
                </a:solidFill>
              </a:rPr>
              <a:t>/2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AssignmentOperator</a:t>
            </a:r>
            <a:endParaRPr lang="en-US" altLang="ko-KR" dirty="0" smtClean="0"/>
          </a:p>
        </p:txBody>
      </p:sp>
      <p:pic>
        <p:nvPicPr>
          <p:cNvPr id="5" name="그림 4" descr="2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23854"/>
            <a:ext cx="4279446" cy="238526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5139190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복합 대입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복합 대입 연산자</a:t>
            </a:r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2-18 </a:t>
            </a:r>
            <a:r>
              <a:rPr lang="ko-KR" altLang="en-US" dirty="0" smtClean="0"/>
              <a:t>문자와 </a:t>
            </a:r>
            <a:r>
              <a:rPr lang="ko-KR" altLang="en-US" dirty="0"/>
              <a:t>관련된 복합 대입 연산자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87p) 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StringAssignmentOperator</a:t>
            </a:r>
            <a:endParaRPr lang="en-US" altLang="ko-KR" dirty="0"/>
          </a:p>
        </p:txBody>
      </p:sp>
      <p:pic>
        <p:nvPicPr>
          <p:cNvPr id="8" name="그림 7" descr="2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58770"/>
            <a:ext cx="4076700" cy="1190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979364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증감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증감 연산자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단항</a:t>
            </a:r>
            <a:r>
              <a:rPr lang="ko-KR" altLang="en-US" dirty="0" smtClean="0"/>
              <a:t> 연산자로 변수 앞과 뒤에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기호와 </a:t>
            </a:r>
            <a:r>
              <a:rPr lang="en-US" altLang="ko-KR" dirty="0" smtClean="0"/>
              <a:t>-- </a:t>
            </a:r>
            <a:r>
              <a:rPr lang="ko-KR" altLang="en-US" dirty="0" smtClean="0"/>
              <a:t>기호 붙여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2-19 </a:t>
            </a:r>
            <a:r>
              <a:rPr lang="ko-KR" altLang="en-US" dirty="0" smtClean="0"/>
              <a:t>증감 연산자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88p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IncrementOperator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9" name="그림 8" descr="2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808820"/>
            <a:ext cx="4714875" cy="22669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4734145"/>
            <a:ext cx="3352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증감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증감 연산자 사용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2-20 </a:t>
            </a:r>
            <a:r>
              <a:rPr lang="ko-KR" altLang="en-US" dirty="0"/>
              <a:t>증감 연산자의 전위와 후위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89p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IncrementOperatorPosition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전위 </a:t>
            </a:r>
            <a:r>
              <a:rPr lang="en-US" altLang="ko-KR" dirty="0"/>
              <a:t>: </a:t>
            </a:r>
            <a:r>
              <a:rPr lang="ko-KR" altLang="en-US" dirty="0"/>
              <a:t>해당 문장을 실행하기 전에 값을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후위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문장을 실행한 이후에 값을 변경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" y="2170757"/>
            <a:ext cx="1685925" cy="1076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" y="3924055"/>
            <a:ext cx="16859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키워드</a:t>
            </a:r>
            <a:r>
              <a:rPr lang="en-US" altLang="ko-KR" smtClean="0"/>
              <a:t>(1)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특별한 의미가 부여된 단어</a:t>
            </a:r>
            <a:r>
              <a:rPr lang="en-US" altLang="ko-KR" dirty="0" smtClean="0"/>
              <a:t>, C# </a:t>
            </a:r>
            <a:r>
              <a:rPr lang="ko-KR" altLang="en-US" dirty="0" smtClean="0"/>
              <a:t>처음 </a:t>
            </a:r>
            <a:r>
              <a:rPr lang="ko-KR" altLang="en-US" dirty="0" err="1" smtClean="0"/>
              <a:t>만들어질때</a:t>
            </a:r>
            <a:r>
              <a:rPr lang="ko-KR" altLang="en-US" dirty="0" smtClean="0"/>
              <a:t> 정해짐</a:t>
            </a:r>
            <a:endParaRPr lang="en-US" altLang="ko-KR" dirty="0" smtClean="0"/>
          </a:p>
          <a:p>
            <a:pPr lvl="1"/>
            <a:r>
              <a:rPr lang="ko-KR" altLang="en-US" smtClean="0"/>
              <a:t>일반 키워드</a:t>
            </a:r>
            <a:r>
              <a:rPr lang="en-US" altLang="ko-KR" smtClean="0"/>
              <a:t>(</a:t>
            </a:r>
            <a:r>
              <a:rPr lang="ko-KR" altLang="en-US" smtClean="0"/>
              <a:t>표 </a:t>
            </a:r>
            <a:r>
              <a:rPr lang="en-US" altLang="ko-KR" smtClean="0"/>
              <a:t>2-1)</a:t>
            </a:r>
            <a:r>
              <a:rPr lang="ko-KR" altLang="en-US" smtClean="0"/>
              <a:t>와 </a:t>
            </a:r>
            <a:r>
              <a:rPr lang="ko-KR" altLang="en-US" dirty="0" err="1" smtClean="0"/>
              <a:t>컨텍스트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문맥</a:t>
            </a:r>
            <a:r>
              <a:rPr lang="en-US" altLang="ko-KR" smtClean="0"/>
              <a:t>)</a:t>
            </a:r>
            <a:r>
              <a:rPr lang="ko-KR" altLang="en-US" smtClean="0"/>
              <a:t> 키워드</a:t>
            </a:r>
            <a:r>
              <a:rPr lang="en-US" altLang="ko-KR" smtClean="0"/>
              <a:t>(</a:t>
            </a:r>
            <a:r>
              <a:rPr lang="ko-KR" altLang="en-US" smtClean="0"/>
              <a:t>표 </a:t>
            </a:r>
            <a:r>
              <a:rPr lang="en-US" altLang="ko-KR" smtClean="0"/>
              <a:t>2-2)</a:t>
            </a:r>
            <a:r>
              <a:rPr lang="ko-KR" altLang="en-US" smtClean="0"/>
              <a:t>가 있음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656" y="2134260"/>
            <a:ext cx="7309729" cy="47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검사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방법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가져다 대기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2 : </a:t>
            </a:r>
            <a:r>
              <a:rPr lang="en-US" altLang="ko-KR" dirty="0" err="1" smtClean="0"/>
              <a:t>GetType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 내부에서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변수뿐만 아니라 숫자 또는 문자열에 직접 적용 가능</a:t>
            </a:r>
            <a:endParaRPr lang="en-US" altLang="ko-KR" dirty="0" smtClean="0"/>
          </a:p>
        </p:txBody>
      </p:sp>
      <p:pic>
        <p:nvPicPr>
          <p:cNvPr id="5" name="그림 4" descr="2-24.JPG"/>
          <p:cNvPicPr>
            <a:picLocks noChangeAspect="1"/>
          </p:cNvPicPr>
          <p:nvPr/>
        </p:nvPicPr>
        <p:blipFill rotWithShape="1">
          <a:blip r:embed="rId2" cstate="print"/>
          <a:srcRect t="82579"/>
          <a:stretch/>
        </p:blipFill>
        <p:spPr>
          <a:xfrm>
            <a:off x="746575" y="3070694"/>
            <a:ext cx="4543425" cy="283751"/>
          </a:xfrm>
          <a:prstGeom prst="rect">
            <a:avLst/>
          </a:prstGeom>
        </p:spPr>
      </p:pic>
      <p:pic>
        <p:nvPicPr>
          <p:cNvPr id="8" name="그림 7" descr="2-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239090"/>
            <a:ext cx="4533900" cy="1152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905690"/>
            <a:ext cx="4323726" cy="11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2-21 </a:t>
            </a:r>
            <a:r>
              <a:rPr lang="en-US" altLang="ko-KR" b="1" dirty="0" err="1"/>
              <a:t>GetType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92p</a:t>
            </a:r>
            <a:r>
              <a:rPr lang="en-US" altLang="ko-KR" dirty="0">
                <a:solidFill>
                  <a:srgbClr val="C00000"/>
                </a:solidFill>
              </a:rPr>
              <a:t>) 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TypeCheck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2-22 </a:t>
            </a:r>
            <a:r>
              <a:rPr lang="ko-KR" altLang="en-US" dirty="0"/>
              <a:t>직접적인 </a:t>
            </a:r>
            <a:r>
              <a:rPr lang="en-US" altLang="ko-KR" b="1" dirty="0" err="1"/>
              <a:t>GetType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93p</a:t>
            </a:r>
            <a:r>
              <a:rPr lang="en-US" altLang="ko-KR" dirty="0">
                <a:solidFill>
                  <a:srgbClr val="C00000"/>
                </a:solidFill>
              </a:rPr>
              <a:t>)        </a:t>
            </a:r>
            <a:r>
              <a:rPr lang="en-US" altLang="ko-KR" dirty="0" smtClean="0">
                <a:solidFill>
                  <a:srgbClr val="C00000"/>
                </a:solidFill>
              </a:rPr>
              <a:t>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DirectTypeCheck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268760"/>
            <a:ext cx="4914900" cy="2438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7" y="4239090"/>
            <a:ext cx="4914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한 번 지정된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계속 유지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선언된 변수를 </a:t>
            </a:r>
            <a:r>
              <a:rPr lang="en-US" altLang="ko-KR" dirty="0" smtClean="0"/>
              <a:t>string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바꾸는 것은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2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93426"/>
            <a:ext cx="4514850" cy="12001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2486025"/>
            <a:ext cx="8067675" cy="1885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5184195"/>
            <a:ext cx="80867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추가 사용 조건</a:t>
            </a:r>
            <a:endParaRPr lang="en-US" altLang="ko-KR" dirty="0"/>
          </a:p>
          <a:p>
            <a:pPr lvl="1"/>
            <a:r>
              <a:rPr lang="ko-KR" altLang="en-US" dirty="0"/>
              <a:t>지역 변수로 </a:t>
            </a:r>
            <a:r>
              <a:rPr lang="ko-KR" altLang="en-US" dirty="0" smtClean="0"/>
              <a:t>선언</a:t>
            </a:r>
            <a:endParaRPr lang="en-US" altLang="ko-KR" dirty="0"/>
          </a:p>
          <a:p>
            <a:pPr lvl="2"/>
            <a:r>
              <a:rPr lang="ko-KR" altLang="en-US" dirty="0">
                <a:latin typeface="YDVYMjOStd12"/>
              </a:rPr>
              <a:t>지역 변수 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 err="1">
                <a:latin typeface="YDVYMjOStd12"/>
              </a:rPr>
              <a:t>메서드</a:t>
            </a:r>
            <a:r>
              <a:rPr lang="ko-KR" altLang="en-US" dirty="0">
                <a:latin typeface="YDVYMjOStd12"/>
              </a:rPr>
              <a:t> 내부에 선언되어 있는 </a:t>
            </a:r>
            <a:r>
              <a:rPr lang="ko-KR" altLang="en-US" dirty="0" smtClean="0">
                <a:latin typeface="YDVYMjOStd12"/>
              </a:rPr>
              <a:t>변수</a:t>
            </a:r>
            <a:endParaRPr lang="en-US" altLang="ko-KR" dirty="0" smtClean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예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변수를 </a:t>
            </a:r>
            <a:r>
              <a:rPr lang="ko-KR" altLang="en-US" dirty="0"/>
              <a:t>선언과 동시에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0" y="2348880"/>
            <a:ext cx="5476184" cy="22367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8" y="5225668"/>
            <a:ext cx="6355762" cy="15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 </a:t>
            </a:r>
            <a:r>
              <a:rPr lang="ko-KR" altLang="en-US" dirty="0"/>
              <a:t>선언 </a:t>
            </a:r>
            <a:r>
              <a:rPr lang="ko-KR" altLang="en-US" dirty="0" smtClean="0"/>
              <a:t>시 </a:t>
            </a:r>
            <a:r>
              <a:rPr lang="en-US" altLang="ko-KR" dirty="0" err="1"/>
              <a:t>var</a:t>
            </a:r>
            <a:r>
              <a:rPr lang="en-US" altLang="ko-KR" dirty="0"/>
              <a:t> number =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자료형으로</a:t>
            </a:r>
            <a:r>
              <a:rPr lang="ko-KR" altLang="en-US" dirty="0"/>
              <a:t> 선언</a:t>
            </a:r>
          </a:p>
          <a:p>
            <a:pPr lvl="1"/>
            <a:r>
              <a:rPr lang="ko-KR" altLang="en-US" dirty="0"/>
              <a:t>실수 선언 시 </a:t>
            </a:r>
            <a:r>
              <a:rPr lang="en-US" altLang="ko-KR" dirty="0" err="1"/>
              <a:t>var</a:t>
            </a:r>
            <a:r>
              <a:rPr lang="en-US" altLang="ko-KR" dirty="0"/>
              <a:t> number = </a:t>
            </a:r>
            <a:r>
              <a:rPr lang="en-US" altLang="ko-KR" dirty="0" smtClean="0"/>
              <a:t>10.0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double </a:t>
            </a:r>
            <a:r>
              <a:rPr lang="ko-KR" altLang="en-US" dirty="0" err="1"/>
              <a:t>자료형으로</a:t>
            </a:r>
            <a:r>
              <a:rPr lang="ko-KR" altLang="en-US" dirty="0"/>
              <a:t> 선언</a:t>
            </a:r>
          </a:p>
          <a:p>
            <a:pPr lvl="1"/>
            <a:r>
              <a:rPr lang="en-US" altLang="ko-KR" dirty="0"/>
              <a:t>long </a:t>
            </a:r>
            <a:r>
              <a:rPr lang="ko-KR" altLang="en-US" dirty="0" err="1"/>
              <a:t>자료형</a:t>
            </a:r>
            <a:r>
              <a:rPr lang="en-US" altLang="ko-KR" dirty="0"/>
              <a:t>, float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선언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숫자 뒤에 </a:t>
            </a:r>
            <a:r>
              <a:rPr lang="en-US" altLang="ko-KR" dirty="0"/>
              <a:t>L, F </a:t>
            </a:r>
            <a:r>
              <a:rPr lang="ko-KR" altLang="en-US" dirty="0"/>
              <a:t>등 기호 붙여야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5" y="2933945"/>
            <a:ext cx="7515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 Section</a:t>
            </a:r>
            <a:r>
              <a:rPr lang="en-US" altLang="ko-KR"/>
              <a:t> 09 </a:t>
            </a:r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2-23 </a:t>
            </a:r>
            <a:r>
              <a:rPr lang="ko-KR" altLang="en-US" dirty="0"/>
              <a:t>문자열 입력과 출력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98p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/Input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Console.ReadLine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문자열만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숫자를 입력 받아 더하거나 하는 프로그램을 만들려면 문자열을 숫자로 바꾸는 방법 필요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2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58770"/>
            <a:ext cx="7277100" cy="11811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74902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바꾸는 것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8" y="2168860"/>
            <a:ext cx="7347659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5" y="1590667"/>
            <a:ext cx="8325770" cy="2035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5" y="3626341"/>
            <a:ext cx="2028825" cy="266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8" y="4599130"/>
            <a:ext cx="8048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2-24 </a:t>
            </a:r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100p</a:t>
            </a:r>
            <a:r>
              <a:rPr lang="en-US" altLang="ko-KR" dirty="0">
                <a:solidFill>
                  <a:srgbClr val="C00000"/>
                </a:solidFill>
              </a:rPr>
              <a:t>)                   </a:t>
            </a:r>
            <a:r>
              <a:rPr lang="en-US" altLang="ko-KR" dirty="0" smtClean="0">
                <a:solidFill>
                  <a:srgbClr val="C00000"/>
                </a:solidFill>
              </a:rPr>
              <a:t>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ExplicitConversion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강제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 데이터 손실 발생하지 않는 예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5" y="1808820"/>
            <a:ext cx="5162550" cy="11049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9" y="3352005"/>
            <a:ext cx="81057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변경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2-25 </a:t>
            </a:r>
            <a:r>
              <a:rPr lang="ko-KR" altLang="en-US" dirty="0" smtClean="0"/>
              <a:t>숫자 손상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101p</a:t>
            </a:r>
            <a:r>
              <a:rPr lang="en-US" altLang="ko-KR" dirty="0">
                <a:solidFill>
                  <a:srgbClr val="C00000"/>
                </a:solidFill>
              </a:rPr>
              <a:t>)        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NumberLost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2-26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102p</a:t>
            </a:r>
            <a:r>
              <a:rPr lang="en-US" altLang="ko-KR" dirty="0">
                <a:solidFill>
                  <a:srgbClr val="C00000"/>
                </a:solidFill>
              </a:rPr>
              <a:t>)        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ImplicitConversion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" y="1856863"/>
            <a:ext cx="5162550" cy="1371600"/>
          </a:xfrm>
          <a:prstGeom prst="rect">
            <a:avLst/>
          </a:prstGeom>
        </p:spPr>
      </p:pic>
      <p:pic>
        <p:nvPicPr>
          <p:cNvPr id="4" name="그림 3" descr="2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25" y="2348880"/>
            <a:ext cx="4219575" cy="2228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" y="5139190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키워드</a:t>
            </a:r>
            <a:r>
              <a:rPr lang="en-US" altLang="ko-KR" smtClean="0"/>
              <a:t>(2)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1448780"/>
            <a:ext cx="8105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숫자로 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2-27 </a:t>
            </a:r>
            <a:r>
              <a:rPr lang="ko-KR" altLang="en-US" dirty="0" smtClean="0"/>
              <a:t>문자열을 숫자로 </a:t>
            </a:r>
            <a:r>
              <a:rPr lang="ko-KR" altLang="en-US" dirty="0"/>
              <a:t>변환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104p</a:t>
            </a:r>
            <a:r>
              <a:rPr lang="en-US" altLang="ko-KR" dirty="0">
                <a:solidFill>
                  <a:srgbClr val="C00000"/>
                </a:solidFill>
              </a:rPr>
              <a:t>)        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StringTo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2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3258" y="1268760"/>
            <a:ext cx="5705475" cy="22383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58" y="4284095"/>
            <a:ext cx="4030744" cy="19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FormatException</a:t>
            </a:r>
            <a:r>
              <a:rPr lang="en-US" altLang="ko-KR" dirty="0"/>
              <a:t> </a:t>
            </a:r>
            <a:r>
              <a:rPr lang="ko-KR" altLang="en-US" dirty="0" smtClean="0"/>
              <a:t>예외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737939"/>
            <a:ext cx="8077877" cy="13853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1" y="6297532"/>
            <a:ext cx="292417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2" y="3123300"/>
            <a:ext cx="3966082" cy="31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문자열로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C#</a:t>
            </a:r>
            <a:r>
              <a:rPr lang="ko-KR" altLang="en-US" dirty="0" smtClean="0"/>
              <a:t>의 모든 자료형은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가지고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2-28 </a:t>
            </a:r>
            <a:r>
              <a:rPr lang="ko-KR" altLang="en-US" dirty="0" err="1" smtClean="0"/>
              <a:t>문기본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문자열로 변환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104p)          </a:t>
            </a:r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ToStringBasic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2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808820"/>
            <a:ext cx="3952875" cy="11715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3834045"/>
            <a:ext cx="4020753" cy="22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2-29 </a:t>
            </a:r>
            <a:r>
              <a:rPr lang="ko-KR" altLang="en-US" dirty="0" err="1" smtClean="0"/>
              <a:t>소숫점</a:t>
            </a:r>
            <a:r>
              <a:rPr lang="ko-KR" altLang="en-US" dirty="0" smtClean="0"/>
              <a:t> 제거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107p</a:t>
            </a:r>
            <a:r>
              <a:rPr lang="en-US" altLang="ko-KR" dirty="0">
                <a:solidFill>
                  <a:srgbClr val="C00000"/>
                </a:solidFill>
              </a:rPr>
              <a:t>)          </a:t>
            </a:r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DoubleToString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2-30 </a:t>
            </a:r>
            <a:r>
              <a:rPr lang="ko-KR" altLang="en-US" dirty="0" smtClean="0"/>
              <a:t>숫자와 문자열 덧셈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108p</a:t>
            </a:r>
            <a:r>
              <a:rPr lang="en-US" altLang="ko-KR" dirty="0">
                <a:solidFill>
                  <a:srgbClr val="C00000"/>
                </a:solidFill>
              </a:rPr>
              <a:t>)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StringPlusNumber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343980"/>
            <a:ext cx="5162550" cy="190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14908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3582" y="736447"/>
            <a:ext cx="8963994" cy="5669958"/>
          </a:xfrm>
        </p:spPr>
        <p:txBody>
          <a:bodyPr/>
          <a:lstStyle/>
          <a:p>
            <a:r>
              <a:rPr lang="ko-KR" altLang="en-US" dirty="0"/>
              <a:t>간단한 문자열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2" y="4189536"/>
            <a:ext cx="7534276" cy="1853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3" y="1722561"/>
            <a:ext cx="7534275" cy="2466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2" y="6082412"/>
            <a:ext cx="23336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불로 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2-31 </a:t>
            </a:r>
            <a:r>
              <a:rPr lang="ko-KR" altLang="en-US" dirty="0" smtClean="0"/>
              <a:t>문자열을 불로 전환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109p</a:t>
            </a:r>
            <a:r>
              <a:rPr lang="en-US" altLang="ko-KR" dirty="0">
                <a:solidFill>
                  <a:srgbClr val="C00000"/>
                </a:solidFill>
              </a:rPr>
              <a:t>)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StringToBool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2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966" y="1378674"/>
            <a:ext cx="4638675" cy="1143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3023955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3582" y="736447"/>
            <a:ext cx="8963994" cy="5669958"/>
          </a:xfrm>
        </p:spPr>
        <p:txBody>
          <a:bodyPr/>
          <a:lstStyle/>
          <a:p>
            <a:r>
              <a:rPr lang="ko-KR" altLang="en-US" dirty="0"/>
              <a:t>음수밖에 없는 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" y="3834045"/>
            <a:ext cx="6838950" cy="191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6" y="1718810"/>
            <a:ext cx="7515225" cy="2000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5" y="5692132"/>
            <a:ext cx="2933700" cy="285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25" y="2918249"/>
            <a:ext cx="33528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 smtClean="0"/>
              <a:t>(</a:t>
            </a:r>
            <a:r>
              <a:rPr lang="en-US" altLang="ko-KR" dirty="0"/>
              <a:t>4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식별자</a:t>
            </a:r>
            <a:r>
              <a:rPr lang="en-US" altLang="ko-KR" smtClean="0"/>
              <a:t>(1)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C#</a:t>
            </a:r>
            <a:r>
              <a:rPr lang="ko-KR" altLang="en-US" smtClean="0"/>
              <a:t>에서 변수와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smtClean="0"/>
              <a:t>이름 식별자 규칙 </a:t>
            </a:r>
            <a:endParaRPr lang="en-US" altLang="ko-KR" dirty="0" smtClean="0"/>
          </a:p>
          <a:p>
            <a:pPr lvl="2"/>
            <a:r>
              <a:rPr lang="ko-KR" altLang="en-US" smtClean="0"/>
              <a:t>키워드를 </a:t>
            </a:r>
            <a:r>
              <a:rPr lang="ko-KR" altLang="en-US" dirty="0" smtClean="0"/>
              <a:t>사용하면 안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특수 문자는 </a:t>
            </a:r>
            <a:r>
              <a:rPr lang="en-US" altLang="ko-KR" dirty="0" smtClean="0"/>
              <a:t>_</a:t>
            </a:r>
            <a:r>
              <a:rPr lang="ko-KR" altLang="en-US" dirty="0" smtClean="0"/>
              <a:t>만 허용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숫자로 시작하면 안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공백은 입력하면 </a:t>
            </a:r>
            <a:r>
              <a:rPr lang="ko-KR" altLang="en-US" smtClean="0"/>
              <a:t>안 됨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smtClean="0"/>
              <a:t>전 </a:t>
            </a:r>
            <a:r>
              <a:rPr lang="ko-KR" altLang="en-US" dirty="0" smtClean="0"/>
              <a:t>세계의 언어를 모두 사용할 수 있지만 알파벳 사용이 관례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1860" y="1673805"/>
            <a:ext cx="3638550" cy="1638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5416" y="3244334"/>
            <a:ext cx="2823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chemeClr val="accent6">
                    <a:lumMod val="50000"/>
                  </a:schemeClr>
                </a:solidFill>
              </a:rPr>
              <a:t> 바른 예                   바르지 않은 예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 smtClean="0"/>
              <a:t>(</a:t>
            </a:r>
            <a:r>
              <a:rPr lang="en-US" altLang="ko-KR" dirty="0"/>
              <a:t>4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식별자</a:t>
            </a:r>
            <a:r>
              <a:rPr lang="en-US" altLang="ko-KR" smtClean="0"/>
              <a:t>(2)</a:t>
            </a:r>
            <a:endParaRPr lang="en-US" altLang="ko-KR" dirty="0" smtClean="0"/>
          </a:p>
          <a:p>
            <a:pPr lvl="1"/>
            <a:r>
              <a:rPr lang="ko-KR" altLang="en-US" smtClean="0"/>
              <a:t>식별자 의미를 더 명확하게 하기 위한 사용 규칙</a:t>
            </a:r>
            <a:endParaRPr lang="en-US" altLang="ko-KR" smtClean="0"/>
          </a:p>
          <a:p>
            <a:pPr lvl="2"/>
            <a:r>
              <a:rPr lang="ko-KR" altLang="en-US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네임스페이스의 이름은 항상 대문자로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 변수와 전역 변수의 이름은 항상 소문자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단어로 이루어진 </a:t>
            </a:r>
            <a:r>
              <a:rPr lang="ko-KR" altLang="en-US" dirty="0" err="1" smtClean="0"/>
              <a:t>식별자는</a:t>
            </a:r>
            <a:r>
              <a:rPr lang="ko-KR" altLang="en-US" dirty="0" smtClean="0"/>
              <a:t> 각 단어의 첫 </a:t>
            </a:r>
            <a:r>
              <a:rPr lang="ko-KR" altLang="en-US" smtClean="0"/>
              <a:t>글자를 대문자로 시작</a:t>
            </a:r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1"/>
            <a:r>
              <a:rPr lang="ko-KR" altLang="en-US" spc="-110" smtClean="0"/>
              <a:t>괄호가 있는 식별자는 메서드</a:t>
            </a:r>
            <a:r>
              <a:rPr lang="en-US" altLang="ko-KR" spc="-110" smtClean="0"/>
              <a:t>, </a:t>
            </a:r>
            <a:r>
              <a:rPr lang="ko-KR" altLang="en-US" spc="-110" smtClean="0"/>
              <a:t>이외의 것은 변수</a:t>
            </a:r>
            <a:r>
              <a:rPr lang="en-US" altLang="ko-KR" spc="-110" smtClean="0"/>
              <a:t>, </a:t>
            </a:r>
            <a:r>
              <a:rPr lang="ko-KR" altLang="en-US" spc="-110"/>
              <a:t>메서드 괄호 안에 넣는 것은 </a:t>
            </a:r>
            <a:r>
              <a:rPr lang="ko-KR" altLang="en-US" spc="-110" smtClean="0"/>
              <a:t>매개변수</a:t>
            </a:r>
            <a:r>
              <a:rPr lang="en-US" altLang="ko-KR" spc="-110" baseline="30000"/>
              <a:t>Parameter</a:t>
            </a:r>
          </a:p>
          <a:p>
            <a:pPr lvl="1"/>
            <a:endParaRPr lang="en-US" altLang="ko-KR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890" y="2762890"/>
            <a:ext cx="8001000" cy="12668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4734145"/>
            <a:ext cx="8001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 smtClean="0"/>
              <a:t>(</a:t>
            </a:r>
            <a:r>
              <a:rPr lang="en-US" altLang="ko-KR" dirty="0" smtClean="0"/>
              <a:t>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진행에 전혀 영향을 주지 않는 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 </a:t>
            </a:r>
            <a:r>
              <a:rPr lang="ko-KR" altLang="en-US" smtClean="0"/>
              <a:t>설명에 사용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예</a:t>
            </a:r>
            <a:endParaRPr lang="en-US" altLang="ko-KR" dirty="0" smtClean="0"/>
          </a:p>
          <a:p>
            <a:pPr lvl="2"/>
            <a:endParaRPr lang="en-US" altLang="ko-KR" smtClean="0"/>
          </a:p>
          <a:p>
            <a:pPr marL="627063" lvl="2" indent="0">
              <a:buNone/>
            </a:pPr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marL="457200" lvl="1" indent="0">
              <a:buNone/>
            </a:pPr>
            <a:r>
              <a:rPr lang="ko-KR" altLang="en-US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주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31181"/>
            <a:ext cx="3495675" cy="2181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4194085"/>
            <a:ext cx="8020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</TotalTime>
  <Words>1677</Words>
  <Application>Microsoft Office PowerPoint</Application>
  <PresentationFormat>화면 슬라이드 쇼(4:3)</PresentationFormat>
  <Paragraphs>607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HY견명조</vt:lpstr>
      <vt:lpstr>HY헤드라인M</vt:lpstr>
      <vt:lpstr>YDVYMjOStd12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기본 용어(1)</vt:lpstr>
      <vt:lpstr>Section 01 기본 용어(2)</vt:lpstr>
      <vt:lpstr>Section 01 기본 용어(3)</vt:lpstr>
      <vt:lpstr>Section 01 기본 용어(4)</vt:lpstr>
      <vt:lpstr>Section 01 기본 용어(4)</vt:lpstr>
      <vt:lpstr>Section 01 기본 용어(3)</vt:lpstr>
      <vt:lpstr>Section 02 출력</vt:lpstr>
      <vt:lpstr>Section 03 기본 자료형(1)</vt:lpstr>
      <vt:lpstr>Section 03 기본 자료형(1)</vt:lpstr>
      <vt:lpstr>Section 03 기본 자료형(2)</vt:lpstr>
      <vt:lpstr>Section 03 기본 자료형(2)</vt:lpstr>
      <vt:lpstr>Section 03 기본 자료형(2)</vt:lpstr>
      <vt:lpstr>NOTE </vt:lpstr>
      <vt:lpstr>Section 03 기본 자료형(3)</vt:lpstr>
      <vt:lpstr>Section 03 기본 자료형(4)</vt:lpstr>
      <vt:lpstr>Section 03 기본 자료형(5)</vt:lpstr>
      <vt:lpstr>Section 03 기본 자료형(6)</vt:lpstr>
      <vt:lpstr>Section 03 기본 자료형(7)</vt:lpstr>
      <vt:lpstr>Section 03 기본 자료형(8)</vt:lpstr>
      <vt:lpstr>Section 03 기본 자료형(9)</vt:lpstr>
      <vt:lpstr>NOTE(1) </vt:lpstr>
      <vt:lpstr>NOTE(1) </vt:lpstr>
      <vt:lpstr>NOTE(2) </vt:lpstr>
      <vt:lpstr>Section 03 기본 자료형(6)</vt:lpstr>
      <vt:lpstr>Section 03 기본 자료형(7)</vt:lpstr>
      <vt:lpstr>Section 03 기본 자료형(8)</vt:lpstr>
      <vt:lpstr>Section 03 기본 자료형(9)</vt:lpstr>
      <vt:lpstr>Section 03 기본 자료형(10)</vt:lpstr>
      <vt:lpstr>Section 04 변수(1)</vt:lpstr>
      <vt:lpstr>Section 04 변수(2)</vt:lpstr>
      <vt:lpstr>Section 04 변수(3)</vt:lpstr>
      <vt:lpstr>Section 04 변수(4)</vt:lpstr>
      <vt:lpstr>NOTE(1) </vt:lpstr>
      <vt:lpstr>NOTE(2) </vt:lpstr>
      <vt:lpstr>NOTE(3) </vt:lpstr>
      <vt:lpstr>Section 04 변수(5)</vt:lpstr>
      <vt:lpstr>Section 04 변수(6)</vt:lpstr>
      <vt:lpstr>NOTE(1) </vt:lpstr>
      <vt:lpstr>NOTE(2) </vt:lpstr>
      <vt:lpstr>Section 04 변수(7)</vt:lpstr>
      <vt:lpstr>NOTE </vt:lpstr>
      <vt:lpstr>Section 04 변수(8)</vt:lpstr>
      <vt:lpstr>Section 05 복합 대입 연산자(1)</vt:lpstr>
      <vt:lpstr>Section 05 복합 대입 연산자(2)</vt:lpstr>
      <vt:lpstr>Section 06 증감 연산자(1)</vt:lpstr>
      <vt:lpstr>Section 06 증감 연산자(2)</vt:lpstr>
      <vt:lpstr>Section 07 자료형 검사(1)</vt:lpstr>
      <vt:lpstr>Section 07 자료형 검사(2)</vt:lpstr>
      <vt:lpstr>Section 08 var 키워드(1)</vt:lpstr>
      <vt:lpstr>Section 08 var 키워드(2)</vt:lpstr>
      <vt:lpstr>NOTE </vt:lpstr>
      <vt:lpstr> Section 09 입력</vt:lpstr>
      <vt:lpstr>Section 10 자료형 변환(1)</vt:lpstr>
      <vt:lpstr>Section 10 자료형 변환(2)</vt:lpstr>
      <vt:lpstr>Section 10 자료형 변환(3)</vt:lpstr>
      <vt:lpstr>Section 10 자료형 변환(4)</vt:lpstr>
      <vt:lpstr>Section 10 자료형 변환(5)</vt:lpstr>
      <vt:lpstr>NOTE </vt:lpstr>
      <vt:lpstr>Section 10 자료형 변환(6)</vt:lpstr>
      <vt:lpstr>Section 10 자료형 변환(7)</vt:lpstr>
      <vt:lpstr>NOTE </vt:lpstr>
      <vt:lpstr>Section 10 자료형 변환(8)</vt:lpstr>
      <vt:lpstr>NOTE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183</cp:revision>
  <dcterms:created xsi:type="dcterms:W3CDTF">2012-07-23T02:34:37Z</dcterms:created>
  <dcterms:modified xsi:type="dcterms:W3CDTF">2016-01-04T01:55:48Z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