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1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24"/>
  </p:notesMasterIdLst>
  <p:handoutMasterIdLst>
    <p:handoutMasterId r:id="rId25"/>
  </p:handoutMasterIdLst>
  <p:sldIdLst>
    <p:sldId id="328" r:id="rId2"/>
    <p:sldId id="408" r:id="rId3"/>
    <p:sldId id="409" r:id="rId4"/>
    <p:sldId id="326" r:id="rId5"/>
    <p:sldId id="410" r:id="rId6"/>
    <p:sldId id="411" r:id="rId7"/>
    <p:sldId id="365" r:id="rId8"/>
    <p:sldId id="412" r:id="rId9"/>
    <p:sldId id="332" r:id="rId10"/>
    <p:sldId id="366" r:id="rId11"/>
    <p:sldId id="413" r:id="rId12"/>
    <p:sldId id="415" r:id="rId13"/>
    <p:sldId id="416" r:id="rId14"/>
    <p:sldId id="417" r:id="rId15"/>
    <p:sldId id="333" r:id="rId16"/>
    <p:sldId id="418" r:id="rId17"/>
    <p:sldId id="419" r:id="rId18"/>
    <p:sldId id="420" r:id="rId19"/>
    <p:sldId id="421" r:id="rId20"/>
    <p:sldId id="422" r:id="rId21"/>
    <p:sldId id="423" r:id="rId22"/>
    <p:sldId id="258" r:id="rId2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C146D"/>
    <a:srgbClr val="415783"/>
    <a:srgbClr val="4F784C"/>
    <a:srgbClr val="FFFF99"/>
    <a:srgbClr val="993366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29" autoAdjust="0"/>
    <p:restoredTop sz="94660"/>
  </p:normalViewPr>
  <p:slideViewPr>
    <p:cSldViewPr>
      <p:cViewPr varScale="1">
        <p:scale>
          <a:sx n="106" d="100"/>
          <a:sy n="106" d="100"/>
        </p:scale>
        <p:origin x="1722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0" d="100"/>
          <a:sy n="90" d="100"/>
        </p:scale>
        <p:origin x="3696" y="72"/>
      </p:cViewPr>
      <p:guideLst/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87C3E9-2372-4D2D-A8FE-578D26F0CAB8}" type="datetimeFigureOut">
              <a:rPr lang="ko-KR" altLang="en-US" smtClean="0"/>
              <a:pPr/>
              <a:t>2016-01-15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126D6-8CEA-47E8-B467-8C3047BBCA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4075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C3899-2E4F-4D3A-8D29-BF4BDDE21DE2}" type="datetimeFigureOut">
              <a:rPr lang="ko-KR" altLang="en-US" smtClean="0"/>
              <a:pPr/>
              <a:t>2016-01-15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9363BF-43B7-4F43-ABD0-D052F59FCD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480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3.xml"/><Relationship Id="rId7" Type="http://schemas.openxmlformats.org/officeDocument/2006/relationships/image" Target="../media/image3.jpe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tags" Target="../tags/tag12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 userDrawn="1"/>
        </p:nvGrpSpPr>
        <p:grpSpPr>
          <a:xfrm>
            <a:off x="-63515" y="-8316"/>
            <a:ext cx="9207514" cy="6866316"/>
            <a:chOff x="250985" y="267478"/>
            <a:chExt cx="9148832" cy="6866316"/>
          </a:xfrm>
        </p:grpSpPr>
        <p:sp>
          <p:nvSpPr>
            <p:cNvPr id="6" name="직사각형 5"/>
            <p:cNvSpPr/>
            <p:nvPr userDrawn="1"/>
          </p:nvSpPr>
          <p:spPr>
            <a:xfrm>
              <a:off x="250985" y="267478"/>
              <a:ext cx="3991768" cy="68663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pic>
          <p:nvPicPr>
            <p:cNvPr id="7" name="Picture 2" descr="C:\Users\박희숙\Desktop\캡처1.JPG"/>
            <p:cNvPicPr>
              <a:picLocks noChangeAspect="1" noChangeArrowheads="1"/>
            </p:cNvPicPr>
            <p:nvPr userDrawn="1"/>
          </p:nvPicPr>
          <p:blipFill rotWithShape="1"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92" t="6280" b="89802"/>
            <a:stretch/>
          </p:blipFill>
          <p:spPr bwMode="auto">
            <a:xfrm rot="5400000">
              <a:off x="-2990482" y="3508945"/>
              <a:ext cx="6856794" cy="3738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직사각형 24"/>
            <p:cNvSpPr/>
            <p:nvPr userDrawn="1"/>
          </p:nvSpPr>
          <p:spPr>
            <a:xfrm>
              <a:off x="3481346" y="267478"/>
              <a:ext cx="5918471" cy="686631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2" name="그림 11"/>
          <p:cNvPicPr>
            <a:picLocks noChangeAspect="1"/>
          </p:cNvPicPr>
          <p:nvPr userDrawn="1"/>
        </p:nvPicPr>
        <p:blipFill rotWithShape="1">
          <a:blip r:embed="rId3" cstate="print"/>
          <a:srcRect l="22947" t="1217" r="-59" b="27082"/>
          <a:stretch/>
        </p:blipFill>
        <p:spPr>
          <a:xfrm>
            <a:off x="745370" y="2564360"/>
            <a:ext cx="2009570" cy="2405357"/>
          </a:xfrm>
          <a:prstGeom prst="rect">
            <a:avLst/>
          </a:prstGeom>
          <a:ln>
            <a:noFill/>
          </a:ln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 rotWithShape="1">
          <a:blip r:embed="rId3" cstate="print"/>
          <a:srcRect t="73623" r="21026" b="11361"/>
          <a:stretch/>
        </p:blipFill>
        <p:spPr>
          <a:xfrm>
            <a:off x="431540" y="5274205"/>
            <a:ext cx="2572618" cy="629678"/>
          </a:xfrm>
          <a:prstGeom prst="rect">
            <a:avLst/>
          </a:prstGeom>
          <a:ln>
            <a:noFill/>
          </a:ln>
        </p:spPr>
      </p:pic>
      <p:pic>
        <p:nvPicPr>
          <p:cNvPr id="15" name="그림 14"/>
          <p:cNvPicPr>
            <a:picLocks noChangeAspect="1"/>
          </p:cNvPicPr>
          <p:nvPr userDrawn="1"/>
        </p:nvPicPr>
        <p:blipFill rotWithShape="1">
          <a:blip r:embed="rId3" cstate="print"/>
          <a:srcRect l="3803" t="88145" r="31938" b="7753"/>
          <a:stretch/>
        </p:blipFill>
        <p:spPr>
          <a:xfrm>
            <a:off x="443766" y="5104340"/>
            <a:ext cx="2475275" cy="203374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457057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169"/>
          <p:cNvGrpSpPr>
            <a:grpSpLocks/>
          </p:cNvGrpSpPr>
          <p:nvPr userDrawn="1">
            <p:custDataLst>
              <p:tags r:id="rId1"/>
            </p:custDataLst>
          </p:nvPr>
        </p:nvGrpSpPr>
        <p:grpSpPr bwMode="auto">
          <a:xfrm>
            <a:off x="7773987" y="65357"/>
            <a:ext cx="1123950" cy="744545"/>
            <a:chOff x="4897" y="107"/>
            <a:chExt cx="708" cy="469"/>
          </a:xfrm>
        </p:grpSpPr>
        <p:sp>
          <p:nvSpPr>
            <p:cNvPr id="28" name="Freeform 164"/>
            <p:cNvSpPr>
              <a:spLocks/>
            </p:cNvSpPr>
            <p:nvPr userDrawn="1"/>
          </p:nvSpPr>
          <p:spPr bwMode="gray">
            <a:xfrm flipH="1">
              <a:off x="5377" y="345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C4A2D2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" name="Freeform 166"/>
            <p:cNvSpPr>
              <a:spLocks/>
            </p:cNvSpPr>
            <p:nvPr userDrawn="1"/>
          </p:nvSpPr>
          <p:spPr bwMode="gray">
            <a:xfrm flipH="1">
              <a:off x="5378" y="107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" name="Freeform 167"/>
            <p:cNvSpPr>
              <a:spLocks/>
            </p:cNvSpPr>
            <p:nvPr userDrawn="1"/>
          </p:nvSpPr>
          <p:spPr bwMode="gray">
            <a:xfrm flipH="1">
              <a:off x="5134" y="349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" name="Freeform 168"/>
            <p:cNvSpPr>
              <a:spLocks/>
            </p:cNvSpPr>
            <p:nvPr userDrawn="1"/>
          </p:nvSpPr>
          <p:spPr bwMode="gray">
            <a:xfrm flipH="1">
              <a:off x="4897" y="118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35" name="Rectangle 2"/>
          <p:cNvSpPr>
            <a:spLocks noGrp="1" noChangeArrowheads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09600" y="5791200"/>
            <a:ext cx="7924800" cy="6858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4000" b="0" i="0" baseline="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1pPr>
          </a:lstStyle>
          <a:p>
            <a:pPr lvl="0"/>
            <a:r>
              <a:rPr lang="ko-KR" altLang="en-US" noProof="0" dirty="0" err="1" smtClean="0"/>
              <a:t>장제목</a:t>
            </a:r>
            <a:endParaRPr lang="en-US" altLang="ko-KR" noProof="0" dirty="0" smtClean="0"/>
          </a:p>
        </p:txBody>
      </p:sp>
      <p:sp>
        <p:nvSpPr>
          <p:cNvPr id="37" name="모서리가 둥근 직사각형 36"/>
          <p:cNvSpPr/>
          <p:nvPr userDrawn="1">
            <p:custDataLst>
              <p:tags r:id="rId3"/>
            </p:custDataLst>
          </p:nvPr>
        </p:nvSpPr>
        <p:spPr>
          <a:xfrm>
            <a:off x="7596336" y="70751"/>
            <a:ext cx="1380015" cy="890223"/>
          </a:xfrm>
          <a:prstGeom prst="roundRect">
            <a:avLst>
              <a:gd name="adj" fmla="val 28406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8" name="그림 29" descr="쿡북로고.jpg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3634" y="159730"/>
            <a:ext cx="10795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모서리가 둥근 직사각형 38"/>
          <p:cNvSpPr/>
          <p:nvPr userDrawn="1">
            <p:custDataLst>
              <p:tags r:id="rId5"/>
            </p:custDataLst>
          </p:nvPr>
        </p:nvSpPr>
        <p:spPr>
          <a:xfrm>
            <a:off x="7596336" y="70751"/>
            <a:ext cx="1380015" cy="890223"/>
          </a:xfrm>
          <a:prstGeom prst="roundRect">
            <a:avLst>
              <a:gd name="adj" fmla="val 28406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 userDrawn="1"/>
        </p:nvPicPr>
        <p:blipFill rotWithShape="1">
          <a:blip r:embed="rId8" cstate="print"/>
          <a:srcRect t="73623"/>
          <a:stretch/>
        </p:blipFill>
        <p:spPr>
          <a:xfrm>
            <a:off x="2400300" y="4284095"/>
            <a:ext cx="3852000" cy="1307922"/>
          </a:xfrm>
          <a:prstGeom prst="rect">
            <a:avLst/>
          </a:prstGeom>
          <a:ln>
            <a:solidFill>
              <a:srgbClr val="8C146D"/>
            </a:solidFill>
          </a:ln>
        </p:spPr>
      </p:pic>
    </p:spTree>
    <p:extLst>
      <p:ext uri="{BB962C8B-B14F-4D97-AF65-F5344CB8AC3E}">
        <p14:creationId xmlns:p14="http://schemas.microsoft.com/office/powerpoint/2010/main" val="2043599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박희숙\Desktop\캡처1.JPG"/>
          <p:cNvPicPr>
            <a:picLocks noChangeAspect="1" noChangeArrowheads="1"/>
          </p:cNvPicPr>
          <p:nvPr userDrawn="1"/>
        </p:nvPicPr>
        <p:blipFill rotWithShape="1"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2" t="6280" b="89802"/>
          <a:stretch/>
        </p:blipFill>
        <p:spPr bwMode="auto">
          <a:xfrm rot="10800000">
            <a:off x="0" y="4464115"/>
            <a:ext cx="9144000" cy="2393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직사각형 24"/>
          <p:cNvSpPr/>
          <p:nvPr userDrawn="1"/>
        </p:nvSpPr>
        <p:spPr>
          <a:xfrm>
            <a:off x="0" y="-8316"/>
            <a:ext cx="9144000" cy="28972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1466655" y="3311297"/>
            <a:ext cx="7335815" cy="6858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600" b="0" i="0" baseline="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1pPr>
          </a:lstStyle>
          <a:p>
            <a:pPr lvl="0"/>
            <a:r>
              <a:rPr lang="ko-KR" altLang="en-US" noProof="0" smtClean="0"/>
              <a:t>절제목</a:t>
            </a:r>
            <a:endParaRPr lang="en-US" altLang="ko-KR" noProof="0" dirty="0" smtClean="0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341530" y="3093682"/>
            <a:ext cx="900000" cy="1149891"/>
          </a:xfrm>
          <a:prstGeom prst="rect">
            <a:avLst/>
          </a:prstGeom>
          <a:ln>
            <a:solidFill>
              <a:srgbClr val="8C146D"/>
            </a:solidFill>
          </a:ln>
        </p:spPr>
      </p:pic>
    </p:spTree>
    <p:extLst>
      <p:ext uri="{BB962C8B-B14F-4D97-AF65-F5344CB8AC3E}">
        <p14:creationId xmlns:p14="http://schemas.microsoft.com/office/powerpoint/2010/main" val="11929357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481C1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/22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355600" indent="-2619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70000"/>
              <a:buFont typeface="맑은 고딕" panose="020B0503020000020004" pitchFamily="50" charset="-127"/>
              <a:buChar char="■"/>
              <a:defRPr sz="2000" b="1"/>
            </a:lvl1pPr>
            <a:lvl2pPr marL="627063" indent="-169863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23063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  <p:custDataLst>
              <p:tags r:id="rId1"/>
            </p:custDataLst>
          </p:nvPr>
        </p:nvSpPr>
        <p:spPr>
          <a:xfrm>
            <a:off x="139700" y="6525345"/>
            <a:ext cx="8756650" cy="280046"/>
          </a:xfrm>
          <a:prstGeom prst="rect">
            <a:avLst/>
          </a:prstGeom>
        </p:spPr>
        <p:txBody>
          <a:bodyPr/>
          <a:lstStyle>
            <a:lvl1pPr>
              <a:defRPr b="1" i="1"/>
            </a:lvl1pPr>
          </a:lstStyle>
          <a:p>
            <a:pPr latinLnBrk="0"/>
            <a:fld id="{926EA8F1-C76B-4BC6-98C4-C2D2384EDDB7}" type="slidenum">
              <a:rPr lang="en-US" altLang="ko-KR" kern="0" smtClean="0">
                <a:latin typeface="Verdana"/>
              </a:rPr>
              <a:pPr latinLnBrk="0"/>
              <a:t>‹#›</a:t>
            </a:fld>
            <a:endParaRPr lang="en-US" altLang="ko-KR" kern="0" dirty="0">
              <a:latin typeface="Verdana"/>
            </a:endParaRPr>
          </a:p>
        </p:txBody>
      </p:sp>
      <p:sp>
        <p:nvSpPr>
          <p:cNvPr id="9" name="AutoShap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" name="Line 5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6" name="AutoShape 3"/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5"/>
          <p:cNvSpPr>
            <a:spLocks noChangeShapeType="1"/>
          </p:cNvSpPr>
          <p:nvPr userDrawn="1">
            <p:custDataLst>
              <p:tags r:id="rId5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0" name="Text Box 4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Thank</a:t>
            </a:r>
            <a:r>
              <a:rPr lang="en-US" altLang="ko-KR" sz="4400" b="1" baseline="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 You</a:t>
            </a:r>
            <a:endParaRPr lang="en-US" altLang="ko-KR" sz="4400" b="1" dirty="0">
              <a:solidFill>
                <a:schemeClr val="tx2">
                  <a:lumMod val="40000"/>
                  <a:lumOff val="60000"/>
                </a:schemeClr>
              </a:solidFill>
              <a:latin typeface="HY견명조" pitchFamily="18" charset="-127"/>
              <a:ea typeface="HY견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1429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백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/28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557208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/>
          <p:cNvSpPr txBox="1">
            <a:spLocks noChangeArrowheads="1"/>
          </p:cNvSpPr>
          <p:nvPr userDrawn="1"/>
        </p:nvSpPr>
        <p:spPr bwMode="auto">
          <a:xfrm>
            <a:off x="612453" y="981075"/>
            <a:ext cx="7991475" cy="338554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ko-KR" sz="1600" b="1" smtClean="0">
                <a:solidFill>
                  <a:srgbClr val="1F497D">
                    <a:lumMod val="60000"/>
                    <a:lumOff val="40000"/>
                  </a:srgbClr>
                </a:solidFill>
                <a:latin typeface="맑은 고딕" panose="020B0503020000020004" pitchFamily="50" charset="-127"/>
              </a:rPr>
              <a:t>IT CookBook, C# </a:t>
            </a:r>
            <a:r>
              <a:rPr lang="ko-KR" altLang="en-US" sz="1600" b="1" smtClean="0">
                <a:solidFill>
                  <a:srgbClr val="1F497D">
                    <a:lumMod val="60000"/>
                    <a:lumOff val="40000"/>
                  </a:srgbClr>
                </a:solidFill>
                <a:latin typeface="맑은 고딕" panose="020B0503020000020004" pitchFamily="50" charset="-127"/>
              </a:rPr>
              <a:t>프로그래밍</a:t>
            </a:r>
            <a:endParaRPr lang="en-US" altLang="ko-KR" sz="1600" b="1" smtClean="0">
              <a:solidFill>
                <a:srgbClr val="1F497D">
                  <a:lumMod val="60000"/>
                  <a:lumOff val="40000"/>
                </a:srgb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7" name="TextBox 7"/>
          <p:cNvSpPr txBox="1"/>
          <p:nvPr userDrawn="1"/>
        </p:nvSpPr>
        <p:spPr>
          <a:xfrm>
            <a:off x="612453" y="1700213"/>
            <a:ext cx="7655247" cy="16496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defRPr/>
            </a:pPr>
            <a:endParaRPr lang="en-US" altLang="ko-KR" sz="1000" dirty="0">
              <a:solidFill>
                <a:srgbClr val="222222"/>
              </a:solidFill>
            </a:endParaRPr>
          </a:p>
          <a:p>
            <a:pPr>
              <a:defRPr/>
            </a:pPr>
            <a:r>
              <a:rPr lang="en-US" altLang="ko-KR" sz="1400" b="1" dirty="0">
                <a:solidFill>
                  <a:prstClr val="black">
                    <a:lumMod val="95000"/>
                    <a:lumOff val="5000"/>
                  </a:prstClr>
                </a:solidFill>
              </a:rPr>
              <a:t>[</a:t>
            </a:r>
            <a:r>
              <a:rPr lang="ko-KR" altLang="en-US" sz="1400" b="1" dirty="0">
                <a:solidFill>
                  <a:prstClr val="black">
                    <a:lumMod val="95000"/>
                    <a:lumOff val="5000"/>
                  </a:prstClr>
                </a:solidFill>
              </a:rPr>
              <a:t>강의교안 이용 안내</a:t>
            </a:r>
            <a:r>
              <a:rPr lang="en-US" altLang="ko-KR" sz="1400" b="1" dirty="0">
                <a:solidFill>
                  <a:prstClr val="black">
                    <a:lumMod val="95000"/>
                    <a:lumOff val="5000"/>
                  </a:prstClr>
                </a:solidFill>
              </a:rPr>
              <a:t>]</a:t>
            </a:r>
          </a:p>
          <a:p>
            <a:pPr>
              <a:defRPr/>
            </a:pPr>
            <a:endParaRPr lang="en-US" altLang="ko-KR" sz="1000" dirty="0">
              <a:solidFill>
                <a:prstClr val="black"/>
              </a:solidFill>
            </a:endParaRPr>
          </a:p>
          <a:p>
            <a:pPr marL="171450" indent="-171450">
              <a:lnSpc>
                <a:spcPct val="120000"/>
              </a:lnSpc>
              <a:buFont typeface="Arial" pitchFamily="34" charset="0"/>
              <a:buChar char="•"/>
              <a:defRPr/>
            </a:pPr>
            <a:r>
              <a:rPr lang="ko-KR" altLang="en-US" sz="1400" spc="-100" dirty="0" smtClean="0">
                <a:solidFill>
                  <a:prstClr val="black"/>
                </a:solidFill>
              </a:rPr>
              <a:t>본 강의교안의 </a:t>
            </a:r>
            <a:r>
              <a:rPr lang="ko-KR" altLang="en-US" sz="1400" spc="-100" smtClean="0">
                <a:solidFill>
                  <a:prstClr val="black"/>
                </a:solidFill>
              </a:rPr>
              <a:t>저작권은 </a:t>
            </a:r>
            <a:r>
              <a:rPr lang="ko-KR" altLang="en-US" sz="1400" b="1" spc="-100" smtClean="0">
                <a:solidFill>
                  <a:prstClr val="black"/>
                </a:solidFill>
              </a:rPr>
              <a:t>윤인성</a:t>
            </a:r>
            <a:r>
              <a:rPr lang="ko-KR" altLang="en-US" sz="1400" spc="-100" smtClean="0">
                <a:solidFill>
                  <a:prstClr val="black"/>
                </a:solidFill>
              </a:rPr>
              <a:t>과 </a:t>
            </a:r>
            <a:r>
              <a:rPr lang="ko-KR" altLang="en-US" sz="1400" b="1" spc="-100" dirty="0" err="1" smtClean="0">
                <a:solidFill>
                  <a:prstClr val="black"/>
                </a:solidFill>
              </a:rPr>
              <a:t>한빛아카데미</a:t>
            </a:r>
            <a:r>
              <a:rPr lang="ko-KR" altLang="en-US" sz="1400" b="1" spc="-100" dirty="0" smtClean="0">
                <a:solidFill>
                  <a:prstClr val="black"/>
                </a:solidFill>
              </a:rPr>
              <a:t>㈜</a:t>
            </a:r>
            <a:r>
              <a:rPr lang="ko-KR" altLang="en-US" sz="1400" spc="-100" dirty="0" smtClean="0">
                <a:solidFill>
                  <a:prstClr val="black"/>
                </a:solidFill>
              </a:rPr>
              <a:t>에 있습니다</a:t>
            </a:r>
            <a:r>
              <a:rPr lang="en-US" altLang="ko-KR" sz="1400" spc="-100" dirty="0" smtClean="0">
                <a:solidFill>
                  <a:prstClr val="black"/>
                </a:solidFill>
              </a:rPr>
              <a:t>.</a:t>
            </a:r>
          </a:p>
          <a:p>
            <a:pPr marL="171450" indent="-171450">
              <a:lnSpc>
                <a:spcPct val="120000"/>
              </a:lnSpc>
              <a:buFont typeface="Arial" pitchFamily="34" charset="0"/>
              <a:buChar char="•"/>
              <a:defRPr/>
            </a:pPr>
            <a:endParaRPr lang="en-US" altLang="ko-KR" sz="1400" spc="-100" dirty="0" smtClean="0">
              <a:solidFill>
                <a:prstClr val="black"/>
              </a:solidFill>
            </a:endParaRPr>
          </a:p>
          <a:p>
            <a:pPr marL="171450" indent="-171450">
              <a:lnSpc>
                <a:spcPct val="120000"/>
              </a:lnSpc>
              <a:buFont typeface="Arial" pitchFamily="34" charset="0"/>
              <a:buChar char="•"/>
              <a:defRPr/>
            </a:pPr>
            <a:r>
              <a:rPr lang="ko-KR" altLang="en-US" sz="1400" spc="-100" dirty="0" smtClean="0">
                <a:solidFill>
                  <a:prstClr val="black"/>
                </a:solidFill>
              </a:rPr>
              <a:t>이 자료는 강의 보조자료로 제공되는 것으로</a:t>
            </a:r>
            <a:r>
              <a:rPr lang="en-US" altLang="ko-KR" sz="1400" spc="-100" dirty="0" smtClean="0">
                <a:solidFill>
                  <a:prstClr val="black"/>
                </a:solidFill>
              </a:rPr>
              <a:t>, </a:t>
            </a:r>
            <a:r>
              <a:rPr lang="ko-KR" altLang="en-US" sz="1400" spc="-100" dirty="0" smtClean="0">
                <a:solidFill>
                  <a:prstClr val="black"/>
                </a:solidFill>
              </a:rPr>
              <a:t>학생들에게 배포되어서는 안 됩니다</a:t>
            </a:r>
            <a:r>
              <a:rPr lang="en-US" altLang="ko-KR" sz="1400" spc="-100" dirty="0" smtClean="0">
                <a:solidFill>
                  <a:prstClr val="black"/>
                </a:solidFill>
              </a:rPr>
              <a:t>. </a:t>
            </a:r>
            <a:endParaRPr lang="ko-KR" altLang="en-US" sz="1400" spc="-100" dirty="0" smtClean="0">
              <a:solidFill>
                <a:prstClr val="black"/>
              </a:solidFill>
            </a:endParaRPr>
          </a:p>
          <a:p>
            <a:pPr marL="171450" indent="-171450">
              <a:lnSpc>
                <a:spcPct val="120000"/>
              </a:lnSpc>
              <a:buFont typeface="Arial" pitchFamily="34" charset="0"/>
              <a:buChar char="•"/>
              <a:defRPr/>
            </a:pPr>
            <a:endParaRPr lang="en-US" altLang="ko-KR" sz="1400" spc="-100" dirty="0">
              <a:solidFill>
                <a:prstClr val="black"/>
              </a:solidFill>
            </a:endParaRPr>
          </a:p>
        </p:txBody>
      </p:sp>
      <p:sp>
        <p:nvSpPr>
          <p:cNvPr id="8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solidFill>
                <a:srgbClr val="9A5F3A"/>
              </a:solidFill>
            </a:endParaRPr>
          </a:p>
        </p:txBody>
      </p:sp>
      <p:pic>
        <p:nvPicPr>
          <p:cNvPr id="9" name="Picture 2" descr="C:\Documents and Settings\hanb\바탕 화면\한빛아카데미.bmp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12727" y="5928484"/>
            <a:ext cx="1591200" cy="24752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662403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노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chemeClr val="bg2">
              <a:lumMod val="9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481C1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/22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 hasCustomPrompt="1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mtClean="0"/>
              <a:t>NOTE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355600" indent="-2619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70000"/>
              <a:buFont typeface="맑은 고딕" panose="020B0503020000020004" pitchFamily="50" charset="-127"/>
              <a:buChar char="■"/>
              <a:defRPr sz="2000" b="1"/>
            </a:lvl1pPr>
            <a:lvl2pPr marL="627063" indent="-169863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43092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0_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endParaRPr lang="ko-KR" altLang="en-US" sz="3200" dirty="0">
              <a:solidFill>
                <a:srgbClr val="F79646">
                  <a:lumMod val="75000"/>
                </a:srgbClr>
              </a:solidFill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lang="ko-KR" altLang="en-US" sz="3000" dirty="0">
              <a:solidFill>
                <a:srgbClr val="005E5C"/>
              </a:solidFill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rgbClr val="1F497D">
                        <a:lumMod val="75000"/>
                        <a:shade val="30000"/>
                        <a:satMod val="115000"/>
                      </a:srgbClr>
                    </a:gs>
                    <a:gs pos="50000">
                      <a:srgbClr val="1F497D">
                        <a:lumMod val="75000"/>
                        <a:shade val="67500"/>
                        <a:satMod val="115000"/>
                      </a:srgbClr>
                    </a:gs>
                    <a:gs pos="100000">
                      <a:srgbClr val="1F497D">
                        <a:lumMod val="75000"/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pPr algn="r">
                <a:defRPr/>
              </a:pPr>
              <a:t>‹#›</a:t>
            </a:fld>
            <a:r>
              <a:rPr lang="en-US" altLang="ko-KR" sz="1200" smtClean="0">
                <a:gradFill flip="none" rotWithShape="1">
                  <a:gsLst>
                    <a:gs pos="0">
                      <a:srgbClr val="1F497D">
                        <a:lumMod val="75000"/>
                        <a:shade val="30000"/>
                        <a:satMod val="115000"/>
                      </a:srgbClr>
                    </a:gs>
                    <a:gs pos="50000">
                      <a:srgbClr val="1F497D">
                        <a:lumMod val="75000"/>
                        <a:shade val="67500"/>
                        <a:satMod val="115000"/>
                      </a:srgbClr>
                    </a:gs>
                    <a:gs pos="100000">
                      <a:srgbClr val="1F497D">
                        <a:lumMod val="75000"/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/22</a:t>
            </a:r>
            <a:endParaRPr lang="en-US" altLang="ko-KR" sz="1200" dirty="0">
              <a:gradFill flip="none" rotWithShape="1">
                <a:gsLst>
                  <a:gs pos="0">
                    <a:srgbClr val="1F497D">
                      <a:lumMod val="75000"/>
                      <a:shade val="30000"/>
                      <a:satMod val="115000"/>
                    </a:srgbClr>
                  </a:gs>
                  <a:gs pos="50000">
                    <a:srgbClr val="1F497D">
                      <a:lumMod val="75000"/>
                      <a:shade val="67500"/>
                      <a:satMod val="115000"/>
                    </a:srgbClr>
                  </a:gs>
                  <a:gs pos="100000">
                    <a:srgbClr val="1F497D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 hasCustomPrompt="1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solidFill>
                  <a:schemeClr val="accent1">
                    <a:lumMod val="75000"/>
                  </a:schemeClr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smtClean="0"/>
              <a:t>학습목표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449263" indent="-2619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70000"/>
              <a:buFont typeface="Wingdings" panose="05000000000000000000" pitchFamily="2" charset="2"/>
              <a:buChar char="Ø"/>
              <a:defRPr sz="2400" b="1">
                <a:solidFill>
                  <a:schemeClr val="accent1">
                    <a:lumMod val="50000"/>
                  </a:schemeClr>
                </a:solidFill>
              </a:defRPr>
            </a:lvl1pPr>
            <a:lvl2pPr marL="627063" indent="-169863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78700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B2FD9B6-DC5A-4644-B01F-335E6DD2CDD1}" type="datetimeFigureOut">
              <a:rPr lang="ko-KR" altLang="en-US" smtClean="0"/>
              <a:pPr/>
              <a:t>2016-01-15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C740F2-65F4-46F1-8462-F5CEAE10BBF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8358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78" r:id="rId2"/>
    <p:sldLayoutId id="2147483696" r:id="rId3"/>
    <p:sldLayoutId id="2147483692" r:id="rId4"/>
    <p:sldLayoutId id="2147483681" r:id="rId5"/>
    <p:sldLayoutId id="2147483684" r:id="rId6"/>
    <p:sldLayoutId id="2147483711" r:id="rId7"/>
    <p:sldLayoutId id="2147483714" r:id="rId8"/>
    <p:sldLayoutId id="2147483712" r:id="rId9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8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9289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04 if else if </a:t>
            </a:r>
            <a:r>
              <a:rPr lang="ko-KR" altLang="en-US" dirty="0" err="1" smtClean="0"/>
              <a:t>조건문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smtClean="0"/>
              <a:t>중첩 </a:t>
            </a:r>
            <a:r>
              <a:rPr lang="ko-KR" altLang="en-US" dirty="0" err="1" smtClean="0"/>
              <a:t>조건문에서</a:t>
            </a:r>
            <a:r>
              <a:rPr lang="ko-KR" altLang="en-US" dirty="0" smtClean="0"/>
              <a:t> 중괄호 생략 시 만들어지는 </a:t>
            </a:r>
            <a:r>
              <a:rPr lang="ko-KR" altLang="en-US" dirty="0" err="1" smtClean="0"/>
              <a:t>조건문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b="1" dirty="0" smtClean="0">
              <a:solidFill>
                <a:srgbClr val="0070C0"/>
              </a:solidFill>
            </a:endParaRPr>
          </a:p>
          <a:p>
            <a:pPr lvl="1"/>
            <a:r>
              <a:rPr lang="ko-KR" altLang="en-US" b="1" dirty="0" smtClean="0">
                <a:solidFill>
                  <a:srgbClr val="0070C0"/>
                </a:solidFill>
              </a:rPr>
              <a:t>기본예제 </a:t>
            </a:r>
            <a:r>
              <a:rPr lang="en-US" altLang="ko-KR" b="1" dirty="0" smtClean="0">
                <a:solidFill>
                  <a:srgbClr val="0070C0"/>
                </a:solidFill>
              </a:rPr>
              <a:t>3-6 </a:t>
            </a:r>
            <a:r>
              <a:rPr lang="en-US" altLang="ko-KR" dirty="0" smtClean="0"/>
              <a:t>if else if </a:t>
            </a:r>
            <a:r>
              <a:rPr lang="ko-KR" altLang="en-US" dirty="0" err="1" smtClean="0"/>
              <a:t>조건문</a:t>
            </a:r>
            <a:r>
              <a:rPr lang="ko-KR" altLang="en-US" dirty="0" smtClean="0"/>
              <a:t> 활용</a:t>
            </a:r>
            <a:r>
              <a:rPr lang="en-US" altLang="ko-KR" dirty="0" smtClean="0">
                <a:solidFill>
                  <a:srgbClr val="C00000"/>
                </a:solidFill>
              </a:rPr>
              <a:t>(</a:t>
            </a:r>
            <a:r>
              <a:rPr lang="ko-KR" altLang="en-US" dirty="0" smtClean="0">
                <a:solidFill>
                  <a:srgbClr val="C00000"/>
                </a:solidFill>
              </a:rPr>
              <a:t>교재</a:t>
            </a:r>
            <a:r>
              <a:rPr lang="en-US" altLang="ko-KR" dirty="0" smtClean="0">
                <a:solidFill>
                  <a:srgbClr val="C00000"/>
                </a:solidFill>
              </a:rPr>
              <a:t> 124p)                        </a:t>
            </a:r>
            <a:r>
              <a:rPr lang="en-US" altLang="ko-KR" dirty="0" smtClean="0">
                <a:solidFill>
                  <a:srgbClr val="0070C0"/>
                </a:solidFill>
              </a:rPr>
              <a:t>/3</a:t>
            </a:r>
            <a:r>
              <a:rPr lang="ko-KR" altLang="en-US" dirty="0" smtClean="0">
                <a:solidFill>
                  <a:srgbClr val="0070C0"/>
                </a:solidFill>
              </a:rPr>
              <a:t>장</a:t>
            </a:r>
            <a:r>
              <a:rPr lang="en-US" altLang="ko-KR" dirty="0" smtClean="0">
                <a:solidFill>
                  <a:srgbClr val="0070C0"/>
                </a:solidFill>
              </a:rPr>
              <a:t>/</a:t>
            </a:r>
            <a:r>
              <a:rPr lang="en-US" altLang="ko-KR" dirty="0" err="1" smtClean="0">
                <a:solidFill>
                  <a:srgbClr val="0070C0"/>
                </a:solidFill>
              </a:rPr>
              <a:t>IfElseIfTime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lvl="1"/>
            <a:endParaRPr lang="en-US" altLang="ko-KR" dirty="0" smtClean="0"/>
          </a:p>
        </p:txBody>
      </p:sp>
      <p:pic>
        <p:nvPicPr>
          <p:cNvPr id="9" name="그림 8" descr="3-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6565" y="1223755"/>
            <a:ext cx="6525724" cy="4229778"/>
          </a:xfrm>
          <a:prstGeom prst="rect">
            <a:avLst/>
          </a:prstGeom>
        </p:spPr>
      </p:pic>
      <p:pic>
        <p:nvPicPr>
          <p:cNvPr id="8" name="그림 7" descr="image103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81890" y="4509120"/>
            <a:ext cx="4950550" cy="1059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586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NOTE(1)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논리 연산자와 </a:t>
            </a:r>
            <a:r>
              <a:rPr lang="ko-KR" altLang="en-US" dirty="0" err="1" smtClean="0"/>
              <a:t>조건문</a:t>
            </a: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</p:txBody>
      </p:sp>
      <p:pic>
        <p:nvPicPr>
          <p:cNvPr id="5" name="그림 4" descr="image10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6555" y="1403775"/>
            <a:ext cx="6324600" cy="1133475"/>
          </a:xfrm>
          <a:prstGeom prst="rect">
            <a:avLst/>
          </a:prstGeom>
        </p:spPr>
      </p:pic>
      <p:pic>
        <p:nvPicPr>
          <p:cNvPr id="7" name="그림 6" descr="3-9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66555" y="2528900"/>
            <a:ext cx="752475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526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NOTE(2)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</p:txBody>
      </p:sp>
      <p:pic>
        <p:nvPicPr>
          <p:cNvPr id="6" name="내용 개체 틀 5" descr="3-9-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6565" y="1088740"/>
            <a:ext cx="7515225" cy="34004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4087526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NOTE(3)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</p:txBody>
      </p:sp>
      <p:pic>
        <p:nvPicPr>
          <p:cNvPr id="5" name="내용 개체 틀 8" descr="3-1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1579" y="683695"/>
            <a:ext cx="6255695" cy="60342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4087526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05 switch </a:t>
            </a:r>
            <a:r>
              <a:rPr lang="ko-KR" altLang="en-US" dirty="0" err="1" smtClean="0"/>
              <a:t>조건문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ko-KR" dirty="0" smtClean="0"/>
              <a:t>switch </a:t>
            </a:r>
            <a:r>
              <a:rPr lang="ko-KR" altLang="en-US" dirty="0" err="1" smtClean="0"/>
              <a:t>조건문</a:t>
            </a:r>
            <a:r>
              <a:rPr lang="ko-KR" altLang="en-US" dirty="0" smtClean="0"/>
              <a:t> 형식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>
              <a:solidFill>
                <a:srgbClr val="0070C0"/>
              </a:solidFill>
            </a:endParaRPr>
          </a:p>
          <a:p>
            <a:pPr lvl="2"/>
            <a:endParaRPr lang="en-US" altLang="ko-KR" dirty="0" smtClean="0"/>
          </a:p>
          <a:p>
            <a:pPr marL="627063" lvl="2" indent="0">
              <a:buNone/>
            </a:pPr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marL="457200" lvl="1" indent="0">
              <a:buNone/>
            </a:pPr>
            <a:r>
              <a:rPr lang="ko-KR" altLang="en-US" dirty="0" smtClean="0"/>
              <a:t> </a:t>
            </a: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4" name="그림 3" descr="3-6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6555" y="1268760"/>
            <a:ext cx="8388627" cy="4234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05 switch </a:t>
            </a:r>
            <a:r>
              <a:rPr lang="ko-KR" altLang="en-US" dirty="0" err="1" smtClean="0"/>
              <a:t>조건문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b="1" dirty="0" smtClean="0">
                <a:solidFill>
                  <a:srgbClr val="0070C0"/>
                </a:solidFill>
              </a:rPr>
              <a:t>기본예제 </a:t>
            </a:r>
            <a:r>
              <a:rPr lang="en-US" altLang="ko-KR" b="1" dirty="0" smtClean="0">
                <a:solidFill>
                  <a:srgbClr val="0070C0"/>
                </a:solidFill>
              </a:rPr>
              <a:t>3-7 </a:t>
            </a:r>
            <a:r>
              <a:rPr lang="en-US" altLang="ko-KR" dirty="0" smtClean="0"/>
              <a:t>switch </a:t>
            </a:r>
            <a:r>
              <a:rPr lang="ko-KR" altLang="en-US" dirty="0" err="1" smtClean="0"/>
              <a:t>조건문</a:t>
            </a:r>
            <a:r>
              <a:rPr lang="ko-KR" altLang="en-US" dirty="0" smtClean="0"/>
              <a:t> 활용</a:t>
            </a:r>
            <a:r>
              <a:rPr lang="en-US" altLang="ko-KR" dirty="0" smtClean="0">
                <a:solidFill>
                  <a:srgbClr val="C00000"/>
                </a:solidFill>
              </a:rPr>
              <a:t>(</a:t>
            </a:r>
            <a:r>
              <a:rPr lang="ko-KR" altLang="en-US" dirty="0" smtClean="0">
                <a:solidFill>
                  <a:srgbClr val="C00000"/>
                </a:solidFill>
              </a:rPr>
              <a:t>교재</a:t>
            </a:r>
            <a:r>
              <a:rPr lang="en-US" altLang="ko-KR" dirty="0" smtClean="0">
                <a:solidFill>
                  <a:srgbClr val="C00000"/>
                </a:solidFill>
              </a:rPr>
              <a:t> 127p)                            </a:t>
            </a:r>
            <a:r>
              <a:rPr lang="en-US" altLang="ko-KR" dirty="0" smtClean="0">
                <a:solidFill>
                  <a:srgbClr val="0070C0"/>
                </a:solidFill>
              </a:rPr>
              <a:t>/3</a:t>
            </a:r>
            <a:r>
              <a:rPr lang="ko-KR" altLang="en-US" dirty="0" smtClean="0">
                <a:solidFill>
                  <a:srgbClr val="0070C0"/>
                </a:solidFill>
              </a:rPr>
              <a:t>장</a:t>
            </a:r>
            <a:r>
              <a:rPr lang="en-US" altLang="ko-KR" dirty="0" smtClean="0">
                <a:solidFill>
                  <a:srgbClr val="0070C0"/>
                </a:solidFill>
              </a:rPr>
              <a:t>/</a:t>
            </a:r>
            <a:r>
              <a:rPr lang="en-US" altLang="ko-KR" dirty="0" err="1" smtClean="0">
                <a:solidFill>
                  <a:srgbClr val="0070C0"/>
                </a:solidFill>
              </a:rPr>
              <a:t>SwitchBasic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lvl="1"/>
            <a:endParaRPr lang="en-US" altLang="ko-KR" dirty="0" smtClean="0">
              <a:solidFill>
                <a:srgbClr val="0070C0"/>
              </a:solidFill>
            </a:endParaRPr>
          </a:p>
          <a:p>
            <a:pPr lvl="1"/>
            <a:endParaRPr lang="en-US" altLang="ko-KR" dirty="0" smtClean="0">
              <a:solidFill>
                <a:srgbClr val="0070C0"/>
              </a:solidFill>
            </a:endParaRPr>
          </a:p>
          <a:p>
            <a:pPr lvl="2"/>
            <a:r>
              <a:rPr lang="en-US" altLang="ko-KR" dirty="0" smtClean="0"/>
              <a:t>break </a:t>
            </a:r>
            <a:r>
              <a:rPr lang="ko-KR" altLang="en-US" dirty="0" smtClean="0"/>
              <a:t>키워드 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en-US" altLang="ko-KR" dirty="0" smtClean="0"/>
              <a:t>switch </a:t>
            </a:r>
            <a:r>
              <a:rPr lang="ko-KR" altLang="en-US" dirty="0" err="1" smtClean="0"/>
              <a:t>조건문</a:t>
            </a:r>
            <a:r>
              <a:rPr lang="ko-KR" altLang="en-US" dirty="0" smtClean="0"/>
              <a:t> 또는 </a:t>
            </a:r>
            <a:r>
              <a:rPr lang="ko-KR" altLang="en-US" dirty="0" err="1" smtClean="0"/>
              <a:t>반복문을</a:t>
            </a:r>
            <a:r>
              <a:rPr lang="ko-KR" altLang="en-US" dirty="0" smtClean="0"/>
              <a:t> 빠져나갈 때 사용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switch </a:t>
            </a:r>
            <a:r>
              <a:rPr lang="ko-KR" altLang="en-US" dirty="0" err="1" smtClean="0"/>
              <a:t>조건문</a:t>
            </a:r>
            <a:r>
              <a:rPr lang="ko-KR" altLang="en-US" dirty="0" smtClean="0"/>
              <a:t> 괄호 안에는 비교할 값 입력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입력값을</a:t>
            </a:r>
            <a:r>
              <a:rPr lang="ko-KR" altLang="en-US" dirty="0" smtClean="0"/>
              <a:t> 기준으로 특정 코드 실행</a:t>
            </a:r>
          </a:p>
          <a:p>
            <a:pPr lvl="2"/>
            <a:r>
              <a:rPr lang="ko-KR" altLang="en-US" dirty="0" smtClean="0"/>
              <a:t>입력한 </a:t>
            </a:r>
            <a:r>
              <a:rPr lang="ko-KR" altLang="en-US" dirty="0" err="1" smtClean="0"/>
              <a:t>표현식과</a:t>
            </a:r>
            <a:r>
              <a:rPr lang="ko-KR" altLang="en-US" dirty="0" smtClean="0"/>
              <a:t> </a:t>
            </a:r>
            <a:r>
              <a:rPr lang="en-US" altLang="ko-KR" dirty="0" smtClean="0"/>
              <a:t>case </a:t>
            </a:r>
            <a:r>
              <a:rPr lang="ko-KR" altLang="en-US" dirty="0" smtClean="0"/>
              <a:t>키워드 옆의 </a:t>
            </a:r>
            <a:r>
              <a:rPr lang="ko-KR" altLang="en-US" dirty="0" err="1" smtClean="0"/>
              <a:t>표현식</a:t>
            </a:r>
            <a:r>
              <a:rPr lang="ko-KR" altLang="en-US" dirty="0" smtClean="0"/>
              <a:t> 같으면</a:t>
            </a:r>
            <a:r>
              <a:rPr lang="en-US" altLang="ko-KR" dirty="0" smtClean="0"/>
              <a:t>, case </a:t>
            </a:r>
            <a:r>
              <a:rPr lang="ko-KR" altLang="en-US" dirty="0" smtClean="0"/>
              <a:t>키워드 바로 다음 문장 차례로 실행</a:t>
            </a:r>
            <a:endParaRPr lang="en-US" altLang="ko-KR" dirty="0"/>
          </a:p>
        </p:txBody>
      </p:sp>
      <p:pic>
        <p:nvPicPr>
          <p:cNvPr id="9" name="그림 8" descr="image105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1580" y="1268760"/>
            <a:ext cx="3352800" cy="809625"/>
          </a:xfrm>
          <a:prstGeom prst="rect">
            <a:avLst/>
          </a:prstGeom>
        </p:spPr>
      </p:pic>
      <p:pic>
        <p:nvPicPr>
          <p:cNvPr id="10" name="그림 9" descr="3-7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6575" y="3113965"/>
            <a:ext cx="4320480" cy="3632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05 switch </a:t>
            </a:r>
            <a:r>
              <a:rPr lang="ko-KR" altLang="en-US" dirty="0" err="1" smtClean="0"/>
              <a:t>조건문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b="1" dirty="0" smtClean="0">
                <a:solidFill>
                  <a:srgbClr val="0070C0"/>
                </a:solidFill>
              </a:rPr>
              <a:t>기본예제 </a:t>
            </a:r>
            <a:r>
              <a:rPr lang="en-US" altLang="ko-KR" b="1" dirty="0" smtClean="0">
                <a:solidFill>
                  <a:srgbClr val="0070C0"/>
                </a:solidFill>
              </a:rPr>
              <a:t>3-8 </a:t>
            </a:r>
            <a:r>
              <a:rPr lang="en-US" altLang="ko-KR" dirty="0" smtClean="0"/>
              <a:t>break </a:t>
            </a:r>
            <a:r>
              <a:rPr lang="ko-KR" altLang="en-US" dirty="0" smtClean="0"/>
              <a:t>키워드를 사용하지 않는 </a:t>
            </a:r>
            <a:r>
              <a:rPr lang="en-US" altLang="ko-KR" dirty="0" smtClean="0"/>
              <a:t>switch </a:t>
            </a:r>
            <a:r>
              <a:rPr lang="ko-KR" altLang="en-US" dirty="0" err="1" smtClean="0"/>
              <a:t>조건문</a:t>
            </a:r>
            <a:r>
              <a:rPr lang="en-US" altLang="ko-KR" dirty="0" smtClean="0">
                <a:solidFill>
                  <a:srgbClr val="C00000"/>
                </a:solidFill>
              </a:rPr>
              <a:t>(</a:t>
            </a:r>
            <a:r>
              <a:rPr lang="ko-KR" altLang="en-US" dirty="0" smtClean="0">
                <a:solidFill>
                  <a:srgbClr val="C00000"/>
                </a:solidFill>
              </a:rPr>
              <a:t>교재</a:t>
            </a:r>
            <a:r>
              <a:rPr lang="en-US" altLang="ko-KR" dirty="0" smtClean="0">
                <a:solidFill>
                  <a:srgbClr val="C00000"/>
                </a:solidFill>
              </a:rPr>
              <a:t> 129p)</a:t>
            </a:r>
          </a:p>
          <a:p>
            <a:pPr lvl="1">
              <a:buNone/>
            </a:pPr>
            <a:r>
              <a:rPr lang="en-US" altLang="ko-KR" dirty="0" smtClean="0">
                <a:solidFill>
                  <a:srgbClr val="C00000"/>
                </a:solidFill>
              </a:rPr>
              <a:t>                                                                                   </a:t>
            </a:r>
            <a:r>
              <a:rPr lang="en-US" altLang="ko-KR" dirty="0" smtClean="0">
                <a:solidFill>
                  <a:srgbClr val="0070C0"/>
                </a:solidFill>
              </a:rPr>
              <a:t>/3</a:t>
            </a:r>
            <a:r>
              <a:rPr lang="ko-KR" altLang="en-US" dirty="0" smtClean="0">
                <a:solidFill>
                  <a:srgbClr val="0070C0"/>
                </a:solidFill>
              </a:rPr>
              <a:t>장</a:t>
            </a:r>
            <a:r>
              <a:rPr lang="en-US" altLang="ko-KR" dirty="0" smtClean="0">
                <a:solidFill>
                  <a:srgbClr val="0070C0"/>
                </a:solidFill>
              </a:rPr>
              <a:t>/</a:t>
            </a:r>
            <a:r>
              <a:rPr lang="en-US" altLang="ko-KR" dirty="0" err="1" smtClean="0">
                <a:solidFill>
                  <a:srgbClr val="0070C0"/>
                </a:solidFill>
              </a:rPr>
              <a:t>SwitchWithoutBreak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lvl="1"/>
            <a:endParaRPr lang="en-US" altLang="ko-KR" dirty="0" smtClean="0">
              <a:solidFill>
                <a:srgbClr val="0070C0"/>
              </a:solidFill>
            </a:endParaRPr>
          </a:p>
          <a:p>
            <a:pPr lvl="1"/>
            <a:endParaRPr lang="en-US" altLang="ko-KR" dirty="0" smtClean="0">
              <a:solidFill>
                <a:srgbClr val="0070C0"/>
              </a:solidFill>
            </a:endParaRPr>
          </a:p>
        </p:txBody>
      </p:sp>
      <p:pic>
        <p:nvPicPr>
          <p:cNvPr id="8" name="그림 7" descr="image107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6575" y="1718810"/>
            <a:ext cx="5404836" cy="1305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06 </a:t>
            </a:r>
            <a:r>
              <a:rPr lang="ko-KR" altLang="en-US" dirty="0" err="1" smtClean="0"/>
              <a:t>삼항</a:t>
            </a:r>
            <a:r>
              <a:rPr lang="ko-KR" altLang="en-US" dirty="0" smtClean="0"/>
              <a:t> 연산자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smtClean="0"/>
              <a:t>연산자지만 프로그램 진행을 조건에 따라 변화 가능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삼항</a:t>
            </a:r>
            <a:r>
              <a:rPr lang="ko-KR" altLang="en-US" dirty="0" smtClean="0"/>
              <a:t> 연산자 기본 형태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>
              <a:lnSpc>
                <a:spcPct val="100000"/>
              </a:lnSpc>
            </a:pPr>
            <a:r>
              <a:rPr lang="ko-KR" altLang="en-US" smtClean="0"/>
              <a:t>예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>
              <a:solidFill>
                <a:srgbClr val="0070C0"/>
              </a:solidFill>
            </a:endParaRPr>
          </a:p>
          <a:p>
            <a:pPr lvl="1"/>
            <a:endParaRPr lang="en-US" altLang="ko-KR" dirty="0" smtClean="0">
              <a:solidFill>
                <a:srgbClr val="0070C0"/>
              </a:solidFill>
            </a:endParaRPr>
          </a:p>
          <a:p>
            <a:pPr lvl="1"/>
            <a:endParaRPr lang="en-US" altLang="ko-KR" dirty="0" smtClean="0">
              <a:solidFill>
                <a:srgbClr val="0070C0"/>
              </a:solidFill>
            </a:endParaRPr>
          </a:p>
        </p:txBody>
      </p:sp>
      <p:pic>
        <p:nvPicPr>
          <p:cNvPr id="5" name="그림 4" descr="삼항연산자 기본형태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6555" y="1673805"/>
            <a:ext cx="8039100" cy="771525"/>
          </a:xfrm>
          <a:prstGeom prst="rect">
            <a:avLst/>
          </a:prstGeom>
        </p:spPr>
      </p:pic>
      <p:pic>
        <p:nvPicPr>
          <p:cNvPr id="9" name="그림 8" descr="3-13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56565" y="2798930"/>
            <a:ext cx="8029575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06 </a:t>
            </a:r>
            <a:r>
              <a:rPr lang="ko-KR" altLang="en-US" dirty="0" err="1" smtClean="0"/>
              <a:t>삼항</a:t>
            </a:r>
            <a:r>
              <a:rPr lang="ko-KR" altLang="en-US" dirty="0" smtClean="0"/>
              <a:t> 연산자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b="1" dirty="0" smtClean="0">
                <a:solidFill>
                  <a:srgbClr val="0070C0"/>
                </a:solidFill>
              </a:rPr>
              <a:t>기본예제 </a:t>
            </a:r>
            <a:r>
              <a:rPr lang="en-US" altLang="ko-KR" b="1" dirty="0" smtClean="0">
                <a:solidFill>
                  <a:srgbClr val="0070C0"/>
                </a:solidFill>
              </a:rPr>
              <a:t>3-9 </a:t>
            </a:r>
            <a:r>
              <a:rPr lang="ko-KR" altLang="en-US" dirty="0" err="1" smtClean="0"/>
              <a:t>삼항</a:t>
            </a:r>
            <a:r>
              <a:rPr lang="ko-KR" altLang="en-US" dirty="0" smtClean="0"/>
              <a:t> 연산자</a:t>
            </a:r>
            <a:r>
              <a:rPr lang="en-US" altLang="ko-KR" dirty="0" smtClean="0">
                <a:solidFill>
                  <a:srgbClr val="C00000"/>
                </a:solidFill>
              </a:rPr>
              <a:t>(</a:t>
            </a:r>
            <a:r>
              <a:rPr lang="ko-KR" altLang="en-US" dirty="0" smtClean="0">
                <a:solidFill>
                  <a:srgbClr val="C00000"/>
                </a:solidFill>
              </a:rPr>
              <a:t>교재</a:t>
            </a:r>
            <a:r>
              <a:rPr lang="en-US" altLang="ko-KR" dirty="0" smtClean="0">
                <a:solidFill>
                  <a:srgbClr val="C00000"/>
                </a:solidFill>
              </a:rPr>
              <a:t> 131p)                               </a:t>
            </a:r>
            <a:r>
              <a:rPr lang="en-US" altLang="ko-KR" dirty="0" smtClean="0">
                <a:solidFill>
                  <a:srgbClr val="0070C0"/>
                </a:solidFill>
              </a:rPr>
              <a:t>/3</a:t>
            </a:r>
            <a:r>
              <a:rPr lang="ko-KR" altLang="en-US" dirty="0" smtClean="0">
                <a:solidFill>
                  <a:srgbClr val="0070C0"/>
                </a:solidFill>
              </a:rPr>
              <a:t>장</a:t>
            </a:r>
            <a:r>
              <a:rPr lang="en-US" altLang="ko-KR" dirty="0" smtClean="0">
                <a:solidFill>
                  <a:srgbClr val="0070C0"/>
                </a:solidFill>
              </a:rPr>
              <a:t>/</a:t>
            </a:r>
            <a:r>
              <a:rPr lang="en-US" altLang="ko-KR" dirty="0" err="1" smtClean="0">
                <a:solidFill>
                  <a:srgbClr val="0070C0"/>
                </a:solidFill>
              </a:rPr>
              <a:t>ConditionOperator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lvl="1"/>
            <a:endParaRPr lang="en-US" altLang="ko-KR" dirty="0" smtClean="0">
              <a:solidFill>
                <a:srgbClr val="0070C0"/>
              </a:solidFill>
            </a:endParaRPr>
          </a:p>
          <a:p>
            <a:pPr lvl="1"/>
            <a:endParaRPr lang="en-US" altLang="ko-KR" dirty="0" smtClean="0">
              <a:solidFill>
                <a:srgbClr val="0070C0"/>
              </a:solidFill>
            </a:endParaRPr>
          </a:p>
        </p:txBody>
      </p:sp>
      <p:pic>
        <p:nvPicPr>
          <p:cNvPr id="5" name="그림 4" descr="image108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6585" y="1403775"/>
            <a:ext cx="516255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07 </a:t>
            </a:r>
            <a:r>
              <a:rPr lang="ko-KR" altLang="en-US" dirty="0" smtClean="0"/>
              <a:t>함께 하는 응용 예제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b="1" dirty="0" smtClean="0">
                <a:solidFill>
                  <a:srgbClr val="0070C0"/>
                </a:solidFill>
              </a:rPr>
              <a:t>응용예제 </a:t>
            </a:r>
            <a:r>
              <a:rPr lang="en-US" altLang="ko-KR" b="1" dirty="0" smtClean="0">
                <a:solidFill>
                  <a:srgbClr val="0070C0"/>
                </a:solidFill>
              </a:rPr>
              <a:t>3-1 </a:t>
            </a:r>
            <a:r>
              <a:rPr lang="ko-KR" altLang="en-US" dirty="0" smtClean="0"/>
              <a:t>입력 조건 받아 분할하기</a:t>
            </a:r>
            <a:r>
              <a:rPr lang="en-US" altLang="ko-KR" dirty="0" smtClean="0">
                <a:solidFill>
                  <a:srgbClr val="C00000"/>
                </a:solidFill>
              </a:rPr>
              <a:t>(</a:t>
            </a:r>
            <a:r>
              <a:rPr lang="ko-KR" altLang="en-US" dirty="0" smtClean="0">
                <a:solidFill>
                  <a:srgbClr val="C00000"/>
                </a:solidFill>
              </a:rPr>
              <a:t>교재</a:t>
            </a:r>
            <a:r>
              <a:rPr lang="en-US" altLang="ko-KR" dirty="0" smtClean="0">
                <a:solidFill>
                  <a:srgbClr val="C00000"/>
                </a:solidFill>
              </a:rPr>
              <a:t> 133p)             </a:t>
            </a:r>
            <a:r>
              <a:rPr lang="en-US" altLang="ko-KR" dirty="0" smtClean="0">
                <a:solidFill>
                  <a:srgbClr val="0070C0"/>
                </a:solidFill>
              </a:rPr>
              <a:t>/3</a:t>
            </a:r>
            <a:r>
              <a:rPr lang="ko-KR" altLang="en-US" dirty="0" smtClean="0">
                <a:solidFill>
                  <a:srgbClr val="0070C0"/>
                </a:solidFill>
              </a:rPr>
              <a:t>장</a:t>
            </a:r>
            <a:r>
              <a:rPr lang="en-US" altLang="ko-KR" dirty="0" smtClean="0">
                <a:solidFill>
                  <a:srgbClr val="0070C0"/>
                </a:solidFill>
              </a:rPr>
              <a:t>/</a:t>
            </a:r>
            <a:r>
              <a:rPr lang="en-US" altLang="ko-KR" dirty="0" err="1" smtClean="0">
                <a:solidFill>
                  <a:srgbClr val="0070C0"/>
                </a:solidFill>
              </a:rPr>
              <a:t>ConditionWithString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lvl="1"/>
            <a:endParaRPr lang="en-US" altLang="ko-KR" dirty="0" smtClean="0">
              <a:solidFill>
                <a:srgbClr val="0070C0"/>
              </a:solidFill>
            </a:endParaRPr>
          </a:p>
          <a:p>
            <a:pPr lvl="1"/>
            <a:endParaRPr lang="en-US" altLang="ko-KR" dirty="0" smtClean="0">
              <a:solidFill>
                <a:srgbClr val="0070C0"/>
              </a:solidFill>
            </a:endParaRPr>
          </a:p>
        </p:txBody>
      </p:sp>
      <p:pic>
        <p:nvPicPr>
          <p:cNvPr id="8" name="그림 7" descr="image109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6575" y="1358769"/>
            <a:ext cx="7275808" cy="1125125"/>
          </a:xfrm>
          <a:prstGeom prst="rect">
            <a:avLst/>
          </a:prstGeom>
        </p:spPr>
      </p:pic>
      <p:pic>
        <p:nvPicPr>
          <p:cNvPr id="9" name="그림 8" descr="image110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6585" y="3023955"/>
            <a:ext cx="3352800" cy="809625"/>
          </a:xfrm>
          <a:prstGeom prst="rect">
            <a:avLst/>
          </a:prstGeom>
        </p:spPr>
      </p:pic>
      <p:pic>
        <p:nvPicPr>
          <p:cNvPr id="10" name="그림 9" descr="3-8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91580" y="2438890"/>
            <a:ext cx="2752725" cy="31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447095" y="1088740"/>
            <a:ext cx="549039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000" b="1" spc="-15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Chapter</a:t>
            </a:r>
            <a:r>
              <a:rPr lang="en-US" altLang="ko-KR" sz="4000" b="1" spc="-30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 </a:t>
            </a:r>
            <a:r>
              <a:rPr lang="en-US" altLang="ko-KR" sz="6600" b="1" spc="-30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03 </a:t>
            </a:r>
            <a:r>
              <a:rPr lang="ko-KR" altLang="en-US" sz="3600" smtClean="0">
                <a:solidFill>
                  <a:srgbClr val="1F497D"/>
                </a:solidFill>
                <a:latin typeface="HY헤드라인M" pitchFamily="18" charset="-127"/>
                <a:ea typeface="HY헤드라인M" pitchFamily="18" charset="-127"/>
              </a:rPr>
              <a:t>조건문</a:t>
            </a:r>
            <a:endParaRPr lang="ko-KR" altLang="en-US" sz="5400" b="1" spc="-300" dirty="0">
              <a:gradFill flip="none" rotWithShape="1">
                <a:gsLst>
                  <a:gs pos="0">
                    <a:srgbClr val="1F497D">
                      <a:lumMod val="75000"/>
                      <a:shade val="30000"/>
                      <a:satMod val="115000"/>
                    </a:srgbClr>
                  </a:gs>
                  <a:gs pos="50000">
                    <a:srgbClr val="1F497D">
                      <a:lumMod val="75000"/>
                      <a:shade val="67500"/>
                      <a:satMod val="115000"/>
                    </a:srgbClr>
                  </a:gs>
                  <a:gs pos="100000">
                    <a:srgbClr val="1F497D">
                      <a:lumMod val="75000"/>
                      <a:shade val="100000"/>
                      <a:satMod val="115000"/>
                    </a:srgbClr>
                  </a:gs>
                </a:gsLst>
                <a:lin ang="13500000" scaled="1"/>
                <a:tileRect/>
              </a:gra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401870" y="3023955"/>
            <a:ext cx="5420487" cy="3077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1200"/>
              </a:spcBef>
            </a:pPr>
            <a:r>
              <a:rPr lang="en-US" altLang="ko-KR" sz="2000" b="1" spc="-15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01</a:t>
            </a:r>
            <a:r>
              <a:rPr lang="en-US" altLang="ko-KR" b="1" spc="-100" dirty="0" smtClean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 if </a:t>
            </a:r>
            <a:r>
              <a:rPr lang="ko-KR" altLang="en-US" b="1" spc="-100" dirty="0" err="1" smtClean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조건문</a:t>
            </a:r>
            <a:r>
              <a:rPr lang="ko-KR" altLang="en-US" b="1" spc="-100" dirty="0" smtClean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                    </a:t>
            </a:r>
            <a:r>
              <a:rPr lang="en-US" altLang="ko-KR" sz="2000" b="1" spc="-15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02</a:t>
            </a:r>
            <a:r>
              <a:rPr lang="en-US" altLang="ko-KR" b="1" spc="-100" dirty="0" smtClean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 if else </a:t>
            </a:r>
            <a:r>
              <a:rPr lang="ko-KR" altLang="en-US" b="1" spc="-100" dirty="0" err="1" smtClean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조건문</a:t>
            </a:r>
            <a:endParaRPr lang="ko-KR" altLang="en-US" b="1" spc="-100" dirty="0" smtClean="0">
              <a:gradFill flip="none" rotWithShape="1">
                <a:gsLst>
                  <a:gs pos="0">
                    <a:prstClr val="black">
                      <a:lumMod val="75000"/>
                      <a:lumOff val="25000"/>
                      <a:shade val="30000"/>
                      <a:satMod val="115000"/>
                    </a:prstClr>
                  </a:gs>
                  <a:gs pos="50000">
                    <a:prstClr val="black">
                      <a:lumMod val="75000"/>
                      <a:lumOff val="25000"/>
                      <a:shade val="67500"/>
                      <a:satMod val="115000"/>
                    </a:prstClr>
                  </a:gs>
                  <a:gs pos="100000">
                    <a:prstClr val="black">
                      <a:lumMod val="75000"/>
                      <a:lumOff val="25000"/>
                      <a:shade val="100000"/>
                      <a:satMod val="115000"/>
                    </a:prstClr>
                  </a:gs>
                </a:gsLst>
                <a:lin ang="16200000" scaled="1"/>
                <a:tileRect/>
              </a:gradFill>
            </a:endParaRPr>
          </a:p>
          <a:p>
            <a:pPr lvl="0">
              <a:spcBef>
                <a:spcPts val="1200"/>
              </a:spcBef>
            </a:pPr>
            <a:r>
              <a:rPr lang="en-US" altLang="ko-KR" sz="2000" b="1" spc="-15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03</a:t>
            </a:r>
            <a:r>
              <a:rPr lang="en-US" altLang="ko-KR" b="1" spc="-100" dirty="0" smtClean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 </a:t>
            </a:r>
            <a:r>
              <a:rPr lang="ko-KR" altLang="en-US" b="1" spc="-100" dirty="0" smtClean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중첩 </a:t>
            </a:r>
            <a:r>
              <a:rPr lang="ko-KR" altLang="en-US" b="1" spc="-100" dirty="0" err="1" smtClean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조건문</a:t>
            </a:r>
            <a:r>
              <a:rPr lang="ko-KR" altLang="en-US" b="1" spc="-100" dirty="0" smtClean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               </a:t>
            </a:r>
            <a:r>
              <a:rPr lang="en-US" altLang="ko-KR" sz="2000" b="1" spc="-15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04 </a:t>
            </a:r>
            <a:r>
              <a:rPr lang="en-US" altLang="ko-KR" b="1" spc="-100" dirty="0" smtClean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if else if </a:t>
            </a:r>
            <a:r>
              <a:rPr lang="ko-KR" altLang="en-US" b="1" spc="-100" dirty="0" err="1" smtClean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조건문</a:t>
            </a:r>
            <a:endParaRPr lang="ko-KR" altLang="en-US" b="1" spc="-100" dirty="0" smtClean="0">
              <a:gradFill flip="none" rotWithShape="1">
                <a:gsLst>
                  <a:gs pos="0">
                    <a:prstClr val="black">
                      <a:lumMod val="75000"/>
                      <a:lumOff val="25000"/>
                      <a:shade val="30000"/>
                      <a:satMod val="115000"/>
                    </a:prstClr>
                  </a:gs>
                  <a:gs pos="50000">
                    <a:prstClr val="black">
                      <a:lumMod val="75000"/>
                      <a:lumOff val="25000"/>
                      <a:shade val="67500"/>
                      <a:satMod val="115000"/>
                    </a:prstClr>
                  </a:gs>
                  <a:gs pos="100000">
                    <a:prstClr val="black">
                      <a:lumMod val="75000"/>
                      <a:lumOff val="25000"/>
                      <a:shade val="100000"/>
                      <a:satMod val="115000"/>
                    </a:prstClr>
                  </a:gs>
                </a:gsLst>
                <a:lin ang="16200000" scaled="1"/>
                <a:tileRect/>
              </a:gradFill>
            </a:endParaRPr>
          </a:p>
          <a:p>
            <a:pPr lvl="0">
              <a:spcBef>
                <a:spcPts val="1200"/>
              </a:spcBef>
            </a:pPr>
            <a:r>
              <a:rPr lang="en-US" altLang="ko-KR" sz="2000" b="1" spc="-15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05</a:t>
            </a:r>
            <a:r>
              <a:rPr lang="en-US" altLang="ko-KR" b="1" spc="-100" dirty="0" smtClean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 </a:t>
            </a:r>
            <a:r>
              <a:rPr lang="en-US" altLang="ko-KR" b="1" spc="-100" dirty="0" err="1" smtClean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swtich</a:t>
            </a:r>
            <a:r>
              <a:rPr lang="en-US" altLang="ko-KR" b="1" spc="-100" dirty="0" smtClean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 </a:t>
            </a:r>
            <a:r>
              <a:rPr lang="ko-KR" altLang="en-US" b="1" spc="-100" dirty="0" err="1" smtClean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조건문</a:t>
            </a:r>
            <a:r>
              <a:rPr lang="ko-KR" altLang="en-US" b="1" spc="-100" dirty="0" smtClean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             </a:t>
            </a:r>
            <a:r>
              <a:rPr lang="en-US" altLang="ko-KR" sz="2000" b="1" spc="-15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06</a:t>
            </a:r>
            <a:r>
              <a:rPr lang="en-US" altLang="ko-KR" b="1" spc="-100" dirty="0" smtClean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 </a:t>
            </a:r>
            <a:r>
              <a:rPr lang="ko-KR" altLang="en-US" b="1" spc="-100" dirty="0" err="1" smtClean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삼항연산자</a:t>
            </a:r>
            <a:endParaRPr lang="ko-KR" altLang="en-US" b="1" spc="-100" dirty="0" smtClean="0">
              <a:gradFill flip="none" rotWithShape="1">
                <a:gsLst>
                  <a:gs pos="0">
                    <a:prstClr val="black">
                      <a:lumMod val="75000"/>
                      <a:lumOff val="25000"/>
                      <a:shade val="30000"/>
                      <a:satMod val="115000"/>
                    </a:prstClr>
                  </a:gs>
                  <a:gs pos="50000">
                    <a:prstClr val="black">
                      <a:lumMod val="75000"/>
                      <a:lumOff val="25000"/>
                      <a:shade val="67500"/>
                      <a:satMod val="115000"/>
                    </a:prstClr>
                  </a:gs>
                  <a:gs pos="100000">
                    <a:prstClr val="black">
                      <a:lumMod val="75000"/>
                      <a:lumOff val="25000"/>
                      <a:shade val="100000"/>
                      <a:satMod val="115000"/>
                    </a:prstClr>
                  </a:gs>
                </a:gsLst>
                <a:lin ang="16200000" scaled="1"/>
                <a:tileRect/>
              </a:gradFill>
            </a:endParaRPr>
          </a:p>
          <a:p>
            <a:pPr>
              <a:spcBef>
                <a:spcPts val="1200"/>
              </a:spcBef>
            </a:pPr>
            <a:r>
              <a:rPr lang="en-US" altLang="ko-KR" sz="2000" b="1" spc="-15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07</a:t>
            </a:r>
            <a:r>
              <a:rPr lang="en-US" altLang="ko-KR" b="1" spc="-100" dirty="0" smtClean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 </a:t>
            </a:r>
            <a:r>
              <a:rPr lang="ko-KR" altLang="en-US" b="1" spc="-100" dirty="0" smtClean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함께하는 응용 예제</a:t>
            </a:r>
          </a:p>
          <a:p>
            <a:pPr>
              <a:spcBef>
                <a:spcPts val="1200"/>
              </a:spcBef>
            </a:pPr>
            <a:endParaRPr lang="en-US" altLang="ko-KR" b="1" spc="-100" dirty="0" smtClean="0">
              <a:gradFill flip="none" rotWithShape="1">
                <a:gsLst>
                  <a:gs pos="0">
                    <a:prstClr val="black">
                      <a:lumMod val="75000"/>
                      <a:lumOff val="25000"/>
                      <a:shade val="30000"/>
                      <a:satMod val="115000"/>
                    </a:prstClr>
                  </a:gs>
                  <a:gs pos="50000">
                    <a:prstClr val="black">
                      <a:lumMod val="75000"/>
                      <a:lumOff val="25000"/>
                      <a:shade val="67500"/>
                      <a:satMod val="115000"/>
                    </a:prstClr>
                  </a:gs>
                  <a:gs pos="100000">
                    <a:prstClr val="black">
                      <a:lumMod val="75000"/>
                      <a:lumOff val="25000"/>
                      <a:shade val="100000"/>
                      <a:satMod val="115000"/>
                    </a:prstClr>
                  </a:gs>
                </a:gsLst>
                <a:lin ang="16200000" scaled="1"/>
                <a:tileRect/>
              </a:gradFill>
            </a:endParaRPr>
          </a:p>
          <a:p>
            <a:pPr>
              <a:spcBef>
                <a:spcPts val="1200"/>
              </a:spcBef>
            </a:pPr>
            <a:r>
              <a:rPr lang="ko-KR" altLang="en-US" b="1" spc="-100" dirty="0" smtClean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요약</a:t>
            </a:r>
            <a:endParaRPr lang="ko-KR" altLang="en-US" b="1" spc="-100" dirty="0">
              <a:gradFill flip="none" rotWithShape="1">
                <a:gsLst>
                  <a:gs pos="0">
                    <a:prstClr val="black">
                      <a:lumMod val="75000"/>
                      <a:lumOff val="25000"/>
                      <a:shade val="30000"/>
                      <a:satMod val="115000"/>
                    </a:prstClr>
                  </a:gs>
                  <a:gs pos="50000">
                    <a:prstClr val="black">
                      <a:lumMod val="75000"/>
                      <a:lumOff val="25000"/>
                      <a:shade val="67500"/>
                      <a:satMod val="115000"/>
                    </a:prstClr>
                  </a:gs>
                  <a:gs pos="100000">
                    <a:prstClr val="black">
                      <a:lumMod val="75000"/>
                      <a:lumOff val="25000"/>
                      <a:shade val="100000"/>
                      <a:satMod val="115000"/>
                    </a:prstClr>
                  </a:gs>
                </a:gsLst>
                <a:lin ang="16200000" scaled="1"/>
                <a:tileRect/>
              </a:gradFill>
            </a:endParaRPr>
          </a:p>
          <a:p>
            <a:pPr>
              <a:spcBef>
                <a:spcPts val="1200"/>
              </a:spcBef>
            </a:pPr>
            <a:r>
              <a:rPr lang="ko-KR" altLang="en-US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연습문제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6327195" y="1268760"/>
            <a:ext cx="228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spcBef>
                <a:spcPts val="1200"/>
              </a:spcBef>
            </a:pPr>
            <a:endParaRPr lang="ko-KR" altLang="en-US" b="1" spc="-100" dirty="0" smtClean="0">
              <a:gradFill flip="none" rotWithShape="1">
                <a:gsLst>
                  <a:gs pos="0">
                    <a:prstClr val="black">
                      <a:lumMod val="75000"/>
                      <a:lumOff val="25000"/>
                      <a:shade val="30000"/>
                      <a:satMod val="115000"/>
                    </a:prstClr>
                  </a:gs>
                  <a:gs pos="50000">
                    <a:prstClr val="black">
                      <a:lumMod val="75000"/>
                      <a:lumOff val="25000"/>
                      <a:shade val="67500"/>
                      <a:satMod val="115000"/>
                    </a:prstClr>
                  </a:gs>
                  <a:gs pos="100000">
                    <a:prstClr val="black">
                      <a:lumMod val="75000"/>
                      <a:lumOff val="25000"/>
                      <a:shade val="100000"/>
                      <a:satMod val="115000"/>
                    </a:prstClr>
                  </a:gs>
                </a:gsLst>
                <a:lin ang="16200000" scaled="1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50776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07 </a:t>
            </a:r>
            <a:r>
              <a:rPr lang="ko-KR" altLang="en-US" dirty="0" smtClean="0"/>
              <a:t>함께 하는 응용 예제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b="1" dirty="0" smtClean="0">
                <a:solidFill>
                  <a:srgbClr val="0070C0"/>
                </a:solidFill>
              </a:rPr>
              <a:t>응용예제 </a:t>
            </a:r>
            <a:r>
              <a:rPr lang="en-US" altLang="ko-KR" b="1" dirty="0" smtClean="0">
                <a:solidFill>
                  <a:srgbClr val="0070C0"/>
                </a:solidFill>
              </a:rPr>
              <a:t>3-2 </a:t>
            </a:r>
            <a:r>
              <a:rPr lang="ko-KR" altLang="en-US" dirty="0" smtClean="0"/>
              <a:t>키 입력 구분</a:t>
            </a:r>
            <a:r>
              <a:rPr lang="en-US" altLang="ko-KR" dirty="0" smtClean="0">
                <a:solidFill>
                  <a:srgbClr val="C00000"/>
                </a:solidFill>
              </a:rPr>
              <a:t>(</a:t>
            </a:r>
            <a:r>
              <a:rPr lang="ko-KR" altLang="en-US" dirty="0" smtClean="0">
                <a:solidFill>
                  <a:srgbClr val="C00000"/>
                </a:solidFill>
              </a:rPr>
              <a:t>교재</a:t>
            </a:r>
            <a:r>
              <a:rPr lang="en-US" altLang="ko-KR" dirty="0" smtClean="0">
                <a:solidFill>
                  <a:srgbClr val="C00000"/>
                </a:solidFill>
              </a:rPr>
              <a:t> 134p)                        </a:t>
            </a:r>
            <a:r>
              <a:rPr lang="en-US" altLang="ko-KR" dirty="0" smtClean="0">
                <a:solidFill>
                  <a:srgbClr val="0070C0"/>
                </a:solidFill>
              </a:rPr>
              <a:t>/3</a:t>
            </a:r>
            <a:r>
              <a:rPr lang="ko-KR" altLang="en-US" dirty="0" smtClean="0">
                <a:solidFill>
                  <a:srgbClr val="0070C0"/>
                </a:solidFill>
              </a:rPr>
              <a:t>장</a:t>
            </a:r>
            <a:r>
              <a:rPr lang="en-US" altLang="ko-KR" dirty="0" smtClean="0">
                <a:solidFill>
                  <a:srgbClr val="0070C0"/>
                </a:solidFill>
              </a:rPr>
              <a:t>/</a:t>
            </a:r>
            <a:r>
              <a:rPr lang="en-US" altLang="ko-KR" dirty="0" err="1" smtClean="0">
                <a:solidFill>
                  <a:srgbClr val="0070C0"/>
                </a:solidFill>
              </a:rPr>
              <a:t>ConditionWithKeyInput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lvl="1"/>
            <a:endParaRPr lang="en-US" altLang="ko-KR" dirty="0" smtClean="0">
              <a:solidFill>
                <a:srgbClr val="0070C0"/>
              </a:solidFill>
            </a:endParaRPr>
          </a:p>
        </p:txBody>
      </p:sp>
      <p:pic>
        <p:nvPicPr>
          <p:cNvPr id="11" name="그림 10" descr="3-9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1600" y="2843935"/>
            <a:ext cx="2066925" cy="304800"/>
          </a:xfrm>
          <a:prstGeom prst="rect">
            <a:avLst/>
          </a:prstGeom>
        </p:spPr>
      </p:pic>
      <p:pic>
        <p:nvPicPr>
          <p:cNvPr id="12" name="그림 11" descr="3-10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16605" y="5634245"/>
            <a:ext cx="1857375" cy="304800"/>
          </a:xfrm>
          <a:prstGeom prst="rect">
            <a:avLst/>
          </a:prstGeom>
        </p:spPr>
      </p:pic>
      <p:pic>
        <p:nvPicPr>
          <p:cNvPr id="15" name="그림 14" descr="image111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71600" y="1403775"/>
            <a:ext cx="7916692" cy="1395155"/>
          </a:xfrm>
          <a:prstGeom prst="rect">
            <a:avLst/>
          </a:prstGeom>
        </p:spPr>
      </p:pic>
      <p:pic>
        <p:nvPicPr>
          <p:cNvPr id="16" name="그림 15" descr="image112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16605" y="3429000"/>
            <a:ext cx="6981825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07 </a:t>
            </a:r>
            <a:r>
              <a:rPr lang="ko-KR" altLang="en-US" dirty="0" smtClean="0"/>
              <a:t>함께 하는 응용 예제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b="1" dirty="0" smtClean="0">
                <a:solidFill>
                  <a:srgbClr val="0070C0"/>
                </a:solidFill>
              </a:rPr>
              <a:t>응용예제 </a:t>
            </a:r>
            <a:r>
              <a:rPr lang="en-US" altLang="ko-KR" b="1" dirty="0" smtClean="0">
                <a:solidFill>
                  <a:srgbClr val="0070C0"/>
                </a:solidFill>
              </a:rPr>
              <a:t>3-2 </a:t>
            </a:r>
            <a:r>
              <a:rPr lang="ko-KR" altLang="en-US" dirty="0" smtClean="0"/>
              <a:t>키 입력 구분</a:t>
            </a:r>
            <a:r>
              <a:rPr lang="en-US" altLang="ko-KR" dirty="0" smtClean="0">
                <a:solidFill>
                  <a:srgbClr val="C00000"/>
                </a:solidFill>
              </a:rPr>
              <a:t>(</a:t>
            </a:r>
            <a:r>
              <a:rPr lang="ko-KR" altLang="en-US" dirty="0" smtClean="0">
                <a:solidFill>
                  <a:srgbClr val="C00000"/>
                </a:solidFill>
              </a:rPr>
              <a:t>교재</a:t>
            </a:r>
            <a:r>
              <a:rPr lang="en-US" altLang="ko-KR" dirty="0" smtClean="0">
                <a:solidFill>
                  <a:srgbClr val="C00000"/>
                </a:solidFill>
              </a:rPr>
              <a:t> 134p)                        </a:t>
            </a:r>
            <a:r>
              <a:rPr lang="en-US" altLang="ko-KR" dirty="0" smtClean="0">
                <a:solidFill>
                  <a:srgbClr val="0070C0"/>
                </a:solidFill>
              </a:rPr>
              <a:t>/3</a:t>
            </a:r>
            <a:r>
              <a:rPr lang="ko-KR" altLang="en-US" dirty="0" smtClean="0">
                <a:solidFill>
                  <a:srgbClr val="0070C0"/>
                </a:solidFill>
              </a:rPr>
              <a:t>장</a:t>
            </a:r>
            <a:r>
              <a:rPr lang="en-US" altLang="ko-KR" dirty="0" smtClean="0">
                <a:solidFill>
                  <a:srgbClr val="0070C0"/>
                </a:solidFill>
              </a:rPr>
              <a:t>/</a:t>
            </a:r>
            <a:r>
              <a:rPr lang="en-US" altLang="ko-KR" dirty="0" err="1" smtClean="0">
                <a:solidFill>
                  <a:srgbClr val="0070C0"/>
                </a:solidFill>
              </a:rPr>
              <a:t>ConditionWithKeyInput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lvl="1"/>
            <a:endParaRPr lang="en-US" altLang="ko-KR" dirty="0" smtClean="0">
              <a:solidFill>
                <a:srgbClr val="0070C0"/>
              </a:solidFill>
            </a:endParaRPr>
          </a:p>
          <a:p>
            <a:pPr lvl="1"/>
            <a:endParaRPr lang="en-US" altLang="ko-KR" dirty="0" smtClean="0">
              <a:solidFill>
                <a:srgbClr val="0070C0"/>
              </a:solidFill>
            </a:endParaRPr>
          </a:p>
        </p:txBody>
      </p:sp>
      <p:pic>
        <p:nvPicPr>
          <p:cNvPr id="13" name="그림 12" descr="3-1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1600" y="3429000"/>
            <a:ext cx="1552575" cy="323850"/>
          </a:xfrm>
          <a:prstGeom prst="rect">
            <a:avLst/>
          </a:prstGeom>
        </p:spPr>
      </p:pic>
      <p:pic>
        <p:nvPicPr>
          <p:cNvPr id="14" name="그림 13" descr="3-1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16605" y="6219310"/>
            <a:ext cx="2714625" cy="295275"/>
          </a:xfrm>
          <a:prstGeom prst="rect">
            <a:avLst/>
          </a:prstGeom>
        </p:spPr>
      </p:pic>
      <p:pic>
        <p:nvPicPr>
          <p:cNvPr id="17" name="그림 16" descr="image113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71600" y="1268760"/>
            <a:ext cx="6505575" cy="2095500"/>
          </a:xfrm>
          <a:prstGeom prst="rect">
            <a:avLst/>
          </a:prstGeom>
        </p:spPr>
      </p:pic>
      <p:pic>
        <p:nvPicPr>
          <p:cNvPr id="18" name="그림 17" descr="image114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61610" y="3789040"/>
            <a:ext cx="4943475" cy="239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3702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 smtClean="0"/>
              <a:t>if </a:t>
            </a:r>
            <a:r>
              <a:rPr lang="ko-KR" altLang="en-US" dirty="0" smtClean="0"/>
              <a:t>조건문의 기본적인 사용 방법을 익힌다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if </a:t>
            </a:r>
            <a:r>
              <a:rPr lang="ko-KR" altLang="en-US" dirty="0" smtClean="0"/>
              <a:t>조건문과 논리 연산자를 함께 사용하는 방법을 익힌다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switch </a:t>
            </a:r>
            <a:r>
              <a:rPr lang="ko-KR" altLang="en-US" dirty="0" err="1" smtClean="0"/>
              <a:t>조건문을</a:t>
            </a:r>
            <a:r>
              <a:rPr lang="ko-KR" altLang="en-US" dirty="0" smtClean="0"/>
              <a:t> 이해한다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5442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en-US" altLang="ko-KR" dirty="0" smtClean="0"/>
              <a:t>if </a:t>
            </a:r>
            <a:r>
              <a:rPr lang="ko-KR" altLang="en-US" dirty="0" err="1" smtClean="0"/>
              <a:t>조건문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endParaRPr lang="en-US" altLang="ko-KR" b="1" dirty="0" smtClean="0">
              <a:solidFill>
                <a:srgbClr val="0070C0"/>
              </a:solidFill>
            </a:endParaRPr>
          </a:p>
          <a:p>
            <a:pPr lvl="1"/>
            <a:endParaRPr lang="en-US" altLang="ko-KR" b="1" dirty="0" smtClean="0">
              <a:solidFill>
                <a:srgbClr val="0070C0"/>
              </a:solidFill>
            </a:endParaRPr>
          </a:p>
          <a:p>
            <a:pPr lvl="1"/>
            <a:endParaRPr lang="en-US" altLang="ko-KR" b="1" dirty="0" smtClean="0">
              <a:solidFill>
                <a:srgbClr val="0070C0"/>
              </a:solidFill>
            </a:endParaRPr>
          </a:p>
          <a:p>
            <a:pPr lvl="1"/>
            <a:endParaRPr lang="en-US" altLang="ko-KR" b="1" dirty="0" smtClean="0">
              <a:solidFill>
                <a:srgbClr val="0070C0"/>
              </a:solidFill>
            </a:endParaRPr>
          </a:p>
          <a:p>
            <a:pPr lvl="1"/>
            <a:endParaRPr lang="en-US" altLang="ko-KR" b="1" dirty="0" smtClean="0">
              <a:solidFill>
                <a:srgbClr val="0070C0"/>
              </a:solidFill>
            </a:endParaRPr>
          </a:p>
          <a:p>
            <a:pPr lvl="1"/>
            <a:endParaRPr lang="en-US" altLang="ko-KR" b="1" dirty="0" smtClean="0">
              <a:solidFill>
                <a:srgbClr val="0070C0"/>
              </a:solidFill>
            </a:endParaRPr>
          </a:p>
          <a:p>
            <a:pPr lvl="1"/>
            <a:endParaRPr lang="en-US" altLang="ko-KR" b="1" dirty="0" smtClean="0">
              <a:solidFill>
                <a:srgbClr val="0070C0"/>
              </a:solidFill>
            </a:endParaRPr>
          </a:p>
          <a:p>
            <a:pPr lvl="1"/>
            <a:endParaRPr lang="en-US" altLang="ko-KR" b="1" dirty="0" smtClean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ko-KR" b="1" dirty="0" smtClean="0">
              <a:solidFill>
                <a:srgbClr val="0070C0"/>
              </a:solidFill>
            </a:endParaRPr>
          </a:p>
          <a:p>
            <a:pPr lvl="1"/>
            <a:r>
              <a:rPr lang="ko-KR" altLang="en-US" b="1" dirty="0" smtClean="0">
                <a:solidFill>
                  <a:srgbClr val="0070C0"/>
                </a:solidFill>
              </a:rPr>
              <a:t>기본예제 </a:t>
            </a:r>
            <a:r>
              <a:rPr lang="en-US" altLang="ko-KR" b="1" dirty="0" smtClean="0">
                <a:solidFill>
                  <a:srgbClr val="0070C0"/>
                </a:solidFill>
              </a:rPr>
              <a:t>3-1 </a:t>
            </a:r>
            <a:r>
              <a:rPr lang="ko-KR" altLang="en-US" dirty="0" smtClean="0"/>
              <a:t>홀수 짝수 구분</a:t>
            </a:r>
            <a:r>
              <a:rPr lang="en-US" altLang="ko-KR" dirty="0" smtClean="0"/>
              <a:t>(1)</a:t>
            </a:r>
            <a:r>
              <a:rPr lang="en-US" altLang="ko-KR" dirty="0" smtClean="0">
                <a:solidFill>
                  <a:srgbClr val="C00000"/>
                </a:solidFill>
              </a:rPr>
              <a:t>(</a:t>
            </a:r>
            <a:r>
              <a:rPr lang="ko-KR" altLang="en-US" dirty="0" smtClean="0">
                <a:solidFill>
                  <a:srgbClr val="C00000"/>
                </a:solidFill>
              </a:rPr>
              <a:t>교재</a:t>
            </a:r>
            <a:r>
              <a:rPr lang="en-US" altLang="ko-KR" dirty="0" smtClean="0">
                <a:solidFill>
                  <a:srgbClr val="C00000"/>
                </a:solidFill>
              </a:rPr>
              <a:t> 117p)                                     </a:t>
            </a:r>
            <a:r>
              <a:rPr lang="en-US" altLang="ko-KR" dirty="0" smtClean="0">
                <a:solidFill>
                  <a:srgbClr val="0070C0"/>
                </a:solidFill>
              </a:rPr>
              <a:t>/3</a:t>
            </a:r>
            <a:r>
              <a:rPr lang="ko-KR" altLang="en-US" dirty="0" smtClean="0">
                <a:solidFill>
                  <a:srgbClr val="0070C0"/>
                </a:solidFill>
              </a:rPr>
              <a:t>장</a:t>
            </a:r>
            <a:r>
              <a:rPr lang="en-US" altLang="ko-KR" dirty="0" smtClean="0">
                <a:solidFill>
                  <a:srgbClr val="0070C0"/>
                </a:solidFill>
              </a:rPr>
              <a:t>/</a:t>
            </a:r>
            <a:r>
              <a:rPr lang="en-US" altLang="ko-KR" dirty="0" err="1" smtClean="0">
                <a:solidFill>
                  <a:srgbClr val="0070C0"/>
                </a:solidFill>
              </a:rPr>
              <a:t>IfBasic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8" name="그림 7" descr="3-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1560" y="1313765"/>
            <a:ext cx="6795755" cy="3139246"/>
          </a:xfrm>
          <a:prstGeom prst="rect">
            <a:avLst/>
          </a:prstGeom>
        </p:spPr>
      </p:pic>
      <p:pic>
        <p:nvPicPr>
          <p:cNvPr id="9" name="그림 8" descr="image099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56565" y="5139190"/>
            <a:ext cx="516255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NOTE 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코딩 규칙</a:t>
            </a: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</p:txBody>
      </p:sp>
      <p:pic>
        <p:nvPicPr>
          <p:cNvPr id="6" name="그림 5" descr="3-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1560" y="1538790"/>
            <a:ext cx="8053575" cy="1980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526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en-US" altLang="ko-KR" dirty="0" smtClean="0"/>
              <a:t>if </a:t>
            </a:r>
            <a:r>
              <a:rPr lang="ko-KR" altLang="en-US" dirty="0" err="1" smtClean="0"/>
              <a:t>조건문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b="1" dirty="0" smtClean="0">
                <a:solidFill>
                  <a:srgbClr val="0070C0"/>
                </a:solidFill>
              </a:rPr>
              <a:t>기본예제 </a:t>
            </a:r>
            <a:r>
              <a:rPr lang="en-US" altLang="ko-KR" b="1" dirty="0" smtClean="0">
                <a:solidFill>
                  <a:srgbClr val="0070C0"/>
                </a:solidFill>
              </a:rPr>
              <a:t>3-2 </a:t>
            </a:r>
            <a:r>
              <a:rPr lang="ko-KR" altLang="en-US" dirty="0" smtClean="0"/>
              <a:t>오전과 오후 구분</a:t>
            </a:r>
            <a:r>
              <a:rPr lang="en-US" altLang="ko-KR" dirty="0" smtClean="0"/>
              <a:t>(1)</a:t>
            </a:r>
            <a:r>
              <a:rPr lang="en-US" altLang="ko-KR" dirty="0" smtClean="0">
                <a:solidFill>
                  <a:srgbClr val="C00000"/>
                </a:solidFill>
              </a:rPr>
              <a:t>(</a:t>
            </a:r>
            <a:r>
              <a:rPr lang="ko-KR" altLang="en-US" dirty="0" smtClean="0">
                <a:solidFill>
                  <a:srgbClr val="C00000"/>
                </a:solidFill>
              </a:rPr>
              <a:t>교재</a:t>
            </a:r>
            <a:r>
              <a:rPr lang="en-US" altLang="ko-KR" dirty="0" smtClean="0">
                <a:solidFill>
                  <a:srgbClr val="C00000"/>
                </a:solidFill>
              </a:rPr>
              <a:t> 119p)                                       </a:t>
            </a:r>
            <a:r>
              <a:rPr lang="en-US" altLang="ko-KR" dirty="0" smtClean="0">
                <a:solidFill>
                  <a:srgbClr val="0070C0"/>
                </a:solidFill>
              </a:rPr>
              <a:t>/3</a:t>
            </a:r>
            <a:r>
              <a:rPr lang="ko-KR" altLang="en-US" dirty="0" smtClean="0">
                <a:solidFill>
                  <a:srgbClr val="0070C0"/>
                </a:solidFill>
              </a:rPr>
              <a:t>장</a:t>
            </a:r>
            <a:r>
              <a:rPr lang="en-US" altLang="ko-KR" dirty="0" smtClean="0">
                <a:solidFill>
                  <a:srgbClr val="0070C0"/>
                </a:solidFill>
              </a:rPr>
              <a:t>/</a:t>
            </a:r>
            <a:r>
              <a:rPr lang="en-US" altLang="ko-KR" dirty="0" err="1" smtClean="0">
                <a:solidFill>
                  <a:srgbClr val="0070C0"/>
                </a:solidFill>
              </a:rPr>
              <a:t>IfTime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10" name="그림 9" descr="image10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1580" y="1403775"/>
            <a:ext cx="516255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02 if else </a:t>
            </a:r>
            <a:r>
              <a:rPr lang="ko-KR" altLang="en-US" dirty="0" err="1" smtClean="0"/>
              <a:t>조건문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smtClean="0"/>
              <a:t>두 가지로 분명하게 나뉠 때 사용 용이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문장이 </a:t>
            </a:r>
            <a:r>
              <a:rPr lang="ko-KR" altLang="en-US" dirty="0" err="1" smtClean="0"/>
              <a:t>여러줄이면</a:t>
            </a:r>
            <a:r>
              <a:rPr lang="ko-KR" altLang="en-US" dirty="0" smtClean="0"/>
              <a:t> 중괄호 반드시 사용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b="1" dirty="0" smtClean="0">
                <a:solidFill>
                  <a:srgbClr val="0070C0"/>
                </a:solidFill>
              </a:rPr>
              <a:t>기본예제 </a:t>
            </a:r>
            <a:r>
              <a:rPr lang="en-US" altLang="ko-KR" b="1" dirty="0" smtClean="0">
                <a:solidFill>
                  <a:srgbClr val="0070C0"/>
                </a:solidFill>
              </a:rPr>
              <a:t>3-3 </a:t>
            </a:r>
            <a:r>
              <a:rPr lang="ko-KR" altLang="en-US" dirty="0" smtClean="0"/>
              <a:t>홀수 짝수 구분</a:t>
            </a:r>
            <a:r>
              <a:rPr lang="en-US" altLang="ko-KR" dirty="0" smtClean="0"/>
              <a:t>(2)</a:t>
            </a:r>
            <a:r>
              <a:rPr lang="en-US" altLang="ko-KR" dirty="0" smtClean="0">
                <a:solidFill>
                  <a:srgbClr val="C00000"/>
                </a:solidFill>
              </a:rPr>
              <a:t>(</a:t>
            </a:r>
            <a:r>
              <a:rPr lang="ko-KR" altLang="en-US" dirty="0" smtClean="0">
                <a:solidFill>
                  <a:srgbClr val="C00000"/>
                </a:solidFill>
              </a:rPr>
              <a:t>교재</a:t>
            </a:r>
            <a:r>
              <a:rPr lang="en-US" altLang="ko-KR" dirty="0" smtClean="0">
                <a:solidFill>
                  <a:srgbClr val="C00000"/>
                </a:solidFill>
              </a:rPr>
              <a:t> 117p)                                 </a:t>
            </a:r>
            <a:r>
              <a:rPr lang="en-US" altLang="ko-KR" dirty="0" smtClean="0">
                <a:solidFill>
                  <a:srgbClr val="0070C0"/>
                </a:solidFill>
              </a:rPr>
              <a:t>/3</a:t>
            </a:r>
            <a:r>
              <a:rPr lang="ko-KR" altLang="en-US" dirty="0" smtClean="0">
                <a:solidFill>
                  <a:srgbClr val="0070C0"/>
                </a:solidFill>
              </a:rPr>
              <a:t>장</a:t>
            </a:r>
            <a:r>
              <a:rPr lang="en-US" altLang="ko-KR" dirty="0" smtClean="0">
                <a:solidFill>
                  <a:srgbClr val="0070C0"/>
                </a:solidFill>
              </a:rPr>
              <a:t>/</a:t>
            </a:r>
            <a:r>
              <a:rPr lang="en-US" altLang="ko-KR" dirty="0" err="1" smtClean="0">
                <a:solidFill>
                  <a:srgbClr val="0070C0"/>
                </a:solidFill>
              </a:rPr>
              <a:t>IfElseBasic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lvl="1"/>
            <a:endParaRPr lang="en-US" altLang="ko-KR" dirty="0" smtClean="0"/>
          </a:p>
        </p:txBody>
      </p:sp>
      <p:pic>
        <p:nvPicPr>
          <p:cNvPr id="5" name="그림 4" descr="3-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1560" y="1718810"/>
            <a:ext cx="6840760" cy="2786378"/>
          </a:xfrm>
          <a:prstGeom prst="rect">
            <a:avLst/>
          </a:prstGeom>
        </p:spPr>
      </p:pic>
      <p:pic>
        <p:nvPicPr>
          <p:cNvPr id="9" name="그림 8" descr="image10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1570" y="5049180"/>
            <a:ext cx="4455495" cy="1183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499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02 if else </a:t>
            </a:r>
            <a:r>
              <a:rPr lang="ko-KR" altLang="en-US" dirty="0" err="1" smtClean="0"/>
              <a:t>조건문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b="1" dirty="0" smtClean="0">
                <a:solidFill>
                  <a:srgbClr val="0070C0"/>
                </a:solidFill>
              </a:rPr>
              <a:t>기본예제 </a:t>
            </a:r>
            <a:r>
              <a:rPr lang="en-US" altLang="ko-KR" b="1" dirty="0" smtClean="0">
                <a:solidFill>
                  <a:srgbClr val="0070C0"/>
                </a:solidFill>
              </a:rPr>
              <a:t>3-2 </a:t>
            </a:r>
            <a:r>
              <a:rPr lang="ko-KR" altLang="en-US" dirty="0" smtClean="0"/>
              <a:t>오전과 오후 구분</a:t>
            </a:r>
            <a:r>
              <a:rPr lang="en-US" altLang="ko-KR" dirty="0" smtClean="0"/>
              <a:t>(2)</a:t>
            </a:r>
            <a:r>
              <a:rPr lang="en-US" altLang="ko-KR" dirty="0" smtClean="0">
                <a:solidFill>
                  <a:srgbClr val="C00000"/>
                </a:solidFill>
              </a:rPr>
              <a:t>(</a:t>
            </a:r>
            <a:r>
              <a:rPr lang="ko-KR" altLang="en-US" dirty="0" smtClean="0">
                <a:solidFill>
                  <a:srgbClr val="C00000"/>
                </a:solidFill>
              </a:rPr>
              <a:t>교재</a:t>
            </a:r>
            <a:r>
              <a:rPr lang="en-US" altLang="ko-KR" dirty="0" smtClean="0">
                <a:solidFill>
                  <a:srgbClr val="C00000"/>
                </a:solidFill>
              </a:rPr>
              <a:t> 121p)                              </a:t>
            </a:r>
            <a:r>
              <a:rPr lang="en-US" altLang="ko-KR" dirty="0" smtClean="0">
                <a:solidFill>
                  <a:srgbClr val="0070C0"/>
                </a:solidFill>
              </a:rPr>
              <a:t>/3</a:t>
            </a:r>
            <a:r>
              <a:rPr lang="ko-KR" altLang="en-US" dirty="0" smtClean="0">
                <a:solidFill>
                  <a:srgbClr val="0070C0"/>
                </a:solidFill>
              </a:rPr>
              <a:t>장</a:t>
            </a:r>
            <a:r>
              <a:rPr lang="en-US" altLang="ko-KR" dirty="0" smtClean="0">
                <a:solidFill>
                  <a:srgbClr val="0070C0"/>
                </a:solidFill>
              </a:rPr>
              <a:t>/</a:t>
            </a:r>
            <a:r>
              <a:rPr lang="en-US" altLang="ko-KR" dirty="0" err="1" smtClean="0">
                <a:solidFill>
                  <a:srgbClr val="0070C0"/>
                </a:solidFill>
              </a:rPr>
              <a:t>IfElseTime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8" name="그림 7" descr="image10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1580" y="1403775"/>
            <a:ext cx="516255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4998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03 </a:t>
            </a:r>
            <a:r>
              <a:rPr lang="ko-KR" altLang="en-US" dirty="0" smtClean="0"/>
              <a:t>중첩 </a:t>
            </a:r>
            <a:r>
              <a:rPr lang="ko-KR" altLang="en-US" dirty="0" err="1" smtClean="0"/>
              <a:t>조건문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b="1" dirty="0" smtClean="0">
                <a:solidFill>
                  <a:srgbClr val="0070C0"/>
                </a:solidFill>
              </a:rPr>
              <a:t>기본예제 </a:t>
            </a:r>
            <a:r>
              <a:rPr lang="en-US" altLang="ko-KR" b="1" dirty="0" smtClean="0">
                <a:solidFill>
                  <a:srgbClr val="0070C0"/>
                </a:solidFill>
              </a:rPr>
              <a:t>3-5 </a:t>
            </a:r>
            <a:r>
              <a:rPr lang="ko-KR" altLang="en-US" dirty="0" smtClean="0"/>
              <a:t>중첩 </a:t>
            </a:r>
            <a:r>
              <a:rPr lang="ko-KR" altLang="en-US" dirty="0" err="1" smtClean="0"/>
              <a:t>조건문</a:t>
            </a:r>
            <a:r>
              <a:rPr lang="ko-KR" altLang="en-US" dirty="0" smtClean="0"/>
              <a:t> 활용</a:t>
            </a:r>
            <a:r>
              <a:rPr lang="en-US" altLang="ko-KR" dirty="0" smtClean="0">
                <a:solidFill>
                  <a:srgbClr val="C00000"/>
                </a:solidFill>
              </a:rPr>
              <a:t>(</a:t>
            </a:r>
            <a:r>
              <a:rPr lang="ko-KR" altLang="en-US" dirty="0" smtClean="0">
                <a:solidFill>
                  <a:srgbClr val="C00000"/>
                </a:solidFill>
              </a:rPr>
              <a:t>교재</a:t>
            </a:r>
            <a:r>
              <a:rPr lang="en-US" altLang="ko-KR" dirty="0" smtClean="0">
                <a:solidFill>
                  <a:srgbClr val="C00000"/>
                </a:solidFill>
              </a:rPr>
              <a:t> 123p)                               </a:t>
            </a:r>
            <a:r>
              <a:rPr lang="en-US" altLang="ko-KR" dirty="0" smtClean="0">
                <a:solidFill>
                  <a:srgbClr val="0070C0"/>
                </a:solidFill>
              </a:rPr>
              <a:t>/3</a:t>
            </a:r>
            <a:r>
              <a:rPr lang="ko-KR" altLang="en-US" dirty="0" smtClean="0">
                <a:solidFill>
                  <a:srgbClr val="0070C0"/>
                </a:solidFill>
              </a:rPr>
              <a:t>장</a:t>
            </a:r>
            <a:r>
              <a:rPr lang="en-US" altLang="ko-KR" dirty="0" smtClean="0">
                <a:solidFill>
                  <a:srgbClr val="0070C0"/>
                </a:solidFill>
              </a:rPr>
              <a:t>/</a:t>
            </a:r>
            <a:r>
              <a:rPr lang="en-US" altLang="ko-KR" dirty="0" err="1" smtClean="0">
                <a:solidFill>
                  <a:srgbClr val="0070C0"/>
                </a:solidFill>
              </a:rPr>
              <a:t>NestedIfTime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</p:txBody>
      </p:sp>
      <p:pic>
        <p:nvPicPr>
          <p:cNvPr id="8" name="그림 7" descr="3-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1560" y="1178750"/>
            <a:ext cx="6345705" cy="5468108"/>
          </a:xfrm>
          <a:prstGeom prst="rect">
            <a:avLst/>
          </a:prstGeom>
        </p:spPr>
      </p:pic>
      <p:pic>
        <p:nvPicPr>
          <p:cNvPr id="9" name="그림 8" descr="image103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21850" y="1403775"/>
            <a:ext cx="4950550" cy="1059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bCIqoHsRmSZRjUVDVwwVC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AXERznfiRjRIu5yfcUEaH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1958E5hvUyXmqsZauhVzj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0pGGgPnhBmF6y66eBGwg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S5HgR99SyH5RtON1cKhZF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iX8RTCyCD4DExAYZXe7JN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9T8gPHXoBt3RlinnsibU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0pGGgPnhBmF6y66eBGwg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BLBiWEQYdFTOe9rzf4UGm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aA7ftul0JWsMpeaCqdWE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rJcpDEHKI9Cmj7M6klC5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1845</TotalTime>
  <Words>418</Words>
  <Application>Microsoft Office PowerPoint</Application>
  <PresentationFormat>화면 슬라이드 쇼(4:3)</PresentationFormat>
  <Paragraphs>119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9" baseType="lpstr">
      <vt:lpstr>HY견명조</vt:lpstr>
      <vt:lpstr>HY헤드라인M</vt:lpstr>
      <vt:lpstr>맑은 고딕</vt:lpstr>
      <vt:lpstr>Arial</vt:lpstr>
      <vt:lpstr>Verdana</vt:lpstr>
      <vt:lpstr>Wingdings</vt:lpstr>
      <vt:lpstr>Office 테마</vt:lpstr>
      <vt:lpstr>PowerPoint 프레젠테이션</vt:lpstr>
      <vt:lpstr>PowerPoint 프레젠테이션</vt:lpstr>
      <vt:lpstr>PowerPoint 프레젠테이션</vt:lpstr>
      <vt:lpstr>Section 01 if 조건문(1)</vt:lpstr>
      <vt:lpstr>NOTE </vt:lpstr>
      <vt:lpstr>Section 01 if 조건문(2)</vt:lpstr>
      <vt:lpstr>Section 02 if else 조건문(1)</vt:lpstr>
      <vt:lpstr>Section 02 if else 조건문(2)</vt:lpstr>
      <vt:lpstr>Section 03 중첩 조건문</vt:lpstr>
      <vt:lpstr>Section 04 if else if 조건문</vt:lpstr>
      <vt:lpstr>NOTE(1) </vt:lpstr>
      <vt:lpstr>NOTE(2) </vt:lpstr>
      <vt:lpstr>NOTE(3) </vt:lpstr>
      <vt:lpstr>Section 05 switch 조건문(1)</vt:lpstr>
      <vt:lpstr>Section 05 switch 조건문(2)</vt:lpstr>
      <vt:lpstr>Section 05 switch 조건문(3)</vt:lpstr>
      <vt:lpstr>Section 06 삼항 연산자(1)</vt:lpstr>
      <vt:lpstr>Section 06 삼항 연산자(2)</vt:lpstr>
      <vt:lpstr>Section 07 함께 하는 응용 예제(1)</vt:lpstr>
      <vt:lpstr>Section 07 함께 하는 응용 예제(2)</vt:lpstr>
      <vt:lpstr>Section 07 함께 하는 응용 예제(3)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1장. 유닉스 개요 및 기본 사용법</dc:title>
  <dc:creator>한빛아카데미(주)</dc:creator>
  <cp:lastModifiedBy>amiga</cp:lastModifiedBy>
  <cp:revision>197</cp:revision>
  <dcterms:created xsi:type="dcterms:W3CDTF">2012-07-23T02:34:37Z</dcterms:created>
  <dcterms:modified xsi:type="dcterms:W3CDTF">2016-01-15T00:29:11Z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true</vt:lpwstr>
  </property>
  <property fmtid="{D5CDD505-2E9C-101B-9397-08002B2CF9AE}" pid="3" name="Google.Documents.DocumentId">
    <vt:lpwstr>1NCUCeAsLTdgs0g0NVq39g0UxrcrxPknXzBwH4Bd9mpo</vt:lpwstr>
  </property>
  <property fmtid="{D5CDD505-2E9C-101B-9397-08002B2CF9AE}" pid="4" name="Google.Documents.RevisionId">
    <vt:lpwstr>16204708356322461875</vt:lpwstr>
  </property>
  <property fmtid="{D5CDD505-2E9C-101B-9397-08002B2CF9AE}" pid="5" name="Google.Documents.PreviousRevisionId">
    <vt:lpwstr>06215226093729447614</vt:lpwstr>
  </property>
  <property fmtid="{D5CDD505-2E9C-101B-9397-08002B2CF9AE}" pid="6" name="Google.Documents.PluginVersion">
    <vt:lpwstr>2.0.2662.553</vt:lpwstr>
  </property>
  <property fmtid="{D5CDD505-2E9C-101B-9397-08002B2CF9AE}" pid="7" name="Google.Documents.MergeIncapabilityFlags">
    <vt:i4>0</vt:i4>
  </property>
</Properties>
</file>