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4"/>
  </p:notesMasterIdLst>
  <p:handoutMasterIdLst>
    <p:handoutMasterId r:id="rId55"/>
  </p:handoutMasterIdLst>
  <p:sldIdLst>
    <p:sldId id="328" r:id="rId2"/>
    <p:sldId id="408" r:id="rId3"/>
    <p:sldId id="409" r:id="rId4"/>
    <p:sldId id="326" r:id="rId5"/>
    <p:sldId id="438" r:id="rId6"/>
    <p:sldId id="439" r:id="rId7"/>
    <p:sldId id="424" r:id="rId8"/>
    <p:sldId id="411" r:id="rId9"/>
    <p:sldId id="425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2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365" r:id="rId26"/>
    <p:sldId id="412" r:id="rId27"/>
    <p:sldId id="454" r:id="rId28"/>
    <p:sldId id="455" r:id="rId29"/>
    <p:sldId id="456" r:id="rId30"/>
    <p:sldId id="457" r:id="rId31"/>
    <p:sldId id="332" r:id="rId32"/>
    <p:sldId id="423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6" r:id="rId52"/>
    <p:sldId id="25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jpeg"/><Relationship Id="rId4" Type="http://schemas.openxmlformats.org/officeDocument/2006/relationships/image" Target="../media/image8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jpeg"/><Relationship Id="rId5" Type="http://schemas.openxmlformats.org/officeDocument/2006/relationships/image" Target="../media/image96.jpeg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배열과 유사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en-US" altLang="ko-KR" baseline="30000" dirty="0" smtClean="0"/>
              <a:t>Generic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클래스 선언 시 어떤 </a:t>
            </a:r>
            <a:r>
              <a:rPr lang="ko-KR" altLang="en-US" dirty="0" err="1" smtClean="0"/>
              <a:t>자료형인지</a:t>
            </a:r>
            <a:r>
              <a:rPr lang="ko-KR" altLang="en-US" dirty="0" smtClean="0"/>
              <a:t> 알려주는 것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618910"/>
            <a:ext cx="80295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클래스 참조 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마우스 가져다 대기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             단축키를 누르거나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5-10] </a:t>
            </a:r>
            <a:r>
              <a:rPr lang="ko-KR" altLang="en-US" dirty="0" smtClean="0"/>
              <a:t>파란 </a:t>
            </a:r>
            <a:r>
              <a:rPr lang="ko-KR" altLang="en-US" dirty="0" err="1" smtClean="0"/>
              <a:t>글상자</a:t>
            </a:r>
            <a:r>
              <a:rPr lang="ko-KR" altLang="en-US" dirty="0" smtClean="0"/>
              <a:t> 선택 </a:t>
            </a:r>
            <a:endParaRPr lang="en-US" altLang="ko-KR" dirty="0" smtClean="0"/>
          </a:p>
        </p:txBody>
      </p:sp>
      <p:pic>
        <p:nvPicPr>
          <p:cNvPr id="7" name="그림 6" descr="image1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5"/>
            <a:ext cx="8280920" cy="1138096"/>
          </a:xfrm>
          <a:prstGeom prst="rect">
            <a:avLst/>
          </a:prstGeom>
        </p:spPr>
      </p:pic>
      <p:pic>
        <p:nvPicPr>
          <p:cNvPr id="9" name="그림 8" descr="image1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815" y="2843935"/>
            <a:ext cx="3543300" cy="571500"/>
          </a:xfrm>
          <a:prstGeom prst="rect">
            <a:avLst/>
          </a:prstGeom>
        </p:spPr>
      </p:pic>
      <p:pic>
        <p:nvPicPr>
          <p:cNvPr id="10" name="그림 9" descr="image15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6905" y="3879050"/>
            <a:ext cx="4038600" cy="2286000"/>
          </a:xfrm>
          <a:prstGeom prst="rect">
            <a:avLst/>
          </a:prstGeom>
        </p:spPr>
      </p:pic>
      <p:pic>
        <p:nvPicPr>
          <p:cNvPr id="11" name="그림 10" descr="5-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550" y="2618910"/>
            <a:ext cx="1438275" cy="304800"/>
          </a:xfrm>
          <a:prstGeom prst="rect">
            <a:avLst/>
          </a:prstGeom>
        </p:spPr>
      </p:pic>
      <p:pic>
        <p:nvPicPr>
          <p:cNvPr id="12" name="그림 11" descr="5-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51820" y="3429000"/>
            <a:ext cx="2676525" cy="257175"/>
          </a:xfrm>
          <a:prstGeom prst="rect">
            <a:avLst/>
          </a:prstGeom>
        </p:spPr>
      </p:pic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1910" y="6129300"/>
            <a:ext cx="2790825" cy="285750"/>
          </a:xfrm>
          <a:prstGeom prst="rect">
            <a:avLst/>
          </a:prstGeom>
        </p:spPr>
      </p:pic>
      <p:pic>
        <p:nvPicPr>
          <p:cNvPr id="14" name="그림 13" descr="5-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6585" y="3789040"/>
            <a:ext cx="781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5-3 </a:t>
            </a:r>
            <a:r>
              <a:rPr lang="ko-KR" altLang="en-US" dirty="0" smtClean="0"/>
              <a:t>리스트 요소 추가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199p)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ListElementAdd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5-2 </a:t>
            </a:r>
            <a:r>
              <a:rPr lang="ko-KR" altLang="en-US" dirty="0" smtClean="0"/>
              <a:t>리스트 요소 제거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200p)</a:t>
            </a:r>
            <a:r>
              <a:rPr lang="en-US" altLang="ko-KR" dirty="0" smtClean="0">
                <a:solidFill>
                  <a:srgbClr val="0070C0"/>
                </a:solidFill>
              </a:rPr>
              <a:t>                           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ListElementRemove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image1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68760"/>
            <a:ext cx="5162550" cy="1905000"/>
          </a:xfrm>
          <a:prstGeom prst="rect">
            <a:avLst/>
          </a:prstGeom>
        </p:spPr>
      </p:pic>
      <p:pic>
        <p:nvPicPr>
          <p:cNvPr id="11" name="그림 10" descr="image15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149080"/>
            <a:ext cx="5162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생성과 동시에 요소 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5" name="그림 14" descr="5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48780"/>
            <a:ext cx="7543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수학과 관련된 변수 또는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만들지 않고 사용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258870"/>
            <a:ext cx="7086600" cy="3057525"/>
          </a:xfrm>
          <a:prstGeom prst="rect">
            <a:avLst/>
          </a:prstGeom>
        </p:spPr>
      </p:pic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9857" y="3834045"/>
            <a:ext cx="4793393" cy="2625570"/>
          </a:xfrm>
          <a:prstGeom prst="rect">
            <a:avLst/>
          </a:prstGeom>
        </p:spPr>
      </p:pic>
      <p:pic>
        <p:nvPicPr>
          <p:cNvPr id="11" name="그림 10" descr="5-12.JPG"/>
          <p:cNvPicPr>
            <a:picLocks noChangeAspect="1"/>
          </p:cNvPicPr>
          <p:nvPr/>
        </p:nvPicPr>
        <p:blipFill>
          <a:blip r:embed="rId4" cstate="print"/>
          <a:srcRect t="88679" r="70034" b="236"/>
          <a:stretch>
            <a:fillRect/>
          </a:stretch>
        </p:blipFill>
        <p:spPr>
          <a:xfrm>
            <a:off x="656565" y="5319210"/>
            <a:ext cx="193521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5-5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 활용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202p)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MathBasic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1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3375953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클래스 검색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https://msdn.microsoft.com/en-us/library</a:t>
            </a:r>
            <a:endParaRPr lang="en-US" altLang="ko-KR" b="1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1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38790"/>
            <a:ext cx="7155795" cy="4728610"/>
          </a:xfrm>
          <a:prstGeom prst="rect">
            <a:avLst/>
          </a:prstGeom>
        </p:spPr>
      </p:pic>
      <p:pic>
        <p:nvPicPr>
          <p:cNvPr id="9" name="그림 8" descr="5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6309320"/>
            <a:ext cx="2276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클래스 생성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80867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클래스 생성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하나의 파일에 여러 개의 클래스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클래스를 생성 가장 쉬운 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파일 하나에 여러 개의 클래스를 생성하는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 </a:t>
            </a:r>
            <a:r>
              <a:rPr lang="ko-KR" altLang="en-US" dirty="0" smtClean="0"/>
              <a:t>콘솔 프로젝트를 생성하면 </a:t>
            </a:r>
            <a:r>
              <a:rPr lang="en-US" altLang="ko-KR" dirty="0" err="1" smtClean="0"/>
              <a:t>Program.cs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기본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168860"/>
            <a:ext cx="5649255" cy="4100050"/>
          </a:xfrm>
          <a:prstGeom prst="rect">
            <a:avLst/>
          </a:prstGeom>
        </p:spPr>
      </p:pic>
      <p:pic>
        <p:nvPicPr>
          <p:cNvPr id="9" name="그림 8" descr="5-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035" y="5724255"/>
            <a:ext cx="2372612" cy="315035"/>
          </a:xfrm>
          <a:prstGeom prst="rect">
            <a:avLst/>
          </a:prstGeom>
        </p:spPr>
      </p:pic>
      <p:pic>
        <p:nvPicPr>
          <p:cNvPr id="10" name="그림 9" descr="image16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2030" y="3203975"/>
            <a:ext cx="344334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클래스 생성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내부에 클래스 생성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13765"/>
            <a:ext cx="8077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6969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360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클래스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기본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 개요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 사용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 생성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클래스의 변수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추상화 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응용예제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 기본 익히기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image1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755" y="2618910"/>
            <a:ext cx="6263894" cy="4050450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클래스 생성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서로 다른 파일에 클래스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하나에 클래스 하나를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파일의 이름과 맞추어 만드는 </a:t>
            </a:r>
            <a:r>
              <a:rPr lang="ko-KR" altLang="en-US" smtClean="0"/>
              <a:t>것이 일반적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이름과 클래스 이름이 달라도 상관없음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마우스 오른쪽 클릭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 - [</a:t>
            </a:r>
            <a:r>
              <a:rPr lang="ko-KR" altLang="en-US" dirty="0" smtClean="0"/>
              <a:t>새 항목</a:t>
            </a:r>
            <a:r>
              <a:rPr lang="en-US" altLang="ko-KR" dirty="0" smtClean="0"/>
              <a:t>](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[New Item]) </a:t>
            </a:r>
            <a:r>
              <a:rPr lang="ko-KR" altLang="en-US" smtClean="0"/>
              <a:t>또는 </a:t>
            </a:r>
            <a:r>
              <a:rPr lang="en-US" altLang="ko-KR" smtClean="0"/>
              <a:t>[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7055" y="2663915"/>
            <a:ext cx="2009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클래스 생성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② 새 파일 대화상자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이름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[Add])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1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03775"/>
            <a:ext cx="7050128" cy="3895494"/>
          </a:xfrm>
          <a:prstGeom prst="rect">
            <a:avLst/>
          </a:prstGeom>
        </p:spPr>
      </p:pic>
      <p:pic>
        <p:nvPicPr>
          <p:cNvPr id="10" name="그림 9" descr="5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319210"/>
            <a:ext cx="20193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978950"/>
            <a:ext cx="8058150" cy="1781175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클래스 생성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선언된 클래스 확인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1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6945" y="863714"/>
            <a:ext cx="3435189" cy="2385265"/>
          </a:xfrm>
          <a:prstGeom prst="rect">
            <a:avLst/>
          </a:prstGeom>
        </p:spPr>
      </p:pic>
      <p:pic>
        <p:nvPicPr>
          <p:cNvPr id="11" name="그림 10" descr="5-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3203975"/>
            <a:ext cx="2200275" cy="285750"/>
          </a:xfrm>
          <a:prstGeom prst="rect">
            <a:avLst/>
          </a:prstGeom>
        </p:spPr>
      </p:pic>
      <p:pic>
        <p:nvPicPr>
          <p:cNvPr id="12" name="그림 11" descr="5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5" y="4644135"/>
            <a:ext cx="81534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파일 빠르게 생성하기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발생된 오류에 마우스 대서 뜨는 붉은색 상자 클릭 또는           단축키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클래스 생성</a:t>
            </a:r>
            <a:r>
              <a:rPr lang="en-US" altLang="ko-KR" dirty="0" smtClean="0"/>
              <a:t>](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[Create Class])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58770"/>
            <a:ext cx="7515225" cy="1504950"/>
          </a:xfrm>
          <a:prstGeom prst="rect">
            <a:avLst/>
          </a:prstGeom>
        </p:spPr>
      </p:pic>
      <p:pic>
        <p:nvPicPr>
          <p:cNvPr id="7" name="그림 6" descr="5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2140" y="3068960"/>
            <a:ext cx="752475" cy="257175"/>
          </a:xfrm>
          <a:prstGeom prst="rect">
            <a:avLst/>
          </a:prstGeom>
        </p:spPr>
      </p:pic>
      <p:pic>
        <p:nvPicPr>
          <p:cNvPr id="8" name="그림 7" descr="5-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239090"/>
            <a:ext cx="2686050" cy="285750"/>
          </a:xfrm>
          <a:prstGeom prst="rect">
            <a:avLst/>
          </a:prstGeom>
        </p:spPr>
      </p:pic>
      <p:pic>
        <p:nvPicPr>
          <p:cNvPr id="9" name="그림 8" descr="5-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030" y="5949280"/>
            <a:ext cx="2505075" cy="276225"/>
          </a:xfrm>
          <a:prstGeom prst="rect">
            <a:avLst/>
          </a:prstGeom>
        </p:spPr>
      </p:pic>
      <p:pic>
        <p:nvPicPr>
          <p:cNvPr id="10" name="그림 9" descr="image16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1580" y="3383995"/>
            <a:ext cx="2581275" cy="847725"/>
          </a:xfrm>
          <a:prstGeom prst="rect">
            <a:avLst/>
          </a:prstGeom>
        </p:spPr>
      </p:pic>
      <p:pic>
        <p:nvPicPr>
          <p:cNvPr id="11" name="그림 10" descr="image168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42030" y="3744035"/>
            <a:ext cx="3162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이름 충돌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 이름 지정 시 특별한 목적이 없는 한 기존 클래스 이름과 다르게 선언</a:t>
            </a:r>
            <a:endParaRPr lang="en-US" altLang="ko-KR" dirty="0" smtClean="0"/>
          </a:p>
        </p:txBody>
      </p:sp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562850" cy="2952750"/>
          </a:xfrm>
          <a:prstGeom prst="rect">
            <a:avLst/>
          </a:prstGeom>
        </p:spPr>
      </p:pic>
      <p:pic>
        <p:nvPicPr>
          <p:cNvPr id="14" name="그림 13" descr="5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6705" y="5499230"/>
            <a:ext cx="2019300" cy="257175"/>
          </a:xfrm>
          <a:prstGeom prst="rect">
            <a:avLst/>
          </a:prstGeom>
        </p:spPr>
      </p:pic>
      <p:pic>
        <p:nvPicPr>
          <p:cNvPr id="12" name="그림 11" descr="image1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1710" y="3654025"/>
            <a:ext cx="670459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클래스의 변수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생성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소문자로 시작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18810"/>
            <a:ext cx="8020050" cy="752475"/>
          </a:xfrm>
          <a:prstGeom prst="rect">
            <a:avLst/>
          </a:prstGeom>
        </p:spPr>
      </p:pic>
      <p:pic>
        <p:nvPicPr>
          <p:cNvPr id="11" name="그림 10" descr="5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3113965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클래스의 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5-6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생성과 사용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213p)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InstanceVariable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17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4239344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클래스의 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변수를 생성할 때 초기화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105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클래스의 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변수를 생성할 때 초기화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13765"/>
            <a:ext cx="8039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클래스의 변수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변수와 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이름으로 곧바로 사용하는 변수와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 변수 생성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5454225"/>
            <a:ext cx="8048625" cy="847725"/>
          </a:xfrm>
          <a:prstGeom prst="rect">
            <a:avLst/>
          </a:prstGeom>
        </p:spPr>
      </p:pic>
      <p:pic>
        <p:nvPicPr>
          <p:cNvPr id="8" name="그림 7" descr="5-2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734145"/>
            <a:ext cx="2847975" cy="295275"/>
          </a:xfrm>
          <a:prstGeom prst="rect">
            <a:avLst/>
          </a:prstGeom>
        </p:spPr>
      </p:pic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718810"/>
            <a:ext cx="6795755" cy="29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클래스와 관련된 기본적인 용어를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클래스를 사용하는 방법을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클래스를 생성하는 방법을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변수를 만드는 방법을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클래스의 변수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5-7 </a:t>
            </a:r>
            <a:r>
              <a:rPr lang="ko-KR" altLang="en-US" dirty="0" smtClean="0"/>
              <a:t>클래스 변수 생성과 사용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216p)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ClassVariable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1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4908714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클래스 기반의 객체 지향 프로그래밍 언어의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프로그램에 사용되는 핵심적인 부분을 추출하는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5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078850"/>
            <a:ext cx="7972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5-1 </a:t>
            </a:r>
            <a:r>
              <a:rPr lang="ko-KR" altLang="en-US" dirty="0" smtClean="0"/>
              <a:t>모델 클래스와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클래스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219p)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ModelClassWithList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9" name="그림 8" descr="image17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268760"/>
            <a:ext cx="5055881" cy="20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6791325" cy="1495425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5-2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클래스 요소 제거와 역 </a:t>
            </a:r>
            <a:r>
              <a:rPr lang="ko-KR" altLang="en-US" dirty="0" err="1" smtClean="0"/>
              <a:t>반복문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221p) 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ElementRemoveWithReverse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①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요소 제거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요소 제거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③ 역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사용한 요소 제거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image17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699030"/>
            <a:ext cx="3352800" cy="942975"/>
          </a:xfrm>
          <a:prstGeom prst="rect">
            <a:avLst/>
          </a:prstGeom>
        </p:spPr>
      </p:pic>
      <p:pic>
        <p:nvPicPr>
          <p:cNvPr id="11" name="그림 10" descr="image17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364215"/>
            <a:ext cx="3352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]–[</a:t>
            </a:r>
            <a:r>
              <a:rPr lang="ko-KR" altLang="en-US" dirty="0" smtClean="0"/>
              <a:t>새 프로젝트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1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808820"/>
            <a:ext cx="7982176" cy="4410490"/>
          </a:xfrm>
          <a:prstGeom prst="rect">
            <a:avLst/>
          </a:prstGeom>
        </p:spPr>
      </p:pic>
      <p:pic>
        <p:nvPicPr>
          <p:cNvPr id="11" name="그림 10" descr="5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6309320"/>
            <a:ext cx="23050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5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5184195"/>
            <a:ext cx="1981200" cy="276225"/>
          </a:xfrm>
          <a:prstGeom prst="rect">
            <a:avLst/>
          </a:prstGeom>
        </p:spPr>
      </p:pic>
      <p:pic>
        <p:nvPicPr>
          <p:cNvPr id="10" name="그림 9" descr="5-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1870" y="5994285"/>
            <a:ext cx="1971675" cy="333375"/>
          </a:xfrm>
          <a:prstGeom prst="rect">
            <a:avLst/>
          </a:prstGeom>
        </p:spPr>
      </p:pic>
      <p:pic>
        <p:nvPicPr>
          <p:cNvPr id="12" name="그림 11" descr="image17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545" y="863715"/>
            <a:ext cx="8095634" cy="4230470"/>
          </a:xfrm>
          <a:prstGeom prst="rect">
            <a:avLst/>
          </a:prstGeom>
        </p:spPr>
      </p:pic>
      <p:pic>
        <p:nvPicPr>
          <p:cNvPr id="13" name="그림 12" descr="image17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6865" y="311396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10"/>
            <a:ext cx="5760640" cy="5002482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윈도 폼의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프로그램 관련 설정 수행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Form1( 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Form1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실행 코드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18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110" y="1718810"/>
            <a:ext cx="3232359" cy="2880320"/>
          </a:xfrm>
          <a:prstGeom prst="rect">
            <a:avLst/>
          </a:prstGeom>
        </p:spPr>
      </p:pic>
      <p:pic>
        <p:nvPicPr>
          <p:cNvPr id="12" name="그림 11" descr="5-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2100" y="4554125"/>
            <a:ext cx="3511395" cy="30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Form1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5499230"/>
            <a:ext cx="3295650" cy="333375"/>
          </a:xfrm>
          <a:prstGeom prst="rect">
            <a:avLst/>
          </a:prstGeom>
        </p:spPr>
      </p:pic>
      <p:pic>
        <p:nvPicPr>
          <p:cNvPr id="11" name="그림 10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223755"/>
            <a:ext cx="8082390" cy="42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Form1.cs </a:t>
            </a:r>
            <a:r>
              <a:rPr lang="ko-KR" altLang="en-US" dirty="0" smtClean="0"/>
              <a:t>파일에서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코드 보기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18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4391025" cy="4524375"/>
          </a:xfrm>
          <a:prstGeom prst="rect">
            <a:avLst/>
          </a:prstGeom>
        </p:spPr>
      </p:pic>
      <p:pic>
        <p:nvPicPr>
          <p:cNvPr id="12" name="그림 11" descr="5-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5769260"/>
            <a:ext cx="28003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Form1.cs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작성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6518638" cy="52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 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지향 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원하는 새로운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213865"/>
            <a:ext cx="8058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partial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 descr="5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358770"/>
            <a:ext cx="7572375" cy="2000250"/>
          </a:xfrm>
          <a:prstGeom prst="rect">
            <a:avLst/>
          </a:prstGeom>
        </p:spPr>
      </p:pic>
      <p:pic>
        <p:nvPicPr>
          <p:cNvPr id="8" name="그림 7" descr="5-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564015"/>
            <a:ext cx="7524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디자인 화면에서 요소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 상자 열기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왼쪽의 도구 상자 클릭 또는 메뉴의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] - [</a:t>
            </a:r>
            <a:r>
              <a:rPr lang="ko-KR" altLang="en-US" dirty="0" smtClean="0"/>
              <a:t>도구 상자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6084295"/>
            <a:ext cx="1895475" cy="295275"/>
          </a:xfrm>
          <a:prstGeom prst="rect">
            <a:avLst/>
          </a:prstGeom>
        </p:spPr>
      </p:pic>
      <p:pic>
        <p:nvPicPr>
          <p:cNvPr id="13" name="그림 12" descr="image18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763815"/>
            <a:ext cx="8235915" cy="43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도구 상자에서 원하는 요소를 폼 위로 드래그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5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5949280"/>
            <a:ext cx="2028825" cy="295275"/>
          </a:xfrm>
          <a:prstGeom prst="rect">
            <a:avLst/>
          </a:prstGeom>
        </p:spPr>
      </p:pic>
      <p:pic>
        <p:nvPicPr>
          <p:cNvPr id="14" name="그림 13" descr="image18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403775"/>
            <a:ext cx="7620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속성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] - 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]), </a:t>
            </a:r>
            <a:r>
              <a:rPr lang="ko-KR" altLang="en-US" dirty="0" smtClean="0"/>
              <a:t>속성 지정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1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223755"/>
            <a:ext cx="5445605" cy="3199293"/>
          </a:xfrm>
          <a:prstGeom prst="rect">
            <a:avLst/>
          </a:prstGeom>
        </p:spPr>
      </p:pic>
      <p:pic>
        <p:nvPicPr>
          <p:cNvPr id="9" name="그림 8" descr="image18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1730" y="2528900"/>
            <a:ext cx="6705745" cy="3939625"/>
          </a:xfrm>
          <a:prstGeom prst="rect">
            <a:avLst/>
          </a:prstGeom>
        </p:spPr>
      </p:pic>
      <p:pic>
        <p:nvPicPr>
          <p:cNvPr id="10" name="그림 9" descr="5-3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4464115"/>
            <a:ext cx="1876425" cy="285750"/>
          </a:xfrm>
          <a:prstGeom prst="rect">
            <a:avLst/>
          </a:prstGeom>
        </p:spPr>
      </p:pic>
      <p:pic>
        <p:nvPicPr>
          <p:cNvPr id="12" name="그림 11" descr="5-3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6735" y="6444335"/>
            <a:ext cx="16954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디자인 코드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Form1.Designer.cs </a:t>
            </a:r>
            <a:r>
              <a:rPr lang="ko-KR" altLang="en-US" dirty="0" smtClean="0"/>
              <a:t>파일 확인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버튼과 관련된 코드들 추가된 것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en-US" dirty="0" smtClean="0"/>
              <a:t>속성에서 지정한 </a:t>
            </a:r>
            <a:r>
              <a:rPr lang="en-US" altLang="ko-KR" dirty="0" err="1" smtClean="0"/>
              <a:t>myButton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글자로 변수 만들어짐</a:t>
            </a:r>
          </a:p>
          <a:p>
            <a:pPr lvl="1"/>
            <a:r>
              <a:rPr lang="ko-KR" altLang="en-US" dirty="0" smtClean="0"/>
              <a:t>코드로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지정을 살펴볼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5-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969060"/>
            <a:ext cx="1628775" cy="304800"/>
          </a:xfrm>
          <a:prstGeom prst="rect">
            <a:avLst/>
          </a:prstGeom>
        </p:spPr>
      </p:pic>
      <p:pic>
        <p:nvPicPr>
          <p:cNvPr id="10" name="그림 9" descr="image18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58770"/>
            <a:ext cx="2628900" cy="2543175"/>
          </a:xfrm>
          <a:prstGeom prst="rect">
            <a:avLst/>
          </a:prstGeom>
        </p:spPr>
      </p:pic>
      <p:pic>
        <p:nvPicPr>
          <p:cNvPr id="11" name="그림 10" descr="image18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875" y="1358770"/>
            <a:ext cx="2628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코드에서 요소의 속성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1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58770"/>
            <a:ext cx="4521178" cy="1620180"/>
          </a:xfrm>
          <a:prstGeom prst="rect">
            <a:avLst/>
          </a:prstGeom>
        </p:spPr>
      </p:pic>
      <p:pic>
        <p:nvPicPr>
          <p:cNvPr id="12" name="그림 11" descr="image1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7065" y="1178750"/>
            <a:ext cx="3735415" cy="3171378"/>
          </a:xfrm>
          <a:prstGeom prst="rect">
            <a:avLst/>
          </a:prstGeom>
        </p:spPr>
      </p:pic>
      <p:pic>
        <p:nvPicPr>
          <p:cNvPr id="13" name="그림 12" descr="image19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4" y="3203975"/>
            <a:ext cx="4394212" cy="2925325"/>
          </a:xfrm>
          <a:prstGeom prst="rect">
            <a:avLst/>
          </a:prstGeom>
        </p:spPr>
      </p:pic>
      <p:pic>
        <p:nvPicPr>
          <p:cNvPr id="14" name="그림 13" descr="5-3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5" y="2888940"/>
            <a:ext cx="1971675" cy="304800"/>
          </a:xfrm>
          <a:prstGeom prst="rect">
            <a:avLst/>
          </a:prstGeom>
        </p:spPr>
      </p:pic>
      <p:pic>
        <p:nvPicPr>
          <p:cNvPr id="15" name="그림 14" descr="5-3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7065" y="4374105"/>
            <a:ext cx="2438400" cy="304800"/>
          </a:xfrm>
          <a:prstGeom prst="rect">
            <a:avLst/>
          </a:prstGeom>
        </p:spPr>
      </p:pic>
      <p:pic>
        <p:nvPicPr>
          <p:cNvPr id="16" name="그림 15" descr="5-3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6555" y="6129300"/>
            <a:ext cx="28479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코드에서 요소의 속성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5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48780"/>
            <a:ext cx="8039100" cy="3324225"/>
          </a:xfrm>
          <a:prstGeom prst="rect">
            <a:avLst/>
          </a:prstGeom>
        </p:spPr>
      </p:pic>
      <p:pic>
        <p:nvPicPr>
          <p:cNvPr id="17" name="그림 16" descr="image1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2888940"/>
            <a:ext cx="3285365" cy="32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코드에서 요소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5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5"/>
            <a:ext cx="8086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생성한 버튼 화면에 붙이기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Form1 </a:t>
            </a:r>
            <a:r>
              <a:rPr lang="ko-KR" altLang="en-US" dirty="0" smtClean="0"/>
              <a:t>클래스가 가지고 있는 </a:t>
            </a:r>
            <a:r>
              <a:rPr lang="en-US" altLang="ko-KR" dirty="0" smtClean="0"/>
              <a:t>Controls </a:t>
            </a:r>
            <a:r>
              <a:rPr lang="ko-KR" altLang="en-US" dirty="0" smtClean="0"/>
              <a:t>속성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Controls </a:t>
            </a:r>
            <a:r>
              <a:rPr lang="ko-KR" altLang="en-US" dirty="0" smtClean="0"/>
              <a:t>속성은 부모로부터 상속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Controls.Add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168860"/>
            <a:ext cx="80391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새로 만든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객체에 속성을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654025"/>
            <a:ext cx="1990725" cy="333375"/>
          </a:xfrm>
          <a:prstGeom prst="rect">
            <a:avLst/>
          </a:prstGeom>
        </p:spPr>
      </p:pic>
      <p:pic>
        <p:nvPicPr>
          <p:cNvPr id="8" name="그림 7" descr="5-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5679250"/>
            <a:ext cx="1847850" cy="285750"/>
          </a:xfrm>
          <a:prstGeom prst="rect">
            <a:avLst/>
          </a:prstGeom>
        </p:spPr>
      </p:pic>
      <p:pic>
        <p:nvPicPr>
          <p:cNvPr id="10" name="그림 9" descr="image1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13765"/>
            <a:ext cx="8124825" cy="2314575"/>
          </a:xfrm>
          <a:prstGeom prst="rect">
            <a:avLst/>
          </a:prstGeom>
        </p:spPr>
      </p:pic>
      <p:pic>
        <p:nvPicPr>
          <p:cNvPr id="11" name="그림 10" descr="image19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4419110"/>
            <a:ext cx="5915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 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사용한 코드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50"/>
            <a:ext cx="80962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43735"/>
            <a:ext cx="80200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 기본 익히기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5-3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734145"/>
            <a:ext cx="8020050" cy="1990725"/>
          </a:xfrm>
          <a:prstGeom prst="rect">
            <a:avLst/>
          </a:prstGeom>
        </p:spPr>
      </p:pic>
      <p:pic>
        <p:nvPicPr>
          <p:cNvPr id="5" name="그림 4" descr="5-3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638690"/>
            <a:ext cx="8020050" cy="4314825"/>
          </a:xfrm>
          <a:prstGeom prst="rect">
            <a:avLst/>
          </a:prstGeom>
        </p:spPr>
      </p:pic>
      <p:pic>
        <p:nvPicPr>
          <p:cNvPr id="10" name="그림 9" descr="image19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7075" y="1268760"/>
            <a:ext cx="3150350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 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 정의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변수로 선언한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 이름과 같은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이름 뒤에 괄호가 붙은 것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클래스 이름 대문자로 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관례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1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48780"/>
            <a:ext cx="6013348" cy="1073577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528900"/>
            <a:ext cx="2543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Random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숫자 생성시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방법</a:t>
            </a:r>
            <a:r>
              <a:rPr lang="en-US" altLang="ko-KR" dirty="0" smtClean="0"/>
              <a:t> : Random </a:t>
            </a:r>
            <a:r>
              <a:rPr lang="en-US" altLang="ko-KR" dirty="0" err="1" smtClean="0"/>
              <a:t>random</a:t>
            </a:r>
            <a:r>
              <a:rPr lang="en-US" altLang="ko-KR" dirty="0" smtClean="0"/>
              <a:t> = new Random ( 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image1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123855"/>
            <a:ext cx="2762250" cy="2590800"/>
          </a:xfrm>
          <a:prstGeom prst="rect">
            <a:avLst/>
          </a:prstGeom>
        </p:spPr>
      </p:pic>
      <p:pic>
        <p:nvPicPr>
          <p:cNvPr id="11" name="그림 10" descr="5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689140"/>
            <a:ext cx="43053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5-1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클래스를 사용한 임의의 정수 생성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194p) 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RandomInteger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5-2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클래스를 사용한 임의의 실수 생성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195p) 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                                                                                      /5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RandomDouble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1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403775"/>
            <a:ext cx="5162550" cy="1905000"/>
          </a:xfrm>
          <a:prstGeom prst="rect">
            <a:avLst/>
          </a:prstGeom>
        </p:spPr>
      </p:pic>
      <p:pic>
        <p:nvPicPr>
          <p:cNvPr id="9" name="그림 8" descr="image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4374105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원하는 범위의 실수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6" name="그림 5" descr="image1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284095"/>
            <a:ext cx="3352800" cy="1076325"/>
          </a:xfrm>
          <a:prstGeom prst="rect">
            <a:avLst/>
          </a:prstGeom>
        </p:spPr>
      </p:pic>
      <p:pic>
        <p:nvPicPr>
          <p:cNvPr id="8" name="그림 7" descr="5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1403775"/>
            <a:ext cx="7937294" cy="25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1101</Words>
  <Application>Microsoft Office PowerPoint</Application>
  <PresentationFormat>화면 슬라이드 쇼(4:3)</PresentationFormat>
  <Paragraphs>502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클래스 개요(1)</vt:lpstr>
      <vt:lpstr>Section 01 클래스 개요(2)</vt:lpstr>
      <vt:lpstr>Section 01 클래스 개요(3)</vt:lpstr>
      <vt:lpstr>Section 02 클래스 사용(1)</vt:lpstr>
      <vt:lpstr>Section 02 클래스 사용(2)</vt:lpstr>
      <vt:lpstr>NOTE </vt:lpstr>
      <vt:lpstr>Section 02 클래스 사용(3)</vt:lpstr>
      <vt:lpstr>NOTE </vt:lpstr>
      <vt:lpstr>Section 02 클래스 사용(4)</vt:lpstr>
      <vt:lpstr>NOTE </vt:lpstr>
      <vt:lpstr>Section 02 클래스 사용(5)</vt:lpstr>
      <vt:lpstr>Section 02 클래스 사용(6)</vt:lpstr>
      <vt:lpstr>Section 02 클래스 사용(7)</vt:lpstr>
      <vt:lpstr>Section 03 클래스 생성(1)</vt:lpstr>
      <vt:lpstr>Section 03 클래스 생성(2)</vt:lpstr>
      <vt:lpstr>Section 03 클래스 생성(3)</vt:lpstr>
      <vt:lpstr>Section 03 클래스 생성(4)</vt:lpstr>
      <vt:lpstr>Section 03 클래스 생성(5)</vt:lpstr>
      <vt:lpstr>Section 03 클래스 생성(6)</vt:lpstr>
      <vt:lpstr>NOTE(1) </vt:lpstr>
      <vt:lpstr>NOTE(2) </vt:lpstr>
      <vt:lpstr>Section 04 클래스의 변수(1)</vt:lpstr>
      <vt:lpstr>Section 04 클래스의 변수(2)</vt:lpstr>
      <vt:lpstr>Section 04 클래스의 변수(3)</vt:lpstr>
      <vt:lpstr>Section 04 클래스의 변수(4)</vt:lpstr>
      <vt:lpstr>Section 04 클래스의 변수(5)</vt:lpstr>
      <vt:lpstr>Section 04 클래스의 변수(6)</vt:lpstr>
      <vt:lpstr>Section 05 추상화</vt:lpstr>
      <vt:lpstr>Section 06 함께 하는 응용 예제(1)</vt:lpstr>
      <vt:lpstr>Section 06 함께 하는 응용 예제(2)</vt:lpstr>
      <vt:lpstr>Section 07 윈도 폼: 윈도 폼 기본 익히기(1)</vt:lpstr>
      <vt:lpstr>Section 07 윈도 폼: 윈도 폼 기본 익히기(2)</vt:lpstr>
      <vt:lpstr>Section 07 윈도 폼: 윈도 폼 기본 익히기(3)</vt:lpstr>
      <vt:lpstr>Section 07 윈도 폼: 윈도 폼 기본 익히기(4)</vt:lpstr>
      <vt:lpstr>Section 07 윈도 폼: 윈도 폼 기본 익히기(5)</vt:lpstr>
      <vt:lpstr>Section 07 윈도 폼: 윈도 폼 기본 익히기(6)</vt:lpstr>
      <vt:lpstr>NOTE </vt:lpstr>
      <vt:lpstr>Section 07 윈도 폼: 윈도 폼 기본 익히기(7)</vt:lpstr>
      <vt:lpstr>Section 07 윈도 폼: 윈도 폼 기본 익히기(8)</vt:lpstr>
      <vt:lpstr>Section 07 윈도 폼: 윈도 폼 기본 익히기(9)</vt:lpstr>
      <vt:lpstr>Section 07 윈도 폼: 윈도 폼 기본 익히기(10)</vt:lpstr>
      <vt:lpstr>Section 07 윈도 폼: 윈도 폼 기본 익히기(11)</vt:lpstr>
      <vt:lpstr>Section 07 윈도 폼: 윈도 폼 기본 익히기(12)</vt:lpstr>
      <vt:lpstr>Section 07 윈도 폼: 윈도 폼 기본 익히기(13)</vt:lpstr>
      <vt:lpstr>Section 07 윈도 폼: 윈도 폼 기본 익히기(14)</vt:lpstr>
      <vt:lpstr>Section 07 윈도 폼: 윈도 폼 기본 익히기(15)</vt:lpstr>
      <vt:lpstr>Section 07 윈도 폼: 윈도 폼 기본 익히기(16)</vt:lpstr>
      <vt:lpstr>Section 07 윈도 폼: 윈도 폼 기본 익히기(17)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233</cp:revision>
  <dcterms:created xsi:type="dcterms:W3CDTF">2012-07-23T02:34:37Z</dcterms:created>
  <dcterms:modified xsi:type="dcterms:W3CDTF">2016-01-15T00:29:28Z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