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7"/>
  </p:notesMasterIdLst>
  <p:handoutMasterIdLst>
    <p:handoutMasterId r:id="rId68"/>
  </p:handoutMasterIdLst>
  <p:sldIdLst>
    <p:sldId id="328" r:id="rId2"/>
    <p:sldId id="408" r:id="rId3"/>
    <p:sldId id="409" r:id="rId4"/>
    <p:sldId id="326" r:id="rId5"/>
    <p:sldId id="477" r:id="rId6"/>
    <p:sldId id="478" r:id="rId7"/>
    <p:sldId id="479" r:id="rId8"/>
    <p:sldId id="438" r:id="rId9"/>
    <p:sldId id="480" r:id="rId10"/>
    <p:sldId id="481" r:id="rId11"/>
    <p:sldId id="482" r:id="rId12"/>
    <p:sldId id="483" r:id="rId13"/>
    <p:sldId id="439" r:id="rId14"/>
    <p:sldId id="484" r:id="rId15"/>
    <p:sldId id="485" r:id="rId16"/>
    <p:sldId id="42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6" r:id="rId27"/>
    <p:sldId id="495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411" r:id="rId42"/>
    <p:sldId id="510" r:id="rId43"/>
    <p:sldId id="511" r:id="rId44"/>
    <p:sldId id="512" r:id="rId45"/>
    <p:sldId id="513" r:id="rId46"/>
    <p:sldId id="423" r:id="rId47"/>
    <p:sldId id="514" r:id="rId48"/>
    <p:sldId id="515" r:id="rId49"/>
    <p:sldId id="516" r:id="rId50"/>
    <p:sldId id="517" r:id="rId51"/>
    <p:sldId id="459" r:id="rId52"/>
    <p:sldId id="518" r:id="rId53"/>
    <p:sldId id="519" r:id="rId54"/>
    <p:sldId id="520" r:id="rId55"/>
    <p:sldId id="521" r:id="rId56"/>
    <p:sldId id="522" r:id="rId57"/>
    <p:sldId id="523" r:id="rId58"/>
    <p:sldId id="524" r:id="rId59"/>
    <p:sldId id="525" r:id="rId60"/>
    <p:sldId id="526" r:id="rId61"/>
    <p:sldId id="528" r:id="rId62"/>
    <p:sldId id="527" r:id="rId63"/>
    <p:sldId id="529" r:id="rId64"/>
    <p:sldId id="530" r:id="rId65"/>
    <p:sldId id="258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1.png"/><Relationship Id="rId4" Type="http://schemas.openxmlformats.org/officeDocument/2006/relationships/image" Target="../media/image100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2.jpeg"/><Relationship Id="rId4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생성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 방법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6129300"/>
            <a:ext cx="1771650" cy="304800"/>
          </a:xfrm>
          <a:prstGeom prst="rect">
            <a:avLst/>
          </a:prstGeom>
        </p:spPr>
      </p:pic>
      <p:pic>
        <p:nvPicPr>
          <p:cNvPr id="12" name="그림 11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773705"/>
            <a:ext cx="7560840" cy="2538154"/>
          </a:xfrm>
          <a:prstGeom prst="rect">
            <a:avLst/>
          </a:prstGeom>
        </p:spPr>
      </p:pic>
      <p:pic>
        <p:nvPicPr>
          <p:cNvPr id="13" name="그림 12" descr="6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699030"/>
            <a:ext cx="7991475" cy="1600200"/>
          </a:xfrm>
          <a:prstGeom prst="rect">
            <a:avLst/>
          </a:prstGeom>
        </p:spPr>
      </p:pic>
      <p:pic>
        <p:nvPicPr>
          <p:cNvPr id="8" name="그림 7" descr="image2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1870" y="4734145"/>
            <a:ext cx="2790825" cy="1400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6-4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생성과 사용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259p)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ClassMethod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2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447296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사용할 수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 err="1" smtClean="0"/>
              <a:t>메서드에서는</a:t>
            </a:r>
            <a:r>
              <a:rPr lang="ko-KR" altLang="en-US" dirty="0" smtClean="0"/>
              <a:t> 메모리에 올라가지 않은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 못 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5" name="그림 14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6525725" cy="2521303"/>
          </a:xfrm>
          <a:prstGeom prst="rect">
            <a:avLst/>
          </a:prstGeom>
        </p:spPr>
      </p:pic>
      <p:pic>
        <p:nvPicPr>
          <p:cNvPr id="16" name="그림 15" descr="6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700" y="3744035"/>
            <a:ext cx="6845144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오버로딩</a:t>
            </a:r>
            <a:r>
              <a:rPr lang="en-US" altLang="ko-KR" baseline="30000" dirty="0" smtClean="0"/>
              <a:t>Overloading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이름은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매개변수는 다른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만드는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303875"/>
            <a:ext cx="2819400" cy="285750"/>
          </a:xfrm>
          <a:prstGeom prst="rect">
            <a:avLst/>
          </a:prstGeom>
        </p:spPr>
      </p:pic>
      <p:pic>
        <p:nvPicPr>
          <p:cNvPr id="10" name="그림 9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924055"/>
            <a:ext cx="2809875" cy="304800"/>
          </a:xfrm>
          <a:prstGeom prst="rect">
            <a:avLst/>
          </a:prstGeom>
        </p:spPr>
      </p:pic>
      <p:pic>
        <p:nvPicPr>
          <p:cNvPr id="11" name="그림 10" descr="image2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268760"/>
            <a:ext cx="8155621" cy="1068583"/>
          </a:xfrm>
          <a:prstGeom prst="rect">
            <a:avLst/>
          </a:prstGeom>
        </p:spPr>
      </p:pic>
      <p:pic>
        <p:nvPicPr>
          <p:cNvPr id="12" name="그림 11" descr="image2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4" y="2888939"/>
            <a:ext cx="8145905" cy="10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6-5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오버로딩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261p)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/Overloading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            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2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3932352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 완성 기능으로 출력 결과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2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223754"/>
            <a:ext cx="6768543" cy="1305145"/>
          </a:xfrm>
          <a:prstGeom prst="rect">
            <a:avLst/>
          </a:prstGeom>
        </p:spPr>
      </p:pic>
      <p:pic>
        <p:nvPicPr>
          <p:cNvPr id="13" name="그림 12" descr="image2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4" y="3203975"/>
            <a:ext cx="4320481" cy="857743"/>
          </a:xfrm>
          <a:prstGeom prst="rect">
            <a:avLst/>
          </a:prstGeom>
        </p:spPr>
      </p:pic>
      <p:pic>
        <p:nvPicPr>
          <p:cNvPr id="15" name="그림 14" descr="6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1590" y="2483895"/>
            <a:ext cx="2105025" cy="314325"/>
          </a:xfrm>
          <a:prstGeom prst="rect">
            <a:avLst/>
          </a:prstGeom>
        </p:spPr>
      </p:pic>
      <p:pic>
        <p:nvPicPr>
          <p:cNvPr id="16" name="그림 15" descr="6-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595" y="4014065"/>
            <a:ext cx="26098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반환값의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</p:txBody>
      </p:sp>
      <p:pic>
        <p:nvPicPr>
          <p:cNvPr id="7" name="그림 6" descr="image2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924055"/>
            <a:ext cx="5581650" cy="1162050"/>
          </a:xfrm>
          <a:prstGeom prst="rect">
            <a:avLst/>
          </a:prstGeom>
        </p:spPr>
      </p:pic>
      <p:pic>
        <p:nvPicPr>
          <p:cNvPr id="9" name="그림 8" descr="6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094185"/>
            <a:ext cx="1695450" cy="323850"/>
          </a:xfrm>
          <a:prstGeom prst="rect">
            <a:avLst/>
          </a:prstGeom>
        </p:spPr>
      </p:pic>
      <p:pic>
        <p:nvPicPr>
          <p:cNvPr id="10" name="그림 9" descr="6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51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접근 제한자의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대표적 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public, private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105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private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입력하지 않으면 자동으로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Main ( 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그림 옆에 자물쇠</a:t>
            </a:r>
            <a:r>
              <a:rPr lang="en-US" altLang="ko-KR" dirty="0" smtClean="0"/>
              <a:t>(private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적용 되었다는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적용 되면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자신의 클래스 내부에서만 해당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8029575" cy="1838325"/>
          </a:xfrm>
          <a:prstGeom prst="rect">
            <a:avLst/>
          </a:prstGeom>
        </p:spPr>
      </p:pic>
      <p:pic>
        <p:nvPicPr>
          <p:cNvPr id="8" name="그림 7" descr="6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60" y="5139190"/>
            <a:ext cx="3343275" cy="285750"/>
          </a:xfrm>
          <a:prstGeom prst="rect">
            <a:avLst/>
          </a:prstGeom>
        </p:spPr>
      </p:pic>
      <p:pic>
        <p:nvPicPr>
          <p:cNvPr id="10" name="그림 9" descr="image2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60" y="3383995"/>
            <a:ext cx="3319042" cy="16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다른 클래스를 만들고 다른 클래스에서 </a:t>
            </a:r>
            <a:r>
              <a:rPr lang="en-US" altLang="ko-KR" dirty="0" smtClean="0"/>
              <a:t>Program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Main 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6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6354325"/>
            <a:ext cx="3209925" cy="285750"/>
          </a:xfrm>
          <a:prstGeom prst="rect">
            <a:avLst/>
          </a:prstGeom>
        </p:spPr>
      </p:pic>
      <p:pic>
        <p:nvPicPr>
          <p:cNvPr id="12" name="그림 11" descr="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7335815" cy="4562203"/>
          </a:xfrm>
          <a:prstGeom prst="rect">
            <a:avLst/>
          </a:prstGeom>
        </p:spPr>
      </p:pic>
      <p:pic>
        <p:nvPicPr>
          <p:cNvPr id="9" name="그림 8" descr="image2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49" y="4824155"/>
            <a:ext cx="569891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752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 </a:t>
            </a:r>
            <a:r>
              <a:rPr lang="ko-KR" altLang="en-US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메서드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2663915"/>
            <a:ext cx="542048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메서드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기본 형태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매개변수와 반환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메서드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오버로딩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접근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제한자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생성자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소멸자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속성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값 복사와 참조 복사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폼에서 </a:t>
            </a:r>
            <a:r>
              <a:rPr lang="ko-KR" altLang="en-US" b="1" spc="-10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메서드</a:t>
            </a:r>
            <a:r>
              <a:rPr lang="ko-KR" altLang="en-US" b="1" spc="-10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활용하기</a:t>
            </a:r>
            <a:endParaRPr lang="en-US" altLang="ko-KR" b="1" spc="-10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6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83695"/>
            <a:ext cx="7278960" cy="57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클래스에서 </a:t>
            </a:r>
            <a:r>
              <a:rPr lang="en-US" altLang="ko-KR" dirty="0" smtClean="0"/>
              <a:t>Main ( 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 smtClean="0"/>
              <a:t>접근 제한자가 걸린 변수 또는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모든 곳에서 접근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1734483"/>
            <a:ext cx="6795754" cy="42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en-US" altLang="ko-KR" baseline="30000" dirty="0" smtClean="0"/>
              <a:t>Constructor</a:t>
            </a:r>
          </a:p>
          <a:p>
            <a:pPr lvl="1"/>
            <a:r>
              <a:rPr lang="ko-KR" altLang="en-US" dirty="0" smtClean="0"/>
              <a:t>무언가를 생성할 때 자동으로 호출되는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생성자의 생성 조건</a:t>
            </a:r>
          </a:p>
          <a:p>
            <a:pPr lvl="2"/>
            <a:r>
              <a:rPr lang="ko-KR" altLang="en-US" dirty="0" smtClean="0"/>
              <a:t>이름이 클래스 이름과 같아야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 err="1" smtClean="0"/>
              <a:t>제한자는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</a:p>
          <a:p>
            <a:pPr lvl="2"/>
            <a:r>
              <a:rPr lang="ko-KR" altLang="en-US" dirty="0" smtClean="0"/>
              <a:t>반환과 관련된 선언을 하지 않을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생성자의 형태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8" name="그림 7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99030"/>
            <a:ext cx="7991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생성자의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초기화</a:t>
            </a:r>
            <a:endParaRPr lang="en-US" altLang="ko-KR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70" y="1313765"/>
            <a:ext cx="8001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6-6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개수 확인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270p)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ConstructorWithCounter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5" name="그림 4" descr="image2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58770"/>
            <a:ext cx="4480498" cy="12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private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생성자로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 수 없게 할 때는 </a:t>
            </a:r>
            <a:r>
              <a:rPr lang="en-US" altLang="ko-KR" dirty="0" smtClean="0"/>
              <a:t>private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정적 멤버만 가지고 있을 때</a:t>
            </a:r>
          </a:p>
          <a:p>
            <a:pPr lvl="2"/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패턴에서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메서드로만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생성하게 하고 싶을 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5" name="그림 14" descr="6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573905"/>
            <a:ext cx="75628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요소를 초기화할 때에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사용의 제한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사용 못함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매개변수 사용 못함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023955"/>
            <a:ext cx="7543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정적 요소를 사용할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초기 시점에 한 번만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클래스와 관련된 요소를 처음 사용하는 시점에 자동 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호출 불가능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4160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소멸자</a:t>
            </a:r>
            <a:r>
              <a:rPr lang="en-US" altLang="ko-KR" baseline="30000" dirty="0" smtClean="0"/>
              <a:t>Destructor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소멸될 때에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불사용이 확실할 때 객체 소멸시키며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 소멸시기 불명확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소멸자</a:t>
            </a:r>
            <a:r>
              <a:rPr lang="ko-KR" altLang="en-US" dirty="0" smtClean="0"/>
              <a:t> 생성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이름은 클래스 이름 앞에 </a:t>
            </a:r>
            <a:r>
              <a:rPr lang="en-US" altLang="ko-KR" dirty="0" smtClean="0"/>
              <a:t>~ </a:t>
            </a:r>
            <a:r>
              <a:rPr lang="ko-KR" altLang="en-US" dirty="0" smtClean="0"/>
              <a:t>기호 붙은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사용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반환과 관련된 선언 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매개변수와 관련된 선언 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클래스에는 하나의 소멸자만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소멸자의 형태</a:t>
            </a:r>
            <a:endParaRPr lang="en-US" altLang="ko-KR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5" name="그림 4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419110"/>
            <a:ext cx="8058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6-7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생성과 사용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275p)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/Destructor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8" name="그림 7" descr="image2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58770"/>
            <a:ext cx="4819987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매개변수와 반환을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만드는 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오버로딩을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r>
              <a:rPr lang="ko-KR" altLang="en-US" spc="-150" dirty="0" err="1" smtClean="0"/>
              <a:t>생성자와</a:t>
            </a:r>
            <a:r>
              <a:rPr lang="ko-KR" altLang="en-US" spc="-150" dirty="0" smtClean="0"/>
              <a:t> 소멸자의 생성 방법을 익히고 호출 시점을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속성을 사용하는 이유를 이해하고 그 사용 방법을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변수는 값 계속 변경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상수로 선언된 변수는 값 변경 불가능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image2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4076700" cy="581025"/>
          </a:xfrm>
          <a:prstGeom prst="rect">
            <a:avLst/>
          </a:prstGeom>
        </p:spPr>
      </p:pic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38890"/>
            <a:ext cx="1190625" cy="276225"/>
          </a:xfrm>
          <a:prstGeom prst="rect">
            <a:avLst/>
          </a:prstGeom>
        </p:spPr>
      </p:pic>
      <p:pic>
        <p:nvPicPr>
          <p:cNvPr id="7" name="그림 6" descr="6-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888940"/>
            <a:ext cx="6975775" cy="2538259"/>
          </a:xfrm>
          <a:prstGeom prst="rect">
            <a:avLst/>
          </a:prstGeom>
        </p:spPr>
      </p:pic>
      <p:pic>
        <p:nvPicPr>
          <p:cNvPr id="8" name="그림 7" descr="6-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085" y="5904275"/>
            <a:ext cx="2552700" cy="295275"/>
          </a:xfrm>
          <a:prstGeom prst="rect">
            <a:avLst/>
          </a:prstGeom>
        </p:spPr>
      </p:pic>
      <p:pic>
        <p:nvPicPr>
          <p:cNvPr id="9" name="그림 8" descr="image2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4509120"/>
            <a:ext cx="3621831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상수 만들기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448780"/>
            <a:ext cx="7572375" cy="1771650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519010"/>
            <a:ext cx="7572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readonly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전용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 시점과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메서드에서만</a:t>
            </a:r>
            <a:r>
              <a:rPr lang="ko-KR" altLang="en-US" dirty="0" smtClean="0"/>
              <a:t> 값 변경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외에는 오류 발생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8" name="그림 7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68860"/>
            <a:ext cx="7477125" cy="4124325"/>
          </a:xfrm>
          <a:prstGeom prst="rect">
            <a:avLst/>
          </a:prstGeom>
        </p:spPr>
      </p:pic>
      <p:pic>
        <p:nvPicPr>
          <p:cNvPr id="7" name="그림 6" descr="image2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6875" y="5139190"/>
            <a:ext cx="5569540" cy="1064180"/>
          </a:xfrm>
          <a:prstGeom prst="rect">
            <a:avLst/>
          </a:prstGeom>
        </p:spPr>
      </p:pic>
      <p:pic>
        <p:nvPicPr>
          <p:cNvPr id="6" name="그림 5" descr="6-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875" y="6219310"/>
            <a:ext cx="5393060" cy="2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에 음수가 들어갈 수 있는 위험성 원천 봉쇄</a:t>
            </a:r>
            <a:endParaRPr lang="en-US" altLang="ko-KR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300700" cy="3798400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689140"/>
            <a:ext cx="6435715" cy="198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에 음수가 들어갈 수 있는 위험성 원천 봉쇄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에 들어간 값 확인 불가능</a:t>
            </a:r>
            <a:endParaRPr lang="en-US" altLang="ko-KR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2179401"/>
            <a:ext cx="4500500" cy="2713143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rcRect t="2265"/>
          <a:stretch>
            <a:fillRect/>
          </a:stretch>
        </p:blipFill>
        <p:spPr>
          <a:xfrm>
            <a:off x="1196625" y="4959170"/>
            <a:ext cx="47719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겟터와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셋터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바로 수정할 수는 없지만 변수 변경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호출해 변경</a:t>
            </a:r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7922757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718810"/>
            <a:ext cx="4753654" cy="810090"/>
          </a:xfrm>
          <a:prstGeom prst="rect">
            <a:avLst/>
          </a:prstGeom>
        </p:spPr>
      </p:pic>
      <p:pic>
        <p:nvPicPr>
          <p:cNvPr id="11" name="그림 10" descr="6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773705"/>
            <a:ext cx="4860540" cy="59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일반적인 속성 생성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겟터와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셋터를</a:t>
            </a:r>
            <a:r>
              <a:rPr lang="ko-KR" altLang="en-US" dirty="0" smtClean="0"/>
              <a:t> 쉽게 만드는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속성의 일반적인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속성의 사용 방법</a:t>
            </a:r>
            <a:endParaRPr lang="en-US" altLang="ko-KR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5" name="그림 4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6724650" cy="1828800"/>
          </a:xfrm>
          <a:prstGeom prst="rect">
            <a:avLst/>
          </a:prstGeom>
        </p:spPr>
      </p:pic>
      <p:pic>
        <p:nvPicPr>
          <p:cNvPr id="8" name="그림 7" descr="6-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689140"/>
            <a:ext cx="6734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6-8 </a:t>
            </a:r>
            <a:r>
              <a:rPr lang="ko-KR" altLang="en-US" dirty="0" smtClean="0"/>
              <a:t>일반적인 속성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283p)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BoxProperty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5" name="그림 4" descr="6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4914165"/>
            <a:ext cx="1295400" cy="247650"/>
          </a:xfrm>
          <a:prstGeom prst="rect">
            <a:avLst/>
          </a:prstGeom>
        </p:spPr>
      </p:pic>
      <p:pic>
        <p:nvPicPr>
          <p:cNvPr id="9" name="그림 8" descr="image2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313765"/>
            <a:ext cx="3352800" cy="1076325"/>
          </a:xfrm>
          <a:prstGeom prst="rect">
            <a:avLst/>
          </a:prstGeom>
        </p:spPr>
      </p:pic>
      <p:pic>
        <p:nvPicPr>
          <p:cNvPr id="10" name="그림 9" descr="image2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2798930"/>
            <a:ext cx="2520280" cy="21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속성 생성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  <a:p>
            <a:pPr lvl="1"/>
            <a:endParaRPr lang="en-US" altLang="ko-KR" baseline="30000" dirty="0" smtClean="0"/>
          </a:p>
        </p:txBody>
      </p:sp>
      <p:pic>
        <p:nvPicPr>
          <p:cNvPr id="9" name="그림 8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20"/>
            <a:ext cx="8145905" cy="10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기본 형태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메서드의</a:t>
            </a:r>
            <a:r>
              <a:rPr lang="ko-KR" altLang="en-US" dirty="0" smtClean="0"/>
              <a:t> 기본 형태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8020050" cy="1819275"/>
          </a:xfrm>
          <a:prstGeom prst="rect">
            <a:avLst/>
          </a:prstGeom>
        </p:spPr>
      </p:pic>
      <p:pic>
        <p:nvPicPr>
          <p:cNvPr id="9" name="그림 8" descr="6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3203975"/>
            <a:ext cx="3400425" cy="3419475"/>
          </a:xfrm>
          <a:prstGeom prst="rect">
            <a:avLst/>
          </a:prstGeom>
        </p:spPr>
      </p:pic>
      <p:pic>
        <p:nvPicPr>
          <p:cNvPr id="10" name="그림 9" descr="6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1980" y="3293985"/>
            <a:ext cx="3484578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속성 코드 조각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완성 기능이 켜진 상태면 그냥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Ctrl + Space </a:t>
            </a:r>
            <a:r>
              <a:rPr lang="ko-KR" altLang="en-US" dirty="0" smtClean="0"/>
              <a:t>단축키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prop</a:t>
            </a:r>
            <a:r>
              <a:rPr lang="ko-KR" altLang="en-US" dirty="0" smtClean="0"/>
              <a:t>을 잡고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 두 번 누르면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propfull</a:t>
            </a:r>
            <a:r>
              <a:rPr lang="ko-KR" altLang="en-US" dirty="0" smtClean="0"/>
              <a:t>을 잡고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키를 두 번 누르면</a:t>
            </a:r>
            <a:endParaRPr lang="en-US" altLang="ko-KR" dirty="0" smtClean="0"/>
          </a:p>
        </p:txBody>
      </p:sp>
      <p:pic>
        <p:nvPicPr>
          <p:cNvPr id="15" name="그림 14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68960"/>
            <a:ext cx="1619250" cy="238125"/>
          </a:xfrm>
          <a:prstGeom prst="rect">
            <a:avLst/>
          </a:prstGeom>
        </p:spPr>
      </p:pic>
      <p:pic>
        <p:nvPicPr>
          <p:cNvPr id="16" name="그림 15" descr="6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744035"/>
            <a:ext cx="6276975" cy="695325"/>
          </a:xfrm>
          <a:prstGeom prst="rect">
            <a:avLst/>
          </a:prstGeom>
        </p:spPr>
      </p:pic>
      <p:pic>
        <p:nvPicPr>
          <p:cNvPr id="17" name="그림 16" descr="6-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5029200"/>
            <a:ext cx="5625625" cy="1626687"/>
          </a:xfrm>
          <a:prstGeom prst="rect">
            <a:avLst/>
          </a:prstGeom>
        </p:spPr>
      </p:pic>
      <p:pic>
        <p:nvPicPr>
          <p:cNvPr id="18" name="그림 17" descr="image22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586" y="1718810"/>
            <a:ext cx="5220580" cy="13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값 복사와 참조 복사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C#</a:t>
            </a:r>
            <a:r>
              <a:rPr lang="ko-KR" altLang="en-US" dirty="0" smtClean="0"/>
              <a:t>의 모든 자료형은 값</a:t>
            </a:r>
            <a:r>
              <a:rPr lang="en-US" altLang="ko-KR" baseline="30000" dirty="0" smtClean="0"/>
              <a:t>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참조</a:t>
            </a:r>
            <a:r>
              <a:rPr lang="en-US" altLang="ko-KR" baseline="30000" dirty="0" smtClean="0"/>
              <a:t>Reference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가지로 분류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/float </a:t>
            </a:r>
            <a:r>
              <a:rPr lang="ko-KR" altLang="en-US" dirty="0" smtClean="0"/>
              <a:t>등 기본 </a:t>
            </a:r>
            <a:r>
              <a:rPr lang="ko-KR" altLang="en-US" dirty="0" err="1" smtClean="0"/>
              <a:t>자료형</a:t>
            </a:r>
            <a:r>
              <a:rPr lang="en-US" altLang="ko-KR" baseline="30000" dirty="0" smtClean="0"/>
              <a:t>Primitive Type</a:t>
            </a:r>
            <a:r>
              <a:rPr lang="ko-KR" altLang="en-US" dirty="0" smtClean="0"/>
              <a:t>은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클래스로 만들어진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참조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메서드의</a:t>
            </a:r>
            <a:r>
              <a:rPr lang="ko-KR" altLang="en-US" dirty="0" smtClean="0"/>
              <a:t> 매개변수로 값과 참조 전달 시 큰 차이 발생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2303875"/>
            <a:ext cx="6743700" cy="1524000"/>
          </a:xfrm>
          <a:prstGeom prst="rect">
            <a:avLst/>
          </a:prstGeom>
        </p:spPr>
      </p:pic>
      <p:pic>
        <p:nvPicPr>
          <p:cNvPr id="11" name="그림 10" descr="6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4149080"/>
            <a:ext cx="67151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값 복사와 참조 복사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 복사의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09"/>
            <a:ext cx="7470065" cy="4365485"/>
          </a:xfrm>
          <a:prstGeom prst="rect">
            <a:avLst/>
          </a:prstGeom>
        </p:spPr>
      </p:pic>
      <p:pic>
        <p:nvPicPr>
          <p:cNvPr id="9" name="그림 8" descr="image2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985" y="5139190"/>
            <a:ext cx="3352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값 복사와 참조 복사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53725"/>
            <a:ext cx="4741990" cy="1215135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438889"/>
            <a:ext cx="4706432" cy="1305145"/>
          </a:xfrm>
          <a:prstGeom prst="rect">
            <a:avLst/>
          </a:prstGeom>
        </p:spPr>
      </p:pic>
      <p:pic>
        <p:nvPicPr>
          <p:cNvPr id="12" name="그림 11" descr="6-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49080"/>
            <a:ext cx="6883193" cy="23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값 복사와 참조 복사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복사의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1358769"/>
            <a:ext cx="5940660" cy="4960409"/>
          </a:xfrm>
          <a:prstGeom prst="rect">
            <a:avLst/>
          </a:prstGeom>
        </p:spPr>
      </p:pic>
      <p:pic>
        <p:nvPicPr>
          <p:cNvPr id="11" name="그림 10" descr="image2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5319210"/>
            <a:ext cx="3352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</a:t>
            </a:r>
            <a:r>
              <a:rPr lang="ko-KR" altLang="en-US" dirty="0" smtClean="0"/>
              <a:t>값 복사와 참조 복사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3" name="그림 12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789040"/>
            <a:ext cx="6743700" cy="2514600"/>
          </a:xfrm>
          <a:prstGeom prst="rect">
            <a:avLst/>
          </a:prstGeom>
        </p:spPr>
      </p:pic>
      <p:pic>
        <p:nvPicPr>
          <p:cNvPr id="14" name="그림 13" descr="6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773705"/>
            <a:ext cx="6610350" cy="1381125"/>
          </a:xfrm>
          <a:prstGeom prst="rect">
            <a:avLst/>
          </a:prstGeom>
        </p:spPr>
      </p:pic>
      <p:pic>
        <p:nvPicPr>
          <p:cNvPr id="15" name="그림 14" descr="6-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2168860"/>
            <a:ext cx="6610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6-1 </a:t>
            </a:r>
            <a:r>
              <a:rPr lang="ko-KR" altLang="en-US" dirty="0" smtClean="0"/>
              <a:t>재귀 </a:t>
            </a:r>
            <a:r>
              <a:rPr lang="ko-KR" altLang="en-US" dirty="0" err="1" smtClean="0"/>
              <a:t>메서드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293p)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/Recursion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항상 자기 자신을 탈출할 수 있는 종료 조건이 포함되어야 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763814"/>
            <a:ext cx="7788865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피보나치 수로 재귀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210690" cy="5353739"/>
          </a:xfrm>
          <a:prstGeom prst="rect">
            <a:avLst/>
          </a:prstGeom>
        </p:spPr>
      </p:pic>
      <p:pic>
        <p:nvPicPr>
          <p:cNvPr id="9" name="그림 8" descr="image2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959170"/>
            <a:ext cx="3352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 descr="6-2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818710"/>
            <a:ext cx="67437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6-2 </a:t>
            </a:r>
            <a:r>
              <a:rPr lang="ko-KR" altLang="en-US" dirty="0" smtClean="0"/>
              <a:t>메모화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295p)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/Memorize</a:t>
            </a:r>
          </a:p>
          <a:p>
            <a:pPr lvl="1"/>
            <a:r>
              <a:rPr lang="ko-KR" altLang="en-US" dirty="0" smtClean="0"/>
              <a:t>메모화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번 계산했던 값 저장해두는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673805"/>
            <a:ext cx="743811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01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기본 형태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6-1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생성과 사용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252p)   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InstanceMethod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19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3352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함께하는 응용예제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9" name="그림 8" descr="6-3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33745"/>
            <a:ext cx="7582910" cy="4455495"/>
          </a:xfrm>
          <a:prstGeom prst="rect">
            <a:avLst/>
          </a:prstGeom>
        </p:spPr>
      </p:pic>
      <p:pic>
        <p:nvPicPr>
          <p:cNvPr id="10" name="그림 9" descr="image2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3068960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정적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디자인에서 연결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도구 상자에서 버튼</a:t>
            </a:r>
            <a:r>
              <a:rPr lang="en-US" altLang="ko-KR" dirty="0" smtClean="0"/>
              <a:t>(Button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TextBox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(Label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드래그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2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6715" y="1853825"/>
            <a:ext cx="2857500" cy="2857500"/>
          </a:xfrm>
          <a:prstGeom prst="rect">
            <a:avLst/>
          </a:prstGeom>
        </p:spPr>
      </p:pic>
      <p:pic>
        <p:nvPicPr>
          <p:cNvPr id="10" name="그림 9" descr="6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734145"/>
            <a:ext cx="1381125" cy="247650"/>
          </a:xfrm>
          <a:prstGeom prst="rect">
            <a:avLst/>
          </a:prstGeom>
        </p:spPr>
      </p:pic>
      <p:pic>
        <p:nvPicPr>
          <p:cNvPr id="12" name="그림 11" descr="6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139190"/>
            <a:ext cx="67056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디자인 화면에서 생성된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속성 화면의 번개 모양 아이콘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Click </a:t>
            </a:r>
            <a:r>
              <a:rPr lang="ko-KR" altLang="en-US" dirty="0" smtClean="0"/>
              <a:t>옆 빈 공간을 잡고 더블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6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869160"/>
            <a:ext cx="2352675" cy="228600"/>
          </a:xfrm>
          <a:prstGeom prst="rect">
            <a:avLst/>
          </a:prstGeom>
        </p:spPr>
      </p:pic>
      <p:pic>
        <p:nvPicPr>
          <p:cNvPr id="11" name="그림 10" descr="image2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358770"/>
            <a:ext cx="6705745" cy="34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디자인 화면의 속성 화면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Click </a:t>
            </a:r>
            <a:r>
              <a:rPr lang="ko-KR" altLang="en-US" dirty="0" smtClean="0"/>
              <a:t>부분에 자동 생성된 </a:t>
            </a:r>
            <a:r>
              <a:rPr lang="en-US" altLang="ko-KR" dirty="0" smtClean="0"/>
              <a:t>button1_Click ( )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6489340"/>
            <a:ext cx="1514475" cy="238125"/>
          </a:xfrm>
          <a:prstGeom prst="rect">
            <a:avLst/>
          </a:prstGeom>
        </p:spPr>
      </p:pic>
      <p:pic>
        <p:nvPicPr>
          <p:cNvPr id="12" name="그림 11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83695"/>
            <a:ext cx="6762750" cy="1704975"/>
          </a:xfrm>
          <a:prstGeom prst="rect">
            <a:avLst/>
          </a:prstGeom>
        </p:spPr>
      </p:pic>
      <p:pic>
        <p:nvPicPr>
          <p:cNvPr id="13" name="그림 12" descr="6-39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348880"/>
            <a:ext cx="6715125" cy="1809750"/>
          </a:xfrm>
          <a:prstGeom prst="rect">
            <a:avLst/>
          </a:prstGeom>
        </p:spPr>
      </p:pic>
      <p:pic>
        <p:nvPicPr>
          <p:cNvPr id="8" name="그림 7" descr="image2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2070" y="3654025"/>
            <a:ext cx="2628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6895" y="5679250"/>
            <a:ext cx="3290366" cy="315035"/>
          </a:xfrm>
          <a:prstGeom prst="rect">
            <a:avLst/>
          </a:prstGeom>
        </p:spPr>
      </p:pic>
      <p:pic>
        <p:nvPicPr>
          <p:cNvPr id="11" name="그림 10" descr="6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69" y="863715"/>
            <a:ext cx="7670747" cy="2070230"/>
          </a:xfrm>
          <a:prstGeom prst="rect">
            <a:avLst/>
          </a:prstGeom>
        </p:spPr>
      </p:pic>
      <p:pic>
        <p:nvPicPr>
          <p:cNvPr id="14" name="그림 13" descr="image2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234888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동적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코드에서 연결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Form1.cs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button1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 연결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7188698" cy="2430270"/>
          </a:xfrm>
          <a:prstGeom prst="rect">
            <a:avLst/>
          </a:prstGeom>
        </p:spPr>
      </p:pic>
      <p:pic>
        <p:nvPicPr>
          <p:cNvPr id="11" name="그림 10" descr="6-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309320"/>
            <a:ext cx="2063029" cy="270030"/>
          </a:xfrm>
          <a:prstGeom prst="rect">
            <a:avLst/>
          </a:prstGeom>
        </p:spPr>
      </p:pic>
      <p:pic>
        <p:nvPicPr>
          <p:cNvPr id="13" name="그림 12" descr="image2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374104"/>
            <a:ext cx="3490298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자동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뒤에 </a:t>
            </a:r>
            <a:r>
              <a:rPr lang="en-US" altLang="ko-KR" dirty="0" smtClean="0"/>
              <a:t>+ = </a:t>
            </a:r>
            <a:r>
              <a:rPr lang="ko-KR" altLang="en-US" dirty="0" smtClean="0"/>
              <a:t>기호 입력</a:t>
            </a:r>
            <a:r>
              <a:rPr lang="en-US" altLang="ko-KR" dirty="0" smtClean="0"/>
              <a:t>	</a:t>
            </a:r>
          </a:p>
        </p:txBody>
      </p:sp>
      <p:pic>
        <p:nvPicPr>
          <p:cNvPr id="8" name="그림 7" descr="image2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5006144" cy="1395155"/>
          </a:xfrm>
          <a:prstGeom prst="rect">
            <a:avLst/>
          </a:prstGeom>
        </p:spPr>
      </p:pic>
      <p:pic>
        <p:nvPicPr>
          <p:cNvPr id="10" name="그림 9" descr="6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2708920"/>
            <a:ext cx="2238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	</a:t>
            </a:r>
          </a:p>
        </p:txBody>
      </p:sp>
      <p:pic>
        <p:nvPicPr>
          <p:cNvPr id="12" name="그림 11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6705600" cy="2847975"/>
          </a:xfrm>
          <a:prstGeom prst="rect">
            <a:avLst/>
          </a:prstGeom>
        </p:spPr>
      </p:pic>
      <p:pic>
        <p:nvPicPr>
          <p:cNvPr id="14" name="그림 13" descr="6-4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654025"/>
            <a:ext cx="6762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매개변수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sender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발생시킨 자기 자신을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1763815"/>
            <a:ext cx="7221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6-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84094"/>
            <a:ext cx="7774377" cy="20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이벤트 정보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이벤트와 관련된 추가 정보를 알려주는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6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83794"/>
            <a:ext cx="6975775" cy="50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기본 형태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메서드는</a:t>
            </a:r>
            <a:r>
              <a:rPr lang="ko-KR" altLang="en-US" dirty="0" smtClean="0"/>
              <a:t> 매개변수를 여러 개 가질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7155795" cy="50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3158970"/>
            <a:ext cx="2838450" cy="266700"/>
          </a:xfrm>
          <a:prstGeom prst="rect">
            <a:avLst/>
          </a:prstGeom>
        </p:spPr>
      </p:pic>
      <p:pic>
        <p:nvPicPr>
          <p:cNvPr id="11" name="그림 10" descr="image2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4" y="1178749"/>
            <a:ext cx="5404064" cy="18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백 그라운드 요소의 이벤트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2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6"/>
            <a:ext cx="2453752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폼의 백그라운드에서 작동하는 요소들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타이머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시간 간격마다 특정한 코드를 호출해주는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2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49"/>
            <a:ext cx="7430614" cy="4365485"/>
          </a:xfrm>
          <a:prstGeom prst="rect">
            <a:avLst/>
          </a:prstGeom>
        </p:spPr>
      </p:pic>
      <p:pic>
        <p:nvPicPr>
          <p:cNvPr id="11" name="그림 10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589240"/>
            <a:ext cx="23526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버튼을 누르면 버튼의 </a:t>
            </a:r>
            <a:r>
              <a:rPr lang="en-US" altLang="ko-KR" dirty="0" smtClean="0"/>
              <a:t>Enabled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바꿔서 타이머를 작동시키고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프로그램을 실행한 지 몇 초나 지났는지 확인하는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824155"/>
            <a:ext cx="2486025" cy="323850"/>
          </a:xfrm>
          <a:prstGeom prst="rect">
            <a:avLst/>
          </a:prstGeom>
        </p:spPr>
      </p:pic>
      <p:pic>
        <p:nvPicPr>
          <p:cNvPr id="10" name="그림 9" descr="image2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2371725" cy="3190875"/>
          </a:xfrm>
          <a:prstGeom prst="rect">
            <a:avLst/>
          </a:prstGeom>
        </p:spPr>
      </p:pic>
      <p:pic>
        <p:nvPicPr>
          <p:cNvPr id="12" name="그림 11" descr="image24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1583795"/>
            <a:ext cx="2371725" cy="3190875"/>
          </a:xfrm>
          <a:prstGeom prst="rect">
            <a:avLst/>
          </a:prstGeom>
        </p:spPr>
      </p:pic>
      <p:pic>
        <p:nvPicPr>
          <p:cNvPr id="13" name="그림 12" descr="6-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595" y="5184195"/>
            <a:ext cx="6345705" cy="14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6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8077200" cy="2733675"/>
          </a:xfrm>
          <a:prstGeom prst="rect">
            <a:avLst/>
          </a:prstGeom>
        </p:spPr>
      </p:pic>
      <p:pic>
        <p:nvPicPr>
          <p:cNvPr id="11" name="그림 10" descr="image2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29" y="2663914"/>
            <a:ext cx="3195355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기본 형태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73705"/>
            <a:ext cx="7264673" cy="58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매개 변수와 반환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반환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077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매개 변수와 반환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6-2 </a:t>
            </a:r>
            <a:r>
              <a:rPr lang="ko-KR" altLang="en-US" dirty="0" smtClean="0"/>
              <a:t>매개 변수와 변환</a:t>
            </a:r>
            <a:r>
              <a:rPr lang="en-US" altLang="ko-KR" dirty="0" smtClean="0"/>
              <a:t>(1)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255p)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SumMethod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6-3 </a:t>
            </a:r>
            <a:r>
              <a:rPr lang="ko-KR" altLang="en-US" dirty="0" smtClean="0"/>
              <a:t>매개 변수와 변환</a:t>
            </a:r>
            <a:r>
              <a:rPr lang="en-US" altLang="ko-KR" dirty="0" smtClean="0"/>
              <a:t>(2)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256p)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/6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MultiplyMethod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2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5131838" cy="1035115"/>
          </a:xfrm>
          <a:prstGeom prst="rect">
            <a:avLst/>
          </a:prstGeom>
        </p:spPr>
      </p:pic>
      <p:pic>
        <p:nvPicPr>
          <p:cNvPr id="8" name="그림 7" descr="image2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744035"/>
            <a:ext cx="5670630" cy="11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1337</Words>
  <Application>Microsoft Office PowerPoint</Application>
  <PresentationFormat>화면 슬라이드 쇼(4:3)</PresentationFormat>
  <Paragraphs>856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메서드 기본 형태(1)</vt:lpstr>
      <vt:lpstr>Section 01 메서드 기본 형태(2)</vt:lpstr>
      <vt:lpstr>Section 01 메서드 기본 형태(3)</vt:lpstr>
      <vt:lpstr>Section 01 메서드 기본 형태(4)</vt:lpstr>
      <vt:lpstr>Section 02 매개 변수와 반환(1)</vt:lpstr>
      <vt:lpstr>Section 02 매개 변수와 반환(2)</vt:lpstr>
      <vt:lpstr>Section 03 클래스 메서드(1)</vt:lpstr>
      <vt:lpstr>Section 03 클래스 메서드(2)</vt:lpstr>
      <vt:lpstr>NOTE </vt:lpstr>
      <vt:lpstr>Section 04 오버로딩(1)</vt:lpstr>
      <vt:lpstr>Section 04 오버로딩(2)</vt:lpstr>
      <vt:lpstr>Section 04 오버로딩(3)</vt:lpstr>
      <vt:lpstr>NOTE </vt:lpstr>
      <vt:lpstr>Section 05 접근 제한자(1)</vt:lpstr>
      <vt:lpstr>Section 05 접근 제한자(2)</vt:lpstr>
      <vt:lpstr>Section 05 접근 제한자(3)</vt:lpstr>
      <vt:lpstr>Section 05 접근 제한자(4)</vt:lpstr>
      <vt:lpstr>Section 05 접근 제한자(5)</vt:lpstr>
      <vt:lpstr>Section 06 생성자(1)</vt:lpstr>
      <vt:lpstr>Section 06 생성자(2)</vt:lpstr>
      <vt:lpstr>Section 06 생성자(3)</vt:lpstr>
      <vt:lpstr>NOTE(1) </vt:lpstr>
      <vt:lpstr>NOTE(3) </vt:lpstr>
      <vt:lpstr>NOTE(3) </vt:lpstr>
      <vt:lpstr>Section 07 소멸자(1)</vt:lpstr>
      <vt:lpstr>Section 07 소멸자(2)</vt:lpstr>
      <vt:lpstr>NOTE(1) </vt:lpstr>
      <vt:lpstr>NOTE(2) </vt:lpstr>
      <vt:lpstr>NOTE(3) </vt:lpstr>
      <vt:lpstr>Section 08 속성(1)</vt:lpstr>
      <vt:lpstr>Section 08 속성(1)</vt:lpstr>
      <vt:lpstr>Section 08 속성(2)</vt:lpstr>
      <vt:lpstr>Section 08 속성(3)</vt:lpstr>
      <vt:lpstr>Section 08 속성(4)</vt:lpstr>
      <vt:lpstr>Section 08 속성(5)</vt:lpstr>
      <vt:lpstr>Section 08 속성(6)</vt:lpstr>
      <vt:lpstr>NOTE </vt:lpstr>
      <vt:lpstr>Section 09 값 복사와 참조 복사(1)</vt:lpstr>
      <vt:lpstr>Section 09 값 복사와 참조 복사(2)</vt:lpstr>
      <vt:lpstr>Section 09 값 복사와 참조 복사(3)</vt:lpstr>
      <vt:lpstr>Section 09 값 복사와 참조 복사(4)</vt:lpstr>
      <vt:lpstr>Section 09 값 복사와 참조 복사(5)</vt:lpstr>
      <vt:lpstr>Section 10 함께하는 응용예제(1)</vt:lpstr>
      <vt:lpstr>Section 10 함께하는 응용예제(2)</vt:lpstr>
      <vt:lpstr>Section 10 함께하는 응용예제(3)</vt:lpstr>
      <vt:lpstr>Section 10 함께하는 응용예제(4)</vt:lpstr>
      <vt:lpstr>Section 10 함께하는 응용예제(5)</vt:lpstr>
      <vt:lpstr>Section 11 윈도 폼: 윈도 폼에서 메서드 활용하기(1)</vt:lpstr>
      <vt:lpstr>Section 11 윈도 폼: 윈도 폼에서 메서드 활용하기(2)</vt:lpstr>
      <vt:lpstr>Section 11 윈도 폼: 윈도 폼에서 메서드 활용하기(3)</vt:lpstr>
      <vt:lpstr>Section 11 윈도 폼: 윈도 폼에서 메서드 활용하기(4)</vt:lpstr>
      <vt:lpstr>Section 11 윈도 폼: 윈도 폼에서 메서드 활용하기(5)</vt:lpstr>
      <vt:lpstr>Section 11 윈도 폼: 윈도 폼에서 메서드 활용하기(6)</vt:lpstr>
      <vt:lpstr>Section 11 윈도 폼: 윈도 폼에서 메서드 활용하기(7)</vt:lpstr>
      <vt:lpstr>Section 11 윈도 폼: 윈도 폼에서 메서드 활용하기(8)</vt:lpstr>
      <vt:lpstr>Section 11 윈도 폼: 윈도 폼에서 메서드 활용하기(9)</vt:lpstr>
      <vt:lpstr>Section 11 윈도 폼: 윈도 폼에서 메서드 활용하기(10)</vt:lpstr>
      <vt:lpstr>Section 11 윈도 폼: 윈도 폼에서 메서드 활용하기(11)</vt:lpstr>
      <vt:lpstr>Section 11 윈도 폼: 윈도 폼에서 메서드 활용하기(12)</vt:lpstr>
      <vt:lpstr>Section 11 윈도 폼: 윈도 폼에서 메서드 활용하기(13)</vt:lpstr>
      <vt:lpstr>Section 11 윈도 폼: 윈도 폼에서 메서드 활용하기(14)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266</cp:revision>
  <dcterms:created xsi:type="dcterms:W3CDTF">2012-07-23T02:34:37Z</dcterms:created>
  <dcterms:modified xsi:type="dcterms:W3CDTF">2016-01-15T00:31:13Z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